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64" r:id="rId1"/>
  </p:sldMasterIdLst>
  <p:notesMasterIdLst>
    <p:notesMasterId r:id="rId40"/>
  </p:notesMasterIdLst>
  <p:handoutMasterIdLst>
    <p:handoutMasterId r:id="rId41"/>
  </p:handoutMasterIdLst>
  <p:sldIdLst>
    <p:sldId id="258" r:id="rId2"/>
    <p:sldId id="384" r:id="rId3"/>
    <p:sldId id="418" r:id="rId4"/>
    <p:sldId id="433" r:id="rId5"/>
    <p:sldId id="436" r:id="rId6"/>
    <p:sldId id="419" r:id="rId7"/>
    <p:sldId id="435" r:id="rId8"/>
    <p:sldId id="434" r:id="rId9"/>
    <p:sldId id="437" r:id="rId10"/>
    <p:sldId id="438" r:id="rId11"/>
    <p:sldId id="420" r:id="rId12"/>
    <p:sldId id="439" r:id="rId13"/>
    <p:sldId id="443" r:id="rId14"/>
    <p:sldId id="444" r:id="rId15"/>
    <p:sldId id="445" r:id="rId16"/>
    <p:sldId id="446" r:id="rId17"/>
    <p:sldId id="421" r:id="rId18"/>
    <p:sldId id="422" r:id="rId19"/>
    <p:sldId id="423" r:id="rId20"/>
    <p:sldId id="424" r:id="rId21"/>
    <p:sldId id="440" r:id="rId22"/>
    <p:sldId id="447" r:id="rId23"/>
    <p:sldId id="448" r:id="rId24"/>
    <p:sldId id="449" r:id="rId25"/>
    <p:sldId id="450" r:id="rId26"/>
    <p:sldId id="451" r:id="rId27"/>
    <p:sldId id="452" r:id="rId28"/>
    <p:sldId id="453" r:id="rId29"/>
    <p:sldId id="454" r:id="rId30"/>
    <p:sldId id="455" r:id="rId31"/>
    <p:sldId id="456" r:id="rId32"/>
    <p:sldId id="457" r:id="rId33"/>
    <p:sldId id="458" r:id="rId34"/>
    <p:sldId id="442" r:id="rId35"/>
    <p:sldId id="441" r:id="rId36"/>
    <p:sldId id="429" r:id="rId37"/>
    <p:sldId id="430" r:id="rId38"/>
    <p:sldId id="267" r:id="rId39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E668"/>
    <a:srgbClr val="BEE395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0980" autoAdjust="0"/>
  </p:normalViewPr>
  <p:slideViewPr>
    <p:cSldViewPr snapToGrid="0">
      <p:cViewPr varScale="1">
        <p:scale>
          <a:sx n="106" d="100"/>
          <a:sy n="106" d="100"/>
        </p:scale>
        <p:origin x="22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FF4354F-5B59-6D25-A902-C76A032B32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CAB4FD-F548-5F41-BEF5-AA8497F9D59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94885A-F6E1-4397-87E5-C72C9C3F4F22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8A08C9-FD98-451D-1E38-817068E18E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83962-A261-0C42-6B60-FC1C6AC74B1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17E58-9348-4DC8-B1A2-251D3BE6D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352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79D1C-CBE2-460D-86CD-3E97BC9449EF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80176-9E2B-45E1-AFF6-0E55CA1CA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5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047C-894D-405A-962A-DDEBF981B923}" type="datetime1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0081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66C81-A082-4AB9-A334-019E2A6D3124}" type="datetime1">
              <a:rPr lang="en-US" smtClean="0"/>
              <a:t>8/1/2024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05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E40D8-B3BD-4A8A-9B73-277E5F3E4F31}" type="datetime1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59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88E6-304B-415A-B893-5C79D834D330}" type="datetime1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9430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C2BDE-FA46-457A-9CCE-F50EFA7143DD}" type="datetime1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22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A398-5DD3-4606-8247-81D0A80C784C}" type="datetime1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1452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D744-27B2-4935-8508-7AFFF051F9E3}" type="datetime1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59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C185F-B459-4A83-882A-434BF05FED48}" type="datetime1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37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886BF-4D48-4889-B728-838001A1111E}" type="datetime1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9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469C8-59A6-4BFB-AFB9-5546A4C76C7D}" type="datetime1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057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CBBA-706A-40F2-AAF0-3515891FCE69}" type="datetime1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863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D00E-769F-4DB8-A057-E3F34DA13BB9}" type="datetime1">
              <a:rPr lang="en-US" smtClean="0"/>
              <a:t>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342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E7503-FB77-452F-B241-F05B743A6F61}" type="datetime1">
              <a:rPr lang="en-US" smtClean="0"/>
              <a:t>8/1/2024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914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11F3-08C0-4464-BF40-D0CDBEC586B3}" type="datetime1">
              <a:rPr lang="en-US" smtClean="0"/>
              <a:t>8/1/2024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88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3B9A1-BDB3-4DB4-BE0A-90466B8F5010}" type="datetime1">
              <a:rPr lang="en-US" smtClean="0"/>
              <a:t>8/1/2024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13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284C1-C212-4DD3-AE1F-CBDB06BD7D71}" type="datetime1">
              <a:rPr lang="en-US" smtClean="0"/>
              <a:t>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770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77726-18CC-4301-9AA1-476F5AE06F5D}" type="datetime1">
              <a:rPr lang="en-US" smtClean="0"/>
              <a:t>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52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69A0CAE-7709-4D1A-BB18-E8D7EAF7C857}" type="datetime1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71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  <p:sldLayoutId id="2147484076" r:id="rId12"/>
    <p:sldLayoutId id="2147484077" r:id="rId13"/>
    <p:sldLayoutId id="2147484078" r:id="rId14"/>
    <p:sldLayoutId id="2147484079" r:id="rId15"/>
    <p:sldLayoutId id="2147484080" r:id="rId16"/>
    <p:sldLayoutId id="2147484081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80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48204" y="6049052"/>
            <a:ext cx="1142245" cy="669925"/>
          </a:xfrm>
        </p:spPr>
        <p:txBody>
          <a:bodyPr/>
          <a:lstStyle/>
          <a:p>
            <a:r>
              <a:rPr lang="ar-EG" sz="6000" dirty="0">
                <a:solidFill>
                  <a:schemeClr val="tx1"/>
                </a:solidFill>
              </a:rPr>
              <a:t>9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3CC774-C3BD-FEE8-7211-A2D923C5E705}"/>
              </a:ext>
            </a:extLst>
          </p:cNvPr>
          <p:cNvSpPr txBox="1"/>
          <p:nvPr/>
        </p:nvSpPr>
        <p:spPr>
          <a:xfrm>
            <a:off x="9277254" y="139023"/>
            <a:ext cx="20309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1400" b="1" dirty="0">
                <a:latin typeface="Cairo" panose="00000500000000000000" pitchFamily="2" charset="-78"/>
                <a:cs typeface="Cairo" panose="00000500000000000000" pitchFamily="2" charset="-78"/>
              </a:rPr>
              <a:t>معدل دوران المخزون</a:t>
            </a:r>
            <a:endParaRPr lang="en-US" sz="1400" b="1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F1DBD77-4C6A-079F-FEA3-4047E44E1797}"/>
              </a:ext>
            </a:extLst>
          </p:cNvPr>
          <p:cNvSpPr/>
          <p:nvPr/>
        </p:nvSpPr>
        <p:spPr>
          <a:xfrm>
            <a:off x="4374415" y="178230"/>
            <a:ext cx="4397147" cy="472284"/>
          </a:xfrm>
          <a:custGeom>
            <a:avLst/>
            <a:gdLst>
              <a:gd name="connsiteX0" fmla="*/ 0 w 4397147"/>
              <a:gd name="connsiteY0" fmla="*/ 78716 h 472284"/>
              <a:gd name="connsiteX1" fmla="*/ 78716 w 4397147"/>
              <a:gd name="connsiteY1" fmla="*/ 0 h 472284"/>
              <a:gd name="connsiteX2" fmla="*/ 684390 w 4397147"/>
              <a:gd name="connsiteY2" fmla="*/ 0 h 472284"/>
              <a:gd name="connsiteX3" fmla="*/ 1205269 w 4397147"/>
              <a:gd name="connsiteY3" fmla="*/ 0 h 472284"/>
              <a:gd name="connsiteX4" fmla="*/ 1853340 w 4397147"/>
              <a:gd name="connsiteY4" fmla="*/ 0 h 472284"/>
              <a:gd name="connsiteX5" fmla="*/ 2501410 w 4397147"/>
              <a:gd name="connsiteY5" fmla="*/ 0 h 472284"/>
              <a:gd name="connsiteX6" fmla="*/ 3149481 w 4397147"/>
              <a:gd name="connsiteY6" fmla="*/ 0 h 472284"/>
              <a:gd name="connsiteX7" fmla="*/ 3670360 w 4397147"/>
              <a:gd name="connsiteY7" fmla="*/ 0 h 472284"/>
              <a:gd name="connsiteX8" fmla="*/ 4318431 w 4397147"/>
              <a:gd name="connsiteY8" fmla="*/ 0 h 472284"/>
              <a:gd name="connsiteX9" fmla="*/ 4397147 w 4397147"/>
              <a:gd name="connsiteY9" fmla="*/ 78716 h 472284"/>
              <a:gd name="connsiteX10" fmla="*/ 4397147 w 4397147"/>
              <a:gd name="connsiteY10" fmla="*/ 393568 h 472284"/>
              <a:gd name="connsiteX11" fmla="*/ 4318431 w 4397147"/>
              <a:gd name="connsiteY11" fmla="*/ 472284 h 472284"/>
              <a:gd name="connsiteX12" fmla="*/ 3797552 w 4397147"/>
              <a:gd name="connsiteY12" fmla="*/ 472284 h 472284"/>
              <a:gd name="connsiteX13" fmla="*/ 3107084 w 4397147"/>
              <a:gd name="connsiteY13" fmla="*/ 472284 h 472284"/>
              <a:gd name="connsiteX14" fmla="*/ 2416616 w 4397147"/>
              <a:gd name="connsiteY14" fmla="*/ 472284 h 472284"/>
              <a:gd name="connsiteX15" fmla="*/ 1810942 w 4397147"/>
              <a:gd name="connsiteY15" fmla="*/ 472284 h 472284"/>
              <a:gd name="connsiteX16" fmla="*/ 1247666 w 4397147"/>
              <a:gd name="connsiteY16" fmla="*/ 472284 h 472284"/>
              <a:gd name="connsiteX17" fmla="*/ 684390 w 4397147"/>
              <a:gd name="connsiteY17" fmla="*/ 472284 h 472284"/>
              <a:gd name="connsiteX18" fmla="*/ 78716 w 4397147"/>
              <a:gd name="connsiteY18" fmla="*/ 472284 h 472284"/>
              <a:gd name="connsiteX19" fmla="*/ 0 w 4397147"/>
              <a:gd name="connsiteY19" fmla="*/ 393568 h 472284"/>
              <a:gd name="connsiteX20" fmla="*/ 0 w 4397147"/>
              <a:gd name="connsiteY20" fmla="*/ 78716 h 472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97147" h="472284" fill="none" extrusionOk="0">
                <a:moveTo>
                  <a:pt x="0" y="78716"/>
                </a:moveTo>
                <a:cubicBezTo>
                  <a:pt x="3763" y="37095"/>
                  <a:pt x="35567" y="5233"/>
                  <a:pt x="78716" y="0"/>
                </a:cubicBezTo>
                <a:cubicBezTo>
                  <a:pt x="349421" y="-17208"/>
                  <a:pt x="399172" y="9019"/>
                  <a:pt x="684390" y="0"/>
                </a:cubicBezTo>
                <a:cubicBezTo>
                  <a:pt x="969608" y="-9019"/>
                  <a:pt x="1062583" y="1713"/>
                  <a:pt x="1205269" y="0"/>
                </a:cubicBezTo>
                <a:cubicBezTo>
                  <a:pt x="1347955" y="-1713"/>
                  <a:pt x="1563129" y="-4618"/>
                  <a:pt x="1853340" y="0"/>
                </a:cubicBezTo>
                <a:cubicBezTo>
                  <a:pt x="2143551" y="4618"/>
                  <a:pt x="2277788" y="28400"/>
                  <a:pt x="2501410" y="0"/>
                </a:cubicBezTo>
                <a:cubicBezTo>
                  <a:pt x="2725032" y="-28400"/>
                  <a:pt x="2841861" y="-8786"/>
                  <a:pt x="3149481" y="0"/>
                </a:cubicBezTo>
                <a:cubicBezTo>
                  <a:pt x="3457101" y="8786"/>
                  <a:pt x="3499057" y="10468"/>
                  <a:pt x="3670360" y="0"/>
                </a:cubicBezTo>
                <a:cubicBezTo>
                  <a:pt x="3841663" y="-10468"/>
                  <a:pt x="4091818" y="-7244"/>
                  <a:pt x="4318431" y="0"/>
                </a:cubicBezTo>
                <a:cubicBezTo>
                  <a:pt x="4369052" y="-2933"/>
                  <a:pt x="4404059" y="41395"/>
                  <a:pt x="4397147" y="78716"/>
                </a:cubicBezTo>
                <a:cubicBezTo>
                  <a:pt x="4392126" y="152923"/>
                  <a:pt x="4385830" y="239341"/>
                  <a:pt x="4397147" y="393568"/>
                </a:cubicBezTo>
                <a:cubicBezTo>
                  <a:pt x="4398373" y="432828"/>
                  <a:pt x="4357938" y="474994"/>
                  <a:pt x="4318431" y="472284"/>
                </a:cubicBezTo>
                <a:cubicBezTo>
                  <a:pt x="4062092" y="484086"/>
                  <a:pt x="3997254" y="461377"/>
                  <a:pt x="3797552" y="472284"/>
                </a:cubicBezTo>
                <a:cubicBezTo>
                  <a:pt x="3597850" y="483191"/>
                  <a:pt x="3285198" y="479149"/>
                  <a:pt x="3107084" y="472284"/>
                </a:cubicBezTo>
                <a:cubicBezTo>
                  <a:pt x="2928970" y="465419"/>
                  <a:pt x="2677845" y="446220"/>
                  <a:pt x="2416616" y="472284"/>
                </a:cubicBezTo>
                <a:cubicBezTo>
                  <a:pt x="2155387" y="498348"/>
                  <a:pt x="2003090" y="449376"/>
                  <a:pt x="1810942" y="472284"/>
                </a:cubicBezTo>
                <a:cubicBezTo>
                  <a:pt x="1618794" y="495192"/>
                  <a:pt x="1511257" y="453987"/>
                  <a:pt x="1247666" y="472284"/>
                </a:cubicBezTo>
                <a:cubicBezTo>
                  <a:pt x="984075" y="490581"/>
                  <a:pt x="921397" y="499999"/>
                  <a:pt x="684390" y="472284"/>
                </a:cubicBezTo>
                <a:cubicBezTo>
                  <a:pt x="447383" y="444569"/>
                  <a:pt x="285672" y="484789"/>
                  <a:pt x="78716" y="472284"/>
                </a:cubicBezTo>
                <a:cubicBezTo>
                  <a:pt x="31776" y="467716"/>
                  <a:pt x="2615" y="443257"/>
                  <a:pt x="0" y="393568"/>
                </a:cubicBezTo>
                <a:cubicBezTo>
                  <a:pt x="-12319" y="286007"/>
                  <a:pt x="-3101" y="217674"/>
                  <a:pt x="0" y="78716"/>
                </a:cubicBezTo>
                <a:close/>
              </a:path>
              <a:path w="4397147" h="472284" stroke="0" extrusionOk="0">
                <a:moveTo>
                  <a:pt x="0" y="78716"/>
                </a:moveTo>
                <a:cubicBezTo>
                  <a:pt x="5007" y="28049"/>
                  <a:pt x="34018" y="9114"/>
                  <a:pt x="78716" y="0"/>
                </a:cubicBezTo>
                <a:cubicBezTo>
                  <a:pt x="275134" y="-7633"/>
                  <a:pt x="434614" y="20150"/>
                  <a:pt x="684390" y="0"/>
                </a:cubicBezTo>
                <a:cubicBezTo>
                  <a:pt x="934166" y="-20150"/>
                  <a:pt x="1121062" y="29919"/>
                  <a:pt x="1374857" y="0"/>
                </a:cubicBezTo>
                <a:cubicBezTo>
                  <a:pt x="1628652" y="-29919"/>
                  <a:pt x="1829592" y="-4235"/>
                  <a:pt x="2065325" y="0"/>
                </a:cubicBezTo>
                <a:cubicBezTo>
                  <a:pt x="2301058" y="4235"/>
                  <a:pt x="2487314" y="-18034"/>
                  <a:pt x="2628602" y="0"/>
                </a:cubicBezTo>
                <a:cubicBezTo>
                  <a:pt x="2769890" y="18034"/>
                  <a:pt x="3004286" y="-22049"/>
                  <a:pt x="3276672" y="0"/>
                </a:cubicBezTo>
                <a:cubicBezTo>
                  <a:pt x="3549058" y="22049"/>
                  <a:pt x="3881589" y="13956"/>
                  <a:pt x="4318431" y="0"/>
                </a:cubicBezTo>
                <a:cubicBezTo>
                  <a:pt x="4351835" y="-2583"/>
                  <a:pt x="4388897" y="29126"/>
                  <a:pt x="4397147" y="78716"/>
                </a:cubicBezTo>
                <a:cubicBezTo>
                  <a:pt x="4408392" y="192863"/>
                  <a:pt x="4406767" y="310106"/>
                  <a:pt x="4397147" y="393568"/>
                </a:cubicBezTo>
                <a:cubicBezTo>
                  <a:pt x="4401613" y="444010"/>
                  <a:pt x="4359581" y="482881"/>
                  <a:pt x="4318431" y="472284"/>
                </a:cubicBezTo>
                <a:cubicBezTo>
                  <a:pt x="4100788" y="457138"/>
                  <a:pt x="4010465" y="487397"/>
                  <a:pt x="3755155" y="472284"/>
                </a:cubicBezTo>
                <a:cubicBezTo>
                  <a:pt x="3499845" y="457171"/>
                  <a:pt x="3305227" y="459762"/>
                  <a:pt x="3064687" y="472284"/>
                </a:cubicBezTo>
                <a:cubicBezTo>
                  <a:pt x="2824147" y="484806"/>
                  <a:pt x="2607831" y="445524"/>
                  <a:pt x="2459013" y="472284"/>
                </a:cubicBezTo>
                <a:cubicBezTo>
                  <a:pt x="2310195" y="499044"/>
                  <a:pt x="2091657" y="492913"/>
                  <a:pt x="1768545" y="472284"/>
                </a:cubicBezTo>
                <a:cubicBezTo>
                  <a:pt x="1445433" y="451655"/>
                  <a:pt x="1412481" y="480917"/>
                  <a:pt x="1247666" y="472284"/>
                </a:cubicBezTo>
                <a:cubicBezTo>
                  <a:pt x="1082851" y="463651"/>
                  <a:pt x="791868" y="500142"/>
                  <a:pt x="599595" y="472284"/>
                </a:cubicBezTo>
                <a:cubicBezTo>
                  <a:pt x="407322" y="444426"/>
                  <a:pt x="259077" y="465182"/>
                  <a:pt x="78716" y="472284"/>
                </a:cubicBezTo>
                <a:cubicBezTo>
                  <a:pt x="35964" y="471337"/>
                  <a:pt x="3297" y="437673"/>
                  <a:pt x="0" y="393568"/>
                </a:cubicBezTo>
                <a:cubicBezTo>
                  <a:pt x="6497" y="248699"/>
                  <a:pt x="-7688" y="152681"/>
                  <a:pt x="0" y="7871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أهمية</a:t>
            </a:r>
            <a:r>
              <a:rPr lang="ar-EG" b="1" dirty="0">
                <a:solidFill>
                  <a:srgbClr val="0070C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</a:t>
            </a:r>
            <a:r>
              <a:rPr lang="ar-EG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معدل دوران المخزون</a:t>
            </a:r>
            <a:endParaRPr lang="en-US" b="1" dirty="0">
              <a:solidFill>
                <a:srgbClr val="00B05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BA43481-DECB-393A-B4F4-E5FDA61238CC}"/>
              </a:ext>
            </a:extLst>
          </p:cNvPr>
          <p:cNvSpPr/>
          <p:nvPr/>
        </p:nvSpPr>
        <p:spPr>
          <a:xfrm>
            <a:off x="9762976" y="918144"/>
            <a:ext cx="2122879" cy="488487"/>
          </a:xfrm>
          <a:custGeom>
            <a:avLst/>
            <a:gdLst>
              <a:gd name="connsiteX0" fmla="*/ 0 w 2122879"/>
              <a:gd name="connsiteY0" fmla="*/ 81416 h 488487"/>
              <a:gd name="connsiteX1" fmla="*/ 81416 w 2122879"/>
              <a:gd name="connsiteY1" fmla="*/ 0 h 488487"/>
              <a:gd name="connsiteX2" fmla="*/ 754365 w 2122879"/>
              <a:gd name="connsiteY2" fmla="*/ 0 h 488487"/>
              <a:gd name="connsiteX3" fmla="*/ 1427315 w 2122879"/>
              <a:gd name="connsiteY3" fmla="*/ 0 h 488487"/>
              <a:gd name="connsiteX4" fmla="*/ 2041463 w 2122879"/>
              <a:gd name="connsiteY4" fmla="*/ 0 h 488487"/>
              <a:gd name="connsiteX5" fmla="*/ 2122879 w 2122879"/>
              <a:gd name="connsiteY5" fmla="*/ 81416 h 488487"/>
              <a:gd name="connsiteX6" fmla="*/ 2122879 w 2122879"/>
              <a:gd name="connsiteY6" fmla="*/ 407071 h 488487"/>
              <a:gd name="connsiteX7" fmla="*/ 2041463 w 2122879"/>
              <a:gd name="connsiteY7" fmla="*/ 488487 h 488487"/>
              <a:gd name="connsiteX8" fmla="*/ 1368514 w 2122879"/>
              <a:gd name="connsiteY8" fmla="*/ 488487 h 488487"/>
              <a:gd name="connsiteX9" fmla="*/ 695564 w 2122879"/>
              <a:gd name="connsiteY9" fmla="*/ 488487 h 488487"/>
              <a:gd name="connsiteX10" fmla="*/ 81416 w 2122879"/>
              <a:gd name="connsiteY10" fmla="*/ 488487 h 488487"/>
              <a:gd name="connsiteX11" fmla="*/ 0 w 2122879"/>
              <a:gd name="connsiteY11" fmla="*/ 407071 h 488487"/>
              <a:gd name="connsiteX12" fmla="*/ 0 w 2122879"/>
              <a:gd name="connsiteY12" fmla="*/ 81416 h 488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22879" h="488487" fill="none" extrusionOk="0">
                <a:moveTo>
                  <a:pt x="0" y="81416"/>
                </a:moveTo>
                <a:cubicBezTo>
                  <a:pt x="-1817" y="35351"/>
                  <a:pt x="41893" y="-6283"/>
                  <a:pt x="81416" y="0"/>
                </a:cubicBezTo>
                <a:cubicBezTo>
                  <a:pt x="293535" y="631"/>
                  <a:pt x="432944" y="1584"/>
                  <a:pt x="754365" y="0"/>
                </a:cubicBezTo>
                <a:cubicBezTo>
                  <a:pt x="1075786" y="-1584"/>
                  <a:pt x="1214292" y="-5913"/>
                  <a:pt x="1427315" y="0"/>
                </a:cubicBezTo>
                <a:cubicBezTo>
                  <a:pt x="1640338" y="5913"/>
                  <a:pt x="1847792" y="-20061"/>
                  <a:pt x="2041463" y="0"/>
                </a:cubicBezTo>
                <a:cubicBezTo>
                  <a:pt x="2079391" y="-691"/>
                  <a:pt x="2128475" y="33700"/>
                  <a:pt x="2122879" y="81416"/>
                </a:cubicBezTo>
                <a:cubicBezTo>
                  <a:pt x="2116621" y="170215"/>
                  <a:pt x="2129169" y="310881"/>
                  <a:pt x="2122879" y="407071"/>
                </a:cubicBezTo>
                <a:cubicBezTo>
                  <a:pt x="2113514" y="451761"/>
                  <a:pt x="2082860" y="480996"/>
                  <a:pt x="2041463" y="488487"/>
                </a:cubicBezTo>
                <a:cubicBezTo>
                  <a:pt x="1713473" y="510154"/>
                  <a:pt x="1669611" y="454940"/>
                  <a:pt x="1368514" y="488487"/>
                </a:cubicBezTo>
                <a:cubicBezTo>
                  <a:pt x="1067417" y="522034"/>
                  <a:pt x="1031376" y="474344"/>
                  <a:pt x="695564" y="488487"/>
                </a:cubicBezTo>
                <a:cubicBezTo>
                  <a:pt x="359752" y="502631"/>
                  <a:pt x="240997" y="488182"/>
                  <a:pt x="81416" y="488487"/>
                </a:cubicBezTo>
                <a:cubicBezTo>
                  <a:pt x="34044" y="479217"/>
                  <a:pt x="-6427" y="445681"/>
                  <a:pt x="0" y="407071"/>
                </a:cubicBezTo>
                <a:cubicBezTo>
                  <a:pt x="-16033" y="262567"/>
                  <a:pt x="15270" y="219786"/>
                  <a:pt x="0" y="81416"/>
                </a:cubicBezTo>
                <a:close/>
              </a:path>
              <a:path w="2122879" h="488487" stroke="0" extrusionOk="0">
                <a:moveTo>
                  <a:pt x="0" y="81416"/>
                </a:moveTo>
                <a:cubicBezTo>
                  <a:pt x="1064" y="34923"/>
                  <a:pt x="36001" y="3354"/>
                  <a:pt x="81416" y="0"/>
                </a:cubicBezTo>
                <a:cubicBezTo>
                  <a:pt x="354869" y="9149"/>
                  <a:pt x="410169" y="7160"/>
                  <a:pt x="734765" y="0"/>
                </a:cubicBezTo>
                <a:cubicBezTo>
                  <a:pt x="1059361" y="-7160"/>
                  <a:pt x="1170392" y="-33850"/>
                  <a:pt x="1427315" y="0"/>
                </a:cubicBezTo>
                <a:cubicBezTo>
                  <a:pt x="1684238" y="33850"/>
                  <a:pt x="1888610" y="-29622"/>
                  <a:pt x="2041463" y="0"/>
                </a:cubicBezTo>
                <a:cubicBezTo>
                  <a:pt x="2084541" y="2535"/>
                  <a:pt x="2122681" y="33156"/>
                  <a:pt x="2122879" y="81416"/>
                </a:cubicBezTo>
                <a:cubicBezTo>
                  <a:pt x="2117420" y="185723"/>
                  <a:pt x="2112267" y="279395"/>
                  <a:pt x="2122879" y="407071"/>
                </a:cubicBezTo>
                <a:cubicBezTo>
                  <a:pt x="2115247" y="450078"/>
                  <a:pt x="2084376" y="486966"/>
                  <a:pt x="2041463" y="488487"/>
                </a:cubicBezTo>
                <a:cubicBezTo>
                  <a:pt x="1739279" y="507607"/>
                  <a:pt x="1507848" y="478933"/>
                  <a:pt x="1368514" y="488487"/>
                </a:cubicBezTo>
                <a:cubicBezTo>
                  <a:pt x="1229180" y="498041"/>
                  <a:pt x="998241" y="456052"/>
                  <a:pt x="695564" y="488487"/>
                </a:cubicBezTo>
                <a:cubicBezTo>
                  <a:pt x="392887" y="520923"/>
                  <a:pt x="270864" y="505497"/>
                  <a:pt x="81416" y="488487"/>
                </a:cubicBezTo>
                <a:cubicBezTo>
                  <a:pt x="43855" y="495437"/>
                  <a:pt x="-4496" y="443981"/>
                  <a:pt x="0" y="407071"/>
                </a:cubicBezTo>
                <a:cubicBezTo>
                  <a:pt x="-13555" y="298106"/>
                  <a:pt x="-15941" y="216134"/>
                  <a:pt x="0" y="81416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1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تحسين كفاءة استخدام الأصول</a:t>
            </a:r>
            <a:endParaRPr lang="en-US" sz="11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C60C531-4CC3-29F5-7F70-6242554A41F3}"/>
              </a:ext>
            </a:extLst>
          </p:cNvPr>
          <p:cNvSpPr/>
          <p:nvPr/>
        </p:nvSpPr>
        <p:spPr>
          <a:xfrm>
            <a:off x="890467" y="955232"/>
            <a:ext cx="8629740" cy="511332"/>
          </a:xfrm>
          <a:custGeom>
            <a:avLst/>
            <a:gdLst>
              <a:gd name="connsiteX0" fmla="*/ 0 w 8629740"/>
              <a:gd name="connsiteY0" fmla="*/ 85224 h 511332"/>
              <a:gd name="connsiteX1" fmla="*/ 85224 w 8629740"/>
              <a:gd name="connsiteY1" fmla="*/ 0 h 511332"/>
              <a:gd name="connsiteX2" fmla="*/ 905125 w 8629740"/>
              <a:gd name="connsiteY2" fmla="*/ 0 h 511332"/>
              <a:gd name="connsiteX3" fmla="*/ 1555839 w 8629740"/>
              <a:gd name="connsiteY3" fmla="*/ 0 h 511332"/>
              <a:gd name="connsiteX4" fmla="*/ 2121961 w 8629740"/>
              <a:gd name="connsiteY4" fmla="*/ 0 h 511332"/>
              <a:gd name="connsiteX5" fmla="*/ 2603490 w 8629740"/>
              <a:gd name="connsiteY5" fmla="*/ 0 h 511332"/>
              <a:gd name="connsiteX6" fmla="*/ 3338798 w 8629740"/>
              <a:gd name="connsiteY6" fmla="*/ 0 h 511332"/>
              <a:gd name="connsiteX7" fmla="*/ 4158698 w 8629740"/>
              <a:gd name="connsiteY7" fmla="*/ 0 h 511332"/>
              <a:gd name="connsiteX8" fmla="*/ 4724820 w 8629740"/>
              <a:gd name="connsiteY8" fmla="*/ 0 h 511332"/>
              <a:gd name="connsiteX9" fmla="*/ 5206349 w 8629740"/>
              <a:gd name="connsiteY9" fmla="*/ 0 h 511332"/>
              <a:gd name="connsiteX10" fmla="*/ 5857064 w 8629740"/>
              <a:gd name="connsiteY10" fmla="*/ 0 h 511332"/>
              <a:gd name="connsiteX11" fmla="*/ 6423186 w 8629740"/>
              <a:gd name="connsiteY11" fmla="*/ 0 h 511332"/>
              <a:gd name="connsiteX12" fmla="*/ 7073901 w 8629740"/>
              <a:gd name="connsiteY12" fmla="*/ 0 h 511332"/>
              <a:gd name="connsiteX13" fmla="*/ 7893801 w 8629740"/>
              <a:gd name="connsiteY13" fmla="*/ 0 h 511332"/>
              <a:gd name="connsiteX14" fmla="*/ 8544516 w 8629740"/>
              <a:gd name="connsiteY14" fmla="*/ 0 h 511332"/>
              <a:gd name="connsiteX15" fmla="*/ 8629740 w 8629740"/>
              <a:gd name="connsiteY15" fmla="*/ 85224 h 511332"/>
              <a:gd name="connsiteX16" fmla="*/ 8629740 w 8629740"/>
              <a:gd name="connsiteY16" fmla="*/ 426108 h 511332"/>
              <a:gd name="connsiteX17" fmla="*/ 8544516 w 8629740"/>
              <a:gd name="connsiteY17" fmla="*/ 511332 h 511332"/>
              <a:gd name="connsiteX18" fmla="*/ 7724615 w 8629740"/>
              <a:gd name="connsiteY18" fmla="*/ 511332 h 511332"/>
              <a:gd name="connsiteX19" fmla="*/ 7243086 w 8629740"/>
              <a:gd name="connsiteY19" fmla="*/ 511332 h 511332"/>
              <a:gd name="connsiteX20" fmla="*/ 6761558 w 8629740"/>
              <a:gd name="connsiteY20" fmla="*/ 511332 h 511332"/>
              <a:gd name="connsiteX21" fmla="*/ 6195436 w 8629740"/>
              <a:gd name="connsiteY21" fmla="*/ 511332 h 511332"/>
              <a:gd name="connsiteX22" fmla="*/ 5460128 w 8629740"/>
              <a:gd name="connsiteY22" fmla="*/ 511332 h 511332"/>
              <a:gd name="connsiteX23" fmla="*/ 4978599 w 8629740"/>
              <a:gd name="connsiteY23" fmla="*/ 511332 h 511332"/>
              <a:gd name="connsiteX24" fmla="*/ 4412477 w 8629740"/>
              <a:gd name="connsiteY24" fmla="*/ 511332 h 511332"/>
              <a:gd name="connsiteX25" fmla="*/ 3930948 w 8629740"/>
              <a:gd name="connsiteY25" fmla="*/ 511332 h 511332"/>
              <a:gd name="connsiteX26" fmla="*/ 3111048 w 8629740"/>
              <a:gd name="connsiteY26" fmla="*/ 511332 h 511332"/>
              <a:gd name="connsiteX27" fmla="*/ 2544926 w 8629740"/>
              <a:gd name="connsiteY27" fmla="*/ 511332 h 511332"/>
              <a:gd name="connsiteX28" fmla="*/ 1809618 w 8629740"/>
              <a:gd name="connsiteY28" fmla="*/ 511332 h 511332"/>
              <a:gd name="connsiteX29" fmla="*/ 1243496 w 8629740"/>
              <a:gd name="connsiteY29" fmla="*/ 511332 h 511332"/>
              <a:gd name="connsiteX30" fmla="*/ 846560 w 8629740"/>
              <a:gd name="connsiteY30" fmla="*/ 511332 h 511332"/>
              <a:gd name="connsiteX31" fmla="*/ 85224 w 8629740"/>
              <a:gd name="connsiteY31" fmla="*/ 511332 h 511332"/>
              <a:gd name="connsiteX32" fmla="*/ 0 w 8629740"/>
              <a:gd name="connsiteY32" fmla="*/ 426108 h 511332"/>
              <a:gd name="connsiteX33" fmla="*/ 0 w 8629740"/>
              <a:gd name="connsiteY33" fmla="*/ 85224 h 51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629740" h="511332" fill="none" extrusionOk="0">
                <a:moveTo>
                  <a:pt x="0" y="85224"/>
                </a:moveTo>
                <a:cubicBezTo>
                  <a:pt x="8989" y="45119"/>
                  <a:pt x="42458" y="5103"/>
                  <a:pt x="85224" y="0"/>
                </a:cubicBezTo>
                <a:cubicBezTo>
                  <a:pt x="323190" y="18558"/>
                  <a:pt x="506505" y="7556"/>
                  <a:pt x="905125" y="0"/>
                </a:cubicBezTo>
                <a:cubicBezTo>
                  <a:pt x="1303745" y="-7556"/>
                  <a:pt x="1395458" y="-20519"/>
                  <a:pt x="1555839" y="0"/>
                </a:cubicBezTo>
                <a:cubicBezTo>
                  <a:pt x="1716220" y="20519"/>
                  <a:pt x="1873301" y="-3714"/>
                  <a:pt x="2121961" y="0"/>
                </a:cubicBezTo>
                <a:cubicBezTo>
                  <a:pt x="2370621" y="3714"/>
                  <a:pt x="2417775" y="13408"/>
                  <a:pt x="2603490" y="0"/>
                </a:cubicBezTo>
                <a:cubicBezTo>
                  <a:pt x="2789205" y="-13408"/>
                  <a:pt x="3061781" y="28802"/>
                  <a:pt x="3338798" y="0"/>
                </a:cubicBezTo>
                <a:cubicBezTo>
                  <a:pt x="3615815" y="-28802"/>
                  <a:pt x="3967175" y="-15330"/>
                  <a:pt x="4158698" y="0"/>
                </a:cubicBezTo>
                <a:cubicBezTo>
                  <a:pt x="4350221" y="15330"/>
                  <a:pt x="4539631" y="24089"/>
                  <a:pt x="4724820" y="0"/>
                </a:cubicBezTo>
                <a:cubicBezTo>
                  <a:pt x="4910009" y="-24089"/>
                  <a:pt x="5099910" y="-13934"/>
                  <a:pt x="5206349" y="0"/>
                </a:cubicBezTo>
                <a:cubicBezTo>
                  <a:pt x="5312788" y="13934"/>
                  <a:pt x="5686929" y="21114"/>
                  <a:pt x="5857064" y="0"/>
                </a:cubicBezTo>
                <a:cubicBezTo>
                  <a:pt x="6027200" y="-21114"/>
                  <a:pt x="6252873" y="-23072"/>
                  <a:pt x="6423186" y="0"/>
                </a:cubicBezTo>
                <a:cubicBezTo>
                  <a:pt x="6593499" y="23072"/>
                  <a:pt x="6820617" y="26984"/>
                  <a:pt x="7073901" y="0"/>
                </a:cubicBezTo>
                <a:cubicBezTo>
                  <a:pt x="7327186" y="-26984"/>
                  <a:pt x="7614709" y="36566"/>
                  <a:pt x="7893801" y="0"/>
                </a:cubicBezTo>
                <a:cubicBezTo>
                  <a:pt x="8172893" y="-36566"/>
                  <a:pt x="8221548" y="-24524"/>
                  <a:pt x="8544516" y="0"/>
                </a:cubicBezTo>
                <a:cubicBezTo>
                  <a:pt x="8593795" y="-436"/>
                  <a:pt x="8635046" y="42242"/>
                  <a:pt x="8629740" y="85224"/>
                </a:cubicBezTo>
                <a:cubicBezTo>
                  <a:pt x="8622694" y="226635"/>
                  <a:pt x="8637340" y="340925"/>
                  <a:pt x="8629740" y="426108"/>
                </a:cubicBezTo>
                <a:cubicBezTo>
                  <a:pt x="8620273" y="469252"/>
                  <a:pt x="8590697" y="513730"/>
                  <a:pt x="8544516" y="511332"/>
                </a:cubicBezTo>
                <a:cubicBezTo>
                  <a:pt x="8227014" y="501612"/>
                  <a:pt x="8077956" y="471641"/>
                  <a:pt x="7724615" y="511332"/>
                </a:cubicBezTo>
                <a:cubicBezTo>
                  <a:pt x="7371274" y="551023"/>
                  <a:pt x="7439432" y="523896"/>
                  <a:pt x="7243086" y="511332"/>
                </a:cubicBezTo>
                <a:cubicBezTo>
                  <a:pt x="7046740" y="498768"/>
                  <a:pt x="7001005" y="506783"/>
                  <a:pt x="6761558" y="511332"/>
                </a:cubicBezTo>
                <a:cubicBezTo>
                  <a:pt x="6522111" y="515881"/>
                  <a:pt x="6410193" y="539289"/>
                  <a:pt x="6195436" y="511332"/>
                </a:cubicBezTo>
                <a:cubicBezTo>
                  <a:pt x="5980679" y="483375"/>
                  <a:pt x="5664584" y="501620"/>
                  <a:pt x="5460128" y="511332"/>
                </a:cubicBezTo>
                <a:cubicBezTo>
                  <a:pt x="5255672" y="521044"/>
                  <a:pt x="5083967" y="520918"/>
                  <a:pt x="4978599" y="511332"/>
                </a:cubicBezTo>
                <a:cubicBezTo>
                  <a:pt x="4873231" y="501746"/>
                  <a:pt x="4677266" y="486848"/>
                  <a:pt x="4412477" y="511332"/>
                </a:cubicBezTo>
                <a:cubicBezTo>
                  <a:pt x="4147688" y="535816"/>
                  <a:pt x="4169356" y="524788"/>
                  <a:pt x="3930948" y="511332"/>
                </a:cubicBezTo>
                <a:cubicBezTo>
                  <a:pt x="3692540" y="497876"/>
                  <a:pt x="3499667" y="536285"/>
                  <a:pt x="3111048" y="511332"/>
                </a:cubicBezTo>
                <a:cubicBezTo>
                  <a:pt x="2722429" y="486379"/>
                  <a:pt x="2675293" y="500236"/>
                  <a:pt x="2544926" y="511332"/>
                </a:cubicBezTo>
                <a:cubicBezTo>
                  <a:pt x="2414559" y="522428"/>
                  <a:pt x="2057006" y="516964"/>
                  <a:pt x="1809618" y="511332"/>
                </a:cubicBezTo>
                <a:cubicBezTo>
                  <a:pt x="1562230" y="505700"/>
                  <a:pt x="1418883" y="504958"/>
                  <a:pt x="1243496" y="511332"/>
                </a:cubicBezTo>
                <a:cubicBezTo>
                  <a:pt x="1068109" y="517706"/>
                  <a:pt x="1000311" y="522975"/>
                  <a:pt x="846560" y="511332"/>
                </a:cubicBezTo>
                <a:cubicBezTo>
                  <a:pt x="692809" y="499689"/>
                  <a:pt x="427248" y="511621"/>
                  <a:pt x="85224" y="511332"/>
                </a:cubicBezTo>
                <a:cubicBezTo>
                  <a:pt x="33645" y="519834"/>
                  <a:pt x="4221" y="474533"/>
                  <a:pt x="0" y="426108"/>
                </a:cubicBezTo>
                <a:cubicBezTo>
                  <a:pt x="-4511" y="276609"/>
                  <a:pt x="-3501" y="202679"/>
                  <a:pt x="0" y="85224"/>
                </a:cubicBezTo>
                <a:close/>
              </a:path>
              <a:path w="8629740" h="511332" stroke="0" extrusionOk="0">
                <a:moveTo>
                  <a:pt x="0" y="85224"/>
                </a:moveTo>
                <a:cubicBezTo>
                  <a:pt x="1539" y="35865"/>
                  <a:pt x="30021" y="-7698"/>
                  <a:pt x="85224" y="0"/>
                </a:cubicBezTo>
                <a:cubicBezTo>
                  <a:pt x="322231" y="-25512"/>
                  <a:pt x="472752" y="-31159"/>
                  <a:pt x="735939" y="0"/>
                </a:cubicBezTo>
                <a:cubicBezTo>
                  <a:pt x="999126" y="31159"/>
                  <a:pt x="1111041" y="18043"/>
                  <a:pt x="1302061" y="0"/>
                </a:cubicBezTo>
                <a:cubicBezTo>
                  <a:pt x="1493081" y="-18043"/>
                  <a:pt x="1755857" y="-37186"/>
                  <a:pt x="2121961" y="0"/>
                </a:cubicBezTo>
                <a:cubicBezTo>
                  <a:pt x="2488065" y="37186"/>
                  <a:pt x="2417562" y="24183"/>
                  <a:pt x="2688083" y="0"/>
                </a:cubicBezTo>
                <a:cubicBezTo>
                  <a:pt x="2958604" y="-24183"/>
                  <a:pt x="2976868" y="19292"/>
                  <a:pt x="3169612" y="0"/>
                </a:cubicBezTo>
                <a:cubicBezTo>
                  <a:pt x="3362356" y="-19292"/>
                  <a:pt x="3636426" y="-21688"/>
                  <a:pt x="3904920" y="0"/>
                </a:cubicBezTo>
                <a:cubicBezTo>
                  <a:pt x="4173414" y="21688"/>
                  <a:pt x="4373249" y="-7931"/>
                  <a:pt x="4640227" y="0"/>
                </a:cubicBezTo>
                <a:cubicBezTo>
                  <a:pt x="4907205" y="7931"/>
                  <a:pt x="5039916" y="17907"/>
                  <a:pt x="5290942" y="0"/>
                </a:cubicBezTo>
                <a:cubicBezTo>
                  <a:pt x="5541968" y="-17907"/>
                  <a:pt x="5581200" y="16902"/>
                  <a:pt x="5857064" y="0"/>
                </a:cubicBezTo>
                <a:cubicBezTo>
                  <a:pt x="6132928" y="-16902"/>
                  <a:pt x="6266306" y="21974"/>
                  <a:pt x="6423186" y="0"/>
                </a:cubicBezTo>
                <a:cubicBezTo>
                  <a:pt x="6580066" y="-21974"/>
                  <a:pt x="6726164" y="-3200"/>
                  <a:pt x="6989308" y="0"/>
                </a:cubicBezTo>
                <a:cubicBezTo>
                  <a:pt x="7252452" y="3200"/>
                  <a:pt x="7324968" y="-14205"/>
                  <a:pt x="7640022" y="0"/>
                </a:cubicBezTo>
                <a:cubicBezTo>
                  <a:pt x="7955076" y="14205"/>
                  <a:pt x="8307059" y="17077"/>
                  <a:pt x="8544516" y="0"/>
                </a:cubicBezTo>
                <a:cubicBezTo>
                  <a:pt x="8589808" y="-5377"/>
                  <a:pt x="8629009" y="29458"/>
                  <a:pt x="8629740" y="85224"/>
                </a:cubicBezTo>
                <a:cubicBezTo>
                  <a:pt x="8624265" y="232082"/>
                  <a:pt x="8624916" y="356349"/>
                  <a:pt x="8629740" y="426108"/>
                </a:cubicBezTo>
                <a:cubicBezTo>
                  <a:pt x="8619796" y="471505"/>
                  <a:pt x="8589852" y="507389"/>
                  <a:pt x="8544516" y="511332"/>
                </a:cubicBezTo>
                <a:cubicBezTo>
                  <a:pt x="8274500" y="534626"/>
                  <a:pt x="7981228" y="547989"/>
                  <a:pt x="7724615" y="511332"/>
                </a:cubicBezTo>
                <a:cubicBezTo>
                  <a:pt x="7468002" y="474675"/>
                  <a:pt x="7136413" y="536557"/>
                  <a:pt x="6904715" y="511332"/>
                </a:cubicBezTo>
                <a:cubicBezTo>
                  <a:pt x="6673017" y="486107"/>
                  <a:pt x="6514785" y="519123"/>
                  <a:pt x="6169407" y="511332"/>
                </a:cubicBezTo>
                <a:cubicBezTo>
                  <a:pt x="5824029" y="503541"/>
                  <a:pt x="5871297" y="487903"/>
                  <a:pt x="5687878" y="511332"/>
                </a:cubicBezTo>
                <a:cubicBezTo>
                  <a:pt x="5504459" y="534761"/>
                  <a:pt x="5435642" y="520902"/>
                  <a:pt x="5206349" y="511332"/>
                </a:cubicBezTo>
                <a:cubicBezTo>
                  <a:pt x="4977056" y="501762"/>
                  <a:pt x="4958535" y="502743"/>
                  <a:pt x="4809413" y="511332"/>
                </a:cubicBezTo>
                <a:cubicBezTo>
                  <a:pt x="4660291" y="519921"/>
                  <a:pt x="4496312" y="497896"/>
                  <a:pt x="4327884" y="511332"/>
                </a:cubicBezTo>
                <a:cubicBezTo>
                  <a:pt x="4159456" y="524768"/>
                  <a:pt x="3883921" y="533041"/>
                  <a:pt x="3761762" y="511332"/>
                </a:cubicBezTo>
                <a:cubicBezTo>
                  <a:pt x="3639603" y="489623"/>
                  <a:pt x="3427059" y="526797"/>
                  <a:pt x="3280234" y="511332"/>
                </a:cubicBezTo>
                <a:cubicBezTo>
                  <a:pt x="3133409" y="495867"/>
                  <a:pt x="3055310" y="507359"/>
                  <a:pt x="2883298" y="511332"/>
                </a:cubicBezTo>
                <a:cubicBezTo>
                  <a:pt x="2711286" y="515305"/>
                  <a:pt x="2590373" y="500723"/>
                  <a:pt x="2401769" y="511332"/>
                </a:cubicBezTo>
                <a:cubicBezTo>
                  <a:pt x="2213165" y="521941"/>
                  <a:pt x="1940517" y="516217"/>
                  <a:pt x="1666461" y="511332"/>
                </a:cubicBezTo>
                <a:cubicBezTo>
                  <a:pt x="1392405" y="506447"/>
                  <a:pt x="1290093" y="528049"/>
                  <a:pt x="1184932" y="511332"/>
                </a:cubicBezTo>
                <a:cubicBezTo>
                  <a:pt x="1079771" y="494615"/>
                  <a:pt x="873547" y="498409"/>
                  <a:pt x="787996" y="511332"/>
                </a:cubicBezTo>
                <a:cubicBezTo>
                  <a:pt x="702445" y="524255"/>
                  <a:pt x="335259" y="504409"/>
                  <a:pt x="85224" y="511332"/>
                </a:cubicBezTo>
                <a:cubicBezTo>
                  <a:pt x="34958" y="515288"/>
                  <a:pt x="4734" y="482920"/>
                  <a:pt x="0" y="426108"/>
                </a:cubicBezTo>
                <a:cubicBezTo>
                  <a:pt x="7669" y="288917"/>
                  <a:pt x="-111" y="184744"/>
                  <a:pt x="0" y="85224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85034990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05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يعكس معدل دوران المخزون العالي استخدامًا فعالًا للمخزون، مما يعني أن الشركة لا تحتفظ بكميات زائدة من المخزون غير المبيع، مما يساهم في </a:t>
            </a:r>
            <a:r>
              <a:rPr lang="ar-EG" sz="105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تقليل التكاليف المرتبطة بتخزين المخزون وإدارته.</a:t>
            </a:r>
            <a:endParaRPr lang="en-US" sz="105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3BA8F99-A3D5-0459-0348-307CC674E7CA}"/>
              </a:ext>
            </a:extLst>
          </p:cNvPr>
          <p:cNvSpPr/>
          <p:nvPr/>
        </p:nvSpPr>
        <p:spPr>
          <a:xfrm>
            <a:off x="9833620" y="1672498"/>
            <a:ext cx="2122879" cy="376515"/>
          </a:xfrm>
          <a:custGeom>
            <a:avLst/>
            <a:gdLst>
              <a:gd name="connsiteX0" fmla="*/ 0 w 2122879"/>
              <a:gd name="connsiteY0" fmla="*/ 62754 h 376515"/>
              <a:gd name="connsiteX1" fmla="*/ 62754 w 2122879"/>
              <a:gd name="connsiteY1" fmla="*/ 0 h 376515"/>
              <a:gd name="connsiteX2" fmla="*/ 688597 w 2122879"/>
              <a:gd name="connsiteY2" fmla="*/ 0 h 376515"/>
              <a:gd name="connsiteX3" fmla="*/ 1334414 w 2122879"/>
              <a:gd name="connsiteY3" fmla="*/ 0 h 376515"/>
              <a:gd name="connsiteX4" fmla="*/ 2060125 w 2122879"/>
              <a:gd name="connsiteY4" fmla="*/ 0 h 376515"/>
              <a:gd name="connsiteX5" fmla="*/ 2122879 w 2122879"/>
              <a:gd name="connsiteY5" fmla="*/ 62754 h 376515"/>
              <a:gd name="connsiteX6" fmla="*/ 2122879 w 2122879"/>
              <a:gd name="connsiteY6" fmla="*/ 313761 h 376515"/>
              <a:gd name="connsiteX7" fmla="*/ 2060125 w 2122879"/>
              <a:gd name="connsiteY7" fmla="*/ 376515 h 376515"/>
              <a:gd name="connsiteX8" fmla="*/ 1394335 w 2122879"/>
              <a:gd name="connsiteY8" fmla="*/ 376515 h 376515"/>
              <a:gd name="connsiteX9" fmla="*/ 688597 w 2122879"/>
              <a:gd name="connsiteY9" fmla="*/ 376515 h 376515"/>
              <a:gd name="connsiteX10" fmla="*/ 62754 w 2122879"/>
              <a:gd name="connsiteY10" fmla="*/ 376515 h 376515"/>
              <a:gd name="connsiteX11" fmla="*/ 0 w 2122879"/>
              <a:gd name="connsiteY11" fmla="*/ 313761 h 376515"/>
              <a:gd name="connsiteX12" fmla="*/ 0 w 2122879"/>
              <a:gd name="connsiteY12" fmla="*/ 62754 h 376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22879" h="376515" fill="none" extrusionOk="0">
                <a:moveTo>
                  <a:pt x="0" y="62754"/>
                </a:moveTo>
                <a:cubicBezTo>
                  <a:pt x="-2943" y="28648"/>
                  <a:pt x="34996" y="1785"/>
                  <a:pt x="62754" y="0"/>
                </a:cubicBezTo>
                <a:cubicBezTo>
                  <a:pt x="269486" y="27833"/>
                  <a:pt x="467164" y="-8765"/>
                  <a:pt x="688597" y="0"/>
                </a:cubicBezTo>
                <a:cubicBezTo>
                  <a:pt x="910030" y="8765"/>
                  <a:pt x="1132575" y="15996"/>
                  <a:pt x="1334414" y="0"/>
                </a:cubicBezTo>
                <a:cubicBezTo>
                  <a:pt x="1536253" y="-15996"/>
                  <a:pt x="1750197" y="27218"/>
                  <a:pt x="2060125" y="0"/>
                </a:cubicBezTo>
                <a:cubicBezTo>
                  <a:pt x="2098845" y="3378"/>
                  <a:pt x="2120751" y="29123"/>
                  <a:pt x="2122879" y="62754"/>
                </a:cubicBezTo>
                <a:cubicBezTo>
                  <a:pt x="2120343" y="180589"/>
                  <a:pt x="2123245" y="213424"/>
                  <a:pt x="2122879" y="313761"/>
                </a:cubicBezTo>
                <a:cubicBezTo>
                  <a:pt x="2118729" y="351946"/>
                  <a:pt x="2095918" y="377402"/>
                  <a:pt x="2060125" y="376515"/>
                </a:cubicBezTo>
                <a:cubicBezTo>
                  <a:pt x="1813840" y="359989"/>
                  <a:pt x="1634527" y="398744"/>
                  <a:pt x="1394335" y="376515"/>
                </a:cubicBezTo>
                <a:cubicBezTo>
                  <a:pt x="1154143" y="354287"/>
                  <a:pt x="941991" y="388157"/>
                  <a:pt x="688597" y="376515"/>
                </a:cubicBezTo>
                <a:cubicBezTo>
                  <a:pt x="435203" y="364873"/>
                  <a:pt x="252844" y="401118"/>
                  <a:pt x="62754" y="376515"/>
                </a:cubicBezTo>
                <a:cubicBezTo>
                  <a:pt x="29828" y="384210"/>
                  <a:pt x="2284" y="348209"/>
                  <a:pt x="0" y="313761"/>
                </a:cubicBezTo>
                <a:cubicBezTo>
                  <a:pt x="8542" y="242319"/>
                  <a:pt x="-1970" y="132320"/>
                  <a:pt x="0" y="62754"/>
                </a:cubicBezTo>
                <a:close/>
              </a:path>
              <a:path w="2122879" h="376515" stroke="0" extrusionOk="0">
                <a:moveTo>
                  <a:pt x="0" y="62754"/>
                </a:moveTo>
                <a:cubicBezTo>
                  <a:pt x="-2658" y="26520"/>
                  <a:pt x="29628" y="2967"/>
                  <a:pt x="62754" y="0"/>
                </a:cubicBezTo>
                <a:cubicBezTo>
                  <a:pt x="336841" y="-17888"/>
                  <a:pt x="437037" y="-7418"/>
                  <a:pt x="708571" y="0"/>
                </a:cubicBezTo>
                <a:cubicBezTo>
                  <a:pt x="980105" y="7418"/>
                  <a:pt x="1203754" y="-22692"/>
                  <a:pt x="1354387" y="0"/>
                </a:cubicBezTo>
                <a:cubicBezTo>
                  <a:pt x="1505020" y="22692"/>
                  <a:pt x="1861910" y="-33436"/>
                  <a:pt x="2060125" y="0"/>
                </a:cubicBezTo>
                <a:cubicBezTo>
                  <a:pt x="2095209" y="-2184"/>
                  <a:pt x="2124173" y="28395"/>
                  <a:pt x="2122879" y="62754"/>
                </a:cubicBezTo>
                <a:cubicBezTo>
                  <a:pt x="2133611" y="133338"/>
                  <a:pt x="2127800" y="252901"/>
                  <a:pt x="2122879" y="313761"/>
                </a:cubicBezTo>
                <a:cubicBezTo>
                  <a:pt x="2121322" y="346458"/>
                  <a:pt x="2093168" y="380938"/>
                  <a:pt x="2060125" y="376515"/>
                </a:cubicBezTo>
                <a:cubicBezTo>
                  <a:pt x="1850816" y="389448"/>
                  <a:pt x="1681558" y="375632"/>
                  <a:pt x="1454256" y="376515"/>
                </a:cubicBezTo>
                <a:cubicBezTo>
                  <a:pt x="1226954" y="377398"/>
                  <a:pt x="1091363" y="343928"/>
                  <a:pt x="788465" y="376515"/>
                </a:cubicBezTo>
                <a:cubicBezTo>
                  <a:pt x="485567" y="409102"/>
                  <a:pt x="388099" y="349082"/>
                  <a:pt x="62754" y="376515"/>
                </a:cubicBezTo>
                <a:cubicBezTo>
                  <a:pt x="27151" y="375414"/>
                  <a:pt x="-3321" y="346017"/>
                  <a:pt x="0" y="313761"/>
                </a:cubicBezTo>
                <a:cubicBezTo>
                  <a:pt x="7693" y="221039"/>
                  <a:pt x="-8485" y="114485"/>
                  <a:pt x="0" y="6275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30765624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1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تحسين التدفق النقدي</a:t>
            </a:r>
            <a:endParaRPr lang="en-US" sz="11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44C0E86-F066-6235-EA09-8DBA8880BA78}"/>
              </a:ext>
            </a:extLst>
          </p:cNvPr>
          <p:cNvSpPr/>
          <p:nvPr/>
        </p:nvSpPr>
        <p:spPr>
          <a:xfrm>
            <a:off x="2109092" y="1659935"/>
            <a:ext cx="7599887" cy="452126"/>
          </a:xfrm>
          <a:custGeom>
            <a:avLst/>
            <a:gdLst>
              <a:gd name="connsiteX0" fmla="*/ 0 w 7599887"/>
              <a:gd name="connsiteY0" fmla="*/ 75356 h 452126"/>
              <a:gd name="connsiteX1" fmla="*/ 75356 w 7599887"/>
              <a:gd name="connsiteY1" fmla="*/ 0 h 452126"/>
              <a:gd name="connsiteX2" fmla="*/ 752554 w 7599887"/>
              <a:gd name="connsiteY2" fmla="*/ 0 h 452126"/>
              <a:gd name="connsiteX3" fmla="*/ 1355260 w 7599887"/>
              <a:gd name="connsiteY3" fmla="*/ 0 h 452126"/>
              <a:gd name="connsiteX4" fmla="*/ 2181441 w 7599887"/>
              <a:gd name="connsiteY4" fmla="*/ 0 h 452126"/>
              <a:gd name="connsiteX5" fmla="*/ 2784147 w 7599887"/>
              <a:gd name="connsiteY5" fmla="*/ 0 h 452126"/>
              <a:gd name="connsiteX6" fmla="*/ 3312361 w 7599887"/>
              <a:gd name="connsiteY6" fmla="*/ 0 h 452126"/>
              <a:gd name="connsiteX7" fmla="*/ 3915067 w 7599887"/>
              <a:gd name="connsiteY7" fmla="*/ 0 h 452126"/>
              <a:gd name="connsiteX8" fmla="*/ 4517773 w 7599887"/>
              <a:gd name="connsiteY8" fmla="*/ 0 h 452126"/>
              <a:gd name="connsiteX9" fmla="*/ 5343954 w 7599887"/>
              <a:gd name="connsiteY9" fmla="*/ 0 h 452126"/>
              <a:gd name="connsiteX10" fmla="*/ 6021152 w 7599887"/>
              <a:gd name="connsiteY10" fmla="*/ 0 h 452126"/>
              <a:gd name="connsiteX11" fmla="*/ 6549366 w 7599887"/>
              <a:gd name="connsiteY11" fmla="*/ 0 h 452126"/>
              <a:gd name="connsiteX12" fmla="*/ 7524531 w 7599887"/>
              <a:gd name="connsiteY12" fmla="*/ 0 h 452126"/>
              <a:gd name="connsiteX13" fmla="*/ 7599887 w 7599887"/>
              <a:gd name="connsiteY13" fmla="*/ 75356 h 452126"/>
              <a:gd name="connsiteX14" fmla="*/ 7599887 w 7599887"/>
              <a:gd name="connsiteY14" fmla="*/ 376770 h 452126"/>
              <a:gd name="connsiteX15" fmla="*/ 7524531 w 7599887"/>
              <a:gd name="connsiteY15" fmla="*/ 452126 h 452126"/>
              <a:gd name="connsiteX16" fmla="*/ 6772842 w 7599887"/>
              <a:gd name="connsiteY16" fmla="*/ 452126 h 452126"/>
              <a:gd name="connsiteX17" fmla="*/ 5946660 w 7599887"/>
              <a:gd name="connsiteY17" fmla="*/ 452126 h 452126"/>
              <a:gd name="connsiteX18" fmla="*/ 5120479 w 7599887"/>
              <a:gd name="connsiteY18" fmla="*/ 452126 h 452126"/>
              <a:gd name="connsiteX19" fmla="*/ 4592265 w 7599887"/>
              <a:gd name="connsiteY19" fmla="*/ 452126 h 452126"/>
              <a:gd name="connsiteX20" fmla="*/ 3915067 w 7599887"/>
              <a:gd name="connsiteY20" fmla="*/ 452126 h 452126"/>
              <a:gd name="connsiteX21" fmla="*/ 3386853 w 7599887"/>
              <a:gd name="connsiteY21" fmla="*/ 452126 h 452126"/>
              <a:gd name="connsiteX22" fmla="*/ 2709655 w 7599887"/>
              <a:gd name="connsiteY22" fmla="*/ 452126 h 452126"/>
              <a:gd name="connsiteX23" fmla="*/ 2032457 w 7599887"/>
              <a:gd name="connsiteY23" fmla="*/ 452126 h 452126"/>
              <a:gd name="connsiteX24" fmla="*/ 1578735 w 7599887"/>
              <a:gd name="connsiteY24" fmla="*/ 452126 h 452126"/>
              <a:gd name="connsiteX25" fmla="*/ 901537 w 7599887"/>
              <a:gd name="connsiteY25" fmla="*/ 452126 h 452126"/>
              <a:gd name="connsiteX26" fmla="*/ 75356 w 7599887"/>
              <a:gd name="connsiteY26" fmla="*/ 452126 h 452126"/>
              <a:gd name="connsiteX27" fmla="*/ 0 w 7599887"/>
              <a:gd name="connsiteY27" fmla="*/ 376770 h 452126"/>
              <a:gd name="connsiteX28" fmla="*/ 0 w 7599887"/>
              <a:gd name="connsiteY28" fmla="*/ 75356 h 452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599887" h="452126" fill="none" extrusionOk="0">
                <a:moveTo>
                  <a:pt x="0" y="75356"/>
                </a:moveTo>
                <a:cubicBezTo>
                  <a:pt x="-3857" y="30370"/>
                  <a:pt x="32662" y="634"/>
                  <a:pt x="75356" y="0"/>
                </a:cubicBezTo>
                <a:cubicBezTo>
                  <a:pt x="402586" y="28953"/>
                  <a:pt x="460321" y="-22858"/>
                  <a:pt x="752554" y="0"/>
                </a:cubicBezTo>
                <a:cubicBezTo>
                  <a:pt x="1044787" y="22858"/>
                  <a:pt x="1193828" y="18894"/>
                  <a:pt x="1355260" y="0"/>
                </a:cubicBezTo>
                <a:cubicBezTo>
                  <a:pt x="1516692" y="-18894"/>
                  <a:pt x="1785438" y="16474"/>
                  <a:pt x="2181441" y="0"/>
                </a:cubicBezTo>
                <a:cubicBezTo>
                  <a:pt x="2577444" y="-16474"/>
                  <a:pt x="2602824" y="-15687"/>
                  <a:pt x="2784147" y="0"/>
                </a:cubicBezTo>
                <a:cubicBezTo>
                  <a:pt x="2965470" y="15687"/>
                  <a:pt x="3177145" y="17160"/>
                  <a:pt x="3312361" y="0"/>
                </a:cubicBezTo>
                <a:cubicBezTo>
                  <a:pt x="3447577" y="-17160"/>
                  <a:pt x="3628405" y="-22223"/>
                  <a:pt x="3915067" y="0"/>
                </a:cubicBezTo>
                <a:cubicBezTo>
                  <a:pt x="4201729" y="22223"/>
                  <a:pt x="4303066" y="248"/>
                  <a:pt x="4517773" y="0"/>
                </a:cubicBezTo>
                <a:cubicBezTo>
                  <a:pt x="4732480" y="-248"/>
                  <a:pt x="5087831" y="-2307"/>
                  <a:pt x="5343954" y="0"/>
                </a:cubicBezTo>
                <a:cubicBezTo>
                  <a:pt x="5600077" y="2307"/>
                  <a:pt x="5882090" y="-33740"/>
                  <a:pt x="6021152" y="0"/>
                </a:cubicBezTo>
                <a:cubicBezTo>
                  <a:pt x="6160214" y="33740"/>
                  <a:pt x="6420927" y="3678"/>
                  <a:pt x="6549366" y="0"/>
                </a:cubicBezTo>
                <a:cubicBezTo>
                  <a:pt x="6677805" y="-3678"/>
                  <a:pt x="7322157" y="36572"/>
                  <a:pt x="7524531" y="0"/>
                </a:cubicBezTo>
                <a:cubicBezTo>
                  <a:pt x="7563798" y="7284"/>
                  <a:pt x="7597700" y="29338"/>
                  <a:pt x="7599887" y="75356"/>
                </a:cubicBezTo>
                <a:cubicBezTo>
                  <a:pt x="7589994" y="136070"/>
                  <a:pt x="7600586" y="227696"/>
                  <a:pt x="7599887" y="376770"/>
                </a:cubicBezTo>
                <a:cubicBezTo>
                  <a:pt x="7592140" y="414829"/>
                  <a:pt x="7566605" y="450210"/>
                  <a:pt x="7524531" y="452126"/>
                </a:cubicBezTo>
                <a:cubicBezTo>
                  <a:pt x="7165110" y="438099"/>
                  <a:pt x="7108312" y="485581"/>
                  <a:pt x="6772842" y="452126"/>
                </a:cubicBezTo>
                <a:cubicBezTo>
                  <a:pt x="6437372" y="418671"/>
                  <a:pt x="6190286" y="430097"/>
                  <a:pt x="5946660" y="452126"/>
                </a:cubicBezTo>
                <a:cubicBezTo>
                  <a:pt x="5703034" y="474155"/>
                  <a:pt x="5531648" y="422045"/>
                  <a:pt x="5120479" y="452126"/>
                </a:cubicBezTo>
                <a:cubicBezTo>
                  <a:pt x="4709310" y="482207"/>
                  <a:pt x="4697993" y="455005"/>
                  <a:pt x="4592265" y="452126"/>
                </a:cubicBezTo>
                <a:cubicBezTo>
                  <a:pt x="4486537" y="449247"/>
                  <a:pt x="4082423" y="471246"/>
                  <a:pt x="3915067" y="452126"/>
                </a:cubicBezTo>
                <a:cubicBezTo>
                  <a:pt x="3747711" y="433006"/>
                  <a:pt x="3590865" y="427018"/>
                  <a:pt x="3386853" y="452126"/>
                </a:cubicBezTo>
                <a:cubicBezTo>
                  <a:pt x="3182841" y="477234"/>
                  <a:pt x="2892882" y="459224"/>
                  <a:pt x="2709655" y="452126"/>
                </a:cubicBezTo>
                <a:cubicBezTo>
                  <a:pt x="2526428" y="445028"/>
                  <a:pt x="2340965" y="483461"/>
                  <a:pt x="2032457" y="452126"/>
                </a:cubicBezTo>
                <a:cubicBezTo>
                  <a:pt x="1723949" y="420791"/>
                  <a:pt x="1771033" y="446552"/>
                  <a:pt x="1578735" y="452126"/>
                </a:cubicBezTo>
                <a:cubicBezTo>
                  <a:pt x="1386437" y="457700"/>
                  <a:pt x="1199400" y="427021"/>
                  <a:pt x="901537" y="452126"/>
                </a:cubicBezTo>
                <a:cubicBezTo>
                  <a:pt x="603674" y="477231"/>
                  <a:pt x="385203" y="412377"/>
                  <a:pt x="75356" y="452126"/>
                </a:cubicBezTo>
                <a:cubicBezTo>
                  <a:pt x="34272" y="459883"/>
                  <a:pt x="1548" y="424686"/>
                  <a:pt x="0" y="376770"/>
                </a:cubicBezTo>
                <a:cubicBezTo>
                  <a:pt x="2863" y="228957"/>
                  <a:pt x="-14743" y="175923"/>
                  <a:pt x="0" y="75356"/>
                </a:cubicBezTo>
                <a:close/>
              </a:path>
              <a:path w="7599887" h="452126" stroke="0" extrusionOk="0">
                <a:moveTo>
                  <a:pt x="0" y="75356"/>
                </a:moveTo>
                <a:cubicBezTo>
                  <a:pt x="-1665" y="38818"/>
                  <a:pt x="42869" y="-1857"/>
                  <a:pt x="75356" y="0"/>
                </a:cubicBezTo>
                <a:cubicBezTo>
                  <a:pt x="246221" y="29712"/>
                  <a:pt x="671386" y="37291"/>
                  <a:pt x="827045" y="0"/>
                </a:cubicBezTo>
                <a:cubicBezTo>
                  <a:pt x="982704" y="-37291"/>
                  <a:pt x="1266963" y="-23087"/>
                  <a:pt x="1578735" y="0"/>
                </a:cubicBezTo>
                <a:cubicBezTo>
                  <a:pt x="1890507" y="23087"/>
                  <a:pt x="1977907" y="-9738"/>
                  <a:pt x="2106949" y="0"/>
                </a:cubicBezTo>
                <a:cubicBezTo>
                  <a:pt x="2235991" y="9738"/>
                  <a:pt x="2578524" y="-16247"/>
                  <a:pt x="2858639" y="0"/>
                </a:cubicBezTo>
                <a:cubicBezTo>
                  <a:pt x="3138754" y="16247"/>
                  <a:pt x="3274426" y="-14885"/>
                  <a:pt x="3461345" y="0"/>
                </a:cubicBezTo>
                <a:cubicBezTo>
                  <a:pt x="3648264" y="14885"/>
                  <a:pt x="3696856" y="-2772"/>
                  <a:pt x="3915067" y="0"/>
                </a:cubicBezTo>
                <a:cubicBezTo>
                  <a:pt x="4133278" y="2772"/>
                  <a:pt x="4320643" y="23078"/>
                  <a:pt x="4517773" y="0"/>
                </a:cubicBezTo>
                <a:cubicBezTo>
                  <a:pt x="4714903" y="-23078"/>
                  <a:pt x="4880210" y="915"/>
                  <a:pt x="4971496" y="0"/>
                </a:cubicBezTo>
                <a:cubicBezTo>
                  <a:pt x="5062782" y="-915"/>
                  <a:pt x="5440423" y="-3047"/>
                  <a:pt x="5574202" y="0"/>
                </a:cubicBezTo>
                <a:cubicBezTo>
                  <a:pt x="5707981" y="3047"/>
                  <a:pt x="6070120" y="27877"/>
                  <a:pt x="6251399" y="0"/>
                </a:cubicBezTo>
                <a:cubicBezTo>
                  <a:pt x="6432678" y="-27877"/>
                  <a:pt x="6600256" y="-999"/>
                  <a:pt x="6854105" y="0"/>
                </a:cubicBezTo>
                <a:cubicBezTo>
                  <a:pt x="7107954" y="999"/>
                  <a:pt x="7355963" y="-32972"/>
                  <a:pt x="7524531" y="0"/>
                </a:cubicBezTo>
                <a:cubicBezTo>
                  <a:pt x="7569017" y="-4227"/>
                  <a:pt x="7607105" y="30540"/>
                  <a:pt x="7599887" y="75356"/>
                </a:cubicBezTo>
                <a:cubicBezTo>
                  <a:pt x="7599566" y="209698"/>
                  <a:pt x="7611762" y="256844"/>
                  <a:pt x="7599887" y="376770"/>
                </a:cubicBezTo>
                <a:cubicBezTo>
                  <a:pt x="7600352" y="427806"/>
                  <a:pt x="7563308" y="443011"/>
                  <a:pt x="7524531" y="452126"/>
                </a:cubicBezTo>
                <a:cubicBezTo>
                  <a:pt x="7303319" y="460791"/>
                  <a:pt x="7234753" y="432815"/>
                  <a:pt x="6996317" y="452126"/>
                </a:cubicBezTo>
                <a:cubicBezTo>
                  <a:pt x="6757881" y="471437"/>
                  <a:pt x="6647964" y="440430"/>
                  <a:pt x="6393611" y="452126"/>
                </a:cubicBezTo>
                <a:cubicBezTo>
                  <a:pt x="6139258" y="463822"/>
                  <a:pt x="6037575" y="457113"/>
                  <a:pt x="5716413" y="452126"/>
                </a:cubicBezTo>
                <a:cubicBezTo>
                  <a:pt x="5395251" y="447139"/>
                  <a:pt x="5342110" y="424153"/>
                  <a:pt x="5039215" y="452126"/>
                </a:cubicBezTo>
                <a:cubicBezTo>
                  <a:pt x="4736320" y="480099"/>
                  <a:pt x="4582354" y="472403"/>
                  <a:pt x="4362018" y="452126"/>
                </a:cubicBezTo>
                <a:cubicBezTo>
                  <a:pt x="4141682" y="431849"/>
                  <a:pt x="3971627" y="434674"/>
                  <a:pt x="3833803" y="452126"/>
                </a:cubicBezTo>
                <a:cubicBezTo>
                  <a:pt x="3695980" y="469578"/>
                  <a:pt x="3527809" y="446616"/>
                  <a:pt x="3305589" y="452126"/>
                </a:cubicBezTo>
                <a:cubicBezTo>
                  <a:pt x="3083369" y="457636"/>
                  <a:pt x="2991002" y="431567"/>
                  <a:pt x="2777375" y="452126"/>
                </a:cubicBezTo>
                <a:cubicBezTo>
                  <a:pt x="2563748" y="472685"/>
                  <a:pt x="2516372" y="462755"/>
                  <a:pt x="2323652" y="452126"/>
                </a:cubicBezTo>
                <a:cubicBezTo>
                  <a:pt x="2130932" y="441497"/>
                  <a:pt x="2005223" y="457105"/>
                  <a:pt x="1720946" y="452126"/>
                </a:cubicBezTo>
                <a:cubicBezTo>
                  <a:pt x="1436669" y="447147"/>
                  <a:pt x="1408394" y="446716"/>
                  <a:pt x="1118240" y="452126"/>
                </a:cubicBezTo>
                <a:cubicBezTo>
                  <a:pt x="828086" y="457536"/>
                  <a:pt x="565699" y="485359"/>
                  <a:pt x="75356" y="452126"/>
                </a:cubicBezTo>
                <a:cubicBezTo>
                  <a:pt x="38825" y="446253"/>
                  <a:pt x="1468" y="411295"/>
                  <a:pt x="0" y="376770"/>
                </a:cubicBezTo>
                <a:cubicBezTo>
                  <a:pt x="1073" y="260460"/>
                  <a:pt x="-1914" y="176334"/>
                  <a:pt x="0" y="7535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75424024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05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عند دوران المخزون بسرعة، يتم تحويل البضائع إلى نقد بسرعة أكبر، مما </a:t>
            </a:r>
            <a:r>
              <a:rPr lang="ar-EG" sz="105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يعزز التدفق النقدي للشركة </a:t>
            </a:r>
            <a:r>
              <a:rPr lang="ar-EG" sz="105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ويتيح المزيد من الموارد المالية للاستثمار في الأنشطة الأخرى.</a:t>
            </a:r>
            <a:endParaRPr lang="en-US" sz="105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2CA2C8D-AE11-0C24-D278-F20C40ACB8FA}"/>
              </a:ext>
            </a:extLst>
          </p:cNvPr>
          <p:cNvSpPr/>
          <p:nvPr/>
        </p:nvSpPr>
        <p:spPr>
          <a:xfrm>
            <a:off x="9923616" y="2390703"/>
            <a:ext cx="2122879" cy="577873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3E4B611-7563-3F60-EA46-0A816236CEF9}"/>
              </a:ext>
            </a:extLst>
          </p:cNvPr>
          <p:cNvSpPr/>
          <p:nvPr/>
        </p:nvSpPr>
        <p:spPr>
          <a:xfrm>
            <a:off x="2040169" y="2361996"/>
            <a:ext cx="7695800" cy="533690"/>
          </a:xfrm>
          <a:custGeom>
            <a:avLst/>
            <a:gdLst>
              <a:gd name="connsiteX0" fmla="*/ 0 w 7695800"/>
              <a:gd name="connsiteY0" fmla="*/ 88950 h 533690"/>
              <a:gd name="connsiteX1" fmla="*/ 88950 w 7695800"/>
              <a:gd name="connsiteY1" fmla="*/ 0 h 533690"/>
              <a:gd name="connsiteX2" fmla="*/ 922753 w 7695800"/>
              <a:gd name="connsiteY2" fmla="*/ 0 h 533690"/>
              <a:gd name="connsiteX3" fmla="*/ 1756557 w 7695800"/>
              <a:gd name="connsiteY3" fmla="*/ 0 h 533690"/>
              <a:gd name="connsiteX4" fmla="*/ 2289644 w 7695800"/>
              <a:gd name="connsiteY4" fmla="*/ 0 h 533690"/>
              <a:gd name="connsiteX5" fmla="*/ 3048269 w 7695800"/>
              <a:gd name="connsiteY5" fmla="*/ 0 h 533690"/>
              <a:gd name="connsiteX6" fmla="*/ 3506177 w 7695800"/>
              <a:gd name="connsiteY6" fmla="*/ 0 h 533690"/>
              <a:gd name="connsiteX7" fmla="*/ 4189623 w 7695800"/>
              <a:gd name="connsiteY7" fmla="*/ 0 h 533690"/>
              <a:gd name="connsiteX8" fmla="*/ 4647531 w 7695800"/>
              <a:gd name="connsiteY8" fmla="*/ 0 h 533690"/>
              <a:gd name="connsiteX9" fmla="*/ 5180619 w 7695800"/>
              <a:gd name="connsiteY9" fmla="*/ 0 h 533690"/>
              <a:gd name="connsiteX10" fmla="*/ 5638527 w 7695800"/>
              <a:gd name="connsiteY10" fmla="*/ 0 h 533690"/>
              <a:gd name="connsiteX11" fmla="*/ 6397152 w 7695800"/>
              <a:gd name="connsiteY11" fmla="*/ 0 h 533690"/>
              <a:gd name="connsiteX12" fmla="*/ 6855060 w 7695800"/>
              <a:gd name="connsiteY12" fmla="*/ 0 h 533690"/>
              <a:gd name="connsiteX13" fmla="*/ 7606850 w 7695800"/>
              <a:gd name="connsiteY13" fmla="*/ 0 h 533690"/>
              <a:gd name="connsiteX14" fmla="*/ 7695800 w 7695800"/>
              <a:gd name="connsiteY14" fmla="*/ 88950 h 533690"/>
              <a:gd name="connsiteX15" fmla="*/ 7695800 w 7695800"/>
              <a:gd name="connsiteY15" fmla="*/ 444740 h 533690"/>
              <a:gd name="connsiteX16" fmla="*/ 7606850 w 7695800"/>
              <a:gd name="connsiteY16" fmla="*/ 533690 h 533690"/>
              <a:gd name="connsiteX17" fmla="*/ 6923405 w 7695800"/>
              <a:gd name="connsiteY17" fmla="*/ 533690 h 533690"/>
              <a:gd name="connsiteX18" fmla="*/ 6315138 w 7695800"/>
              <a:gd name="connsiteY18" fmla="*/ 533690 h 533690"/>
              <a:gd name="connsiteX19" fmla="*/ 5706872 w 7695800"/>
              <a:gd name="connsiteY19" fmla="*/ 533690 h 533690"/>
              <a:gd name="connsiteX20" fmla="*/ 5173784 w 7695800"/>
              <a:gd name="connsiteY20" fmla="*/ 533690 h 533690"/>
              <a:gd name="connsiteX21" fmla="*/ 4415160 w 7695800"/>
              <a:gd name="connsiteY21" fmla="*/ 533690 h 533690"/>
              <a:gd name="connsiteX22" fmla="*/ 3656535 w 7695800"/>
              <a:gd name="connsiteY22" fmla="*/ 533690 h 533690"/>
              <a:gd name="connsiteX23" fmla="*/ 3198627 w 7695800"/>
              <a:gd name="connsiteY23" fmla="*/ 533690 h 533690"/>
              <a:gd name="connsiteX24" fmla="*/ 2590360 w 7695800"/>
              <a:gd name="connsiteY24" fmla="*/ 533690 h 533690"/>
              <a:gd name="connsiteX25" fmla="*/ 1906915 w 7695800"/>
              <a:gd name="connsiteY25" fmla="*/ 533690 h 533690"/>
              <a:gd name="connsiteX26" fmla="*/ 1148290 w 7695800"/>
              <a:gd name="connsiteY26" fmla="*/ 533690 h 533690"/>
              <a:gd name="connsiteX27" fmla="*/ 88950 w 7695800"/>
              <a:gd name="connsiteY27" fmla="*/ 533690 h 533690"/>
              <a:gd name="connsiteX28" fmla="*/ 0 w 7695800"/>
              <a:gd name="connsiteY28" fmla="*/ 444740 h 533690"/>
              <a:gd name="connsiteX29" fmla="*/ 0 w 7695800"/>
              <a:gd name="connsiteY29" fmla="*/ 88950 h 53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695800" h="533690" fill="none" extrusionOk="0">
                <a:moveTo>
                  <a:pt x="0" y="88950"/>
                </a:moveTo>
                <a:cubicBezTo>
                  <a:pt x="8019" y="42370"/>
                  <a:pt x="33621" y="-53"/>
                  <a:pt x="88950" y="0"/>
                </a:cubicBezTo>
                <a:cubicBezTo>
                  <a:pt x="387988" y="30430"/>
                  <a:pt x="731230" y="30400"/>
                  <a:pt x="922753" y="0"/>
                </a:cubicBezTo>
                <a:cubicBezTo>
                  <a:pt x="1114276" y="-30400"/>
                  <a:pt x="1527756" y="-25157"/>
                  <a:pt x="1756557" y="0"/>
                </a:cubicBezTo>
                <a:cubicBezTo>
                  <a:pt x="1985358" y="25157"/>
                  <a:pt x="2080538" y="-22743"/>
                  <a:pt x="2289644" y="0"/>
                </a:cubicBezTo>
                <a:cubicBezTo>
                  <a:pt x="2498750" y="22743"/>
                  <a:pt x="2799388" y="20659"/>
                  <a:pt x="3048269" y="0"/>
                </a:cubicBezTo>
                <a:cubicBezTo>
                  <a:pt x="3297151" y="-20659"/>
                  <a:pt x="3295630" y="19728"/>
                  <a:pt x="3506177" y="0"/>
                </a:cubicBezTo>
                <a:cubicBezTo>
                  <a:pt x="3716724" y="-19728"/>
                  <a:pt x="3882792" y="-31115"/>
                  <a:pt x="4189623" y="0"/>
                </a:cubicBezTo>
                <a:cubicBezTo>
                  <a:pt x="4496454" y="31115"/>
                  <a:pt x="4424620" y="-5981"/>
                  <a:pt x="4647531" y="0"/>
                </a:cubicBezTo>
                <a:cubicBezTo>
                  <a:pt x="4870442" y="5981"/>
                  <a:pt x="4938511" y="7878"/>
                  <a:pt x="5180619" y="0"/>
                </a:cubicBezTo>
                <a:cubicBezTo>
                  <a:pt x="5422727" y="-7878"/>
                  <a:pt x="5455409" y="-11745"/>
                  <a:pt x="5638527" y="0"/>
                </a:cubicBezTo>
                <a:cubicBezTo>
                  <a:pt x="5821645" y="11745"/>
                  <a:pt x="6059891" y="30786"/>
                  <a:pt x="6397152" y="0"/>
                </a:cubicBezTo>
                <a:cubicBezTo>
                  <a:pt x="6734413" y="-30786"/>
                  <a:pt x="6701384" y="-9635"/>
                  <a:pt x="6855060" y="0"/>
                </a:cubicBezTo>
                <a:cubicBezTo>
                  <a:pt x="7008736" y="9635"/>
                  <a:pt x="7241470" y="8330"/>
                  <a:pt x="7606850" y="0"/>
                </a:cubicBezTo>
                <a:cubicBezTo>
                  <a:pt x="7657679" y="-11371"/>
                  <a:pt x="7700586" y="49471"/>
                  <a:pt x="7695800" y="88950"/>
                </a:cubicBezTo>
                <a:cubicBezTo>
                  <a:pt x="7705991" y="218723"/>
                  <a:pt x="7684437" y="372440"/>
                  <a:pt x="7695800" y="444740"/>
                </a:cubicBezTo>
                <a:cubicBezTo>
                  <a:pt x="7696213" y="490900"/>
                  <a:pt x="7664556" y="531036"/>
                  <a:pt x="7606850" y="533690"/>
                </a:cubicBezTo>
                <a:cubicBezTo>
                  <a:pt x="7369454" y="523599"/>
                  <a:pt x="7084792" y="546506"/>
                  <a:pt x="6923405" y="533690"/>
                </a:cubicBezTo>
                <a:cubicBezTo>
                  <a:pt x="6762019" y="520874"/>
                  <a:pt x="6449260" y="510315"/>
                  <a:pt x="6315138" y="533690"/>
                </a:cubicBezTo>
                <a:cubicBezTo>
                  <a:pt x="6181016" y="557065"/>
                  <a:pt x="5967716" y="551695"/>
                  <a:pt x="5706872" y="533690"/>
                </a:cubicBezTo>
                <a:cubicBezTo>
                  <a:pt x="5446028" y="515685"/>
                  <a:pt x="5429431" y="532061"/>
                  <a:pt x="5173784" y="533690"/>
                </a:cubicBezTo>
                <a:cubicBezTo>
                  <a:pt x="4918137" y="535319"/>
                  <a:pt x="4618524" y="522178"/>
                  <a:pt x="4415160" y="533690"/>
                </a:cubicBezTo>
                <a:cubicBezTo>
                  <a:pt x="4211796" y="545202"/>
                  <a:pt x="3883066" y="546078"/>
                  <a:pt x="3656535" y="533690"/>
                </a:cubicBezTo>
                <a:cubicBezTo>
                  <a:pt x="3430005" y="521302"/>
                  <a:pt x="3386399" y="544232"/>
                  <a:pt x="3198627" y="533690"/>
                </a:cubicBezTo>
                <a:cubicBezTo>
                  <a:pt x="3010855" y="523148"/>
                  <a:pt x="2803241" y="529918"/>
                  <a:pt x="2590360" y="533690"/>
                </a:cubicBezTo>
                <a:cubicBezTo>
                  <a:pt x="2377479" y="537462"/>
                  <a:pt x="2143889" y="552518"/>
                  <a:pt x="1906915" y="533690"/>
                </a:cubicBezTo>
                <a:cubicBezTo>
                  <a:pt x="1669942" y="514862"/>
                  <a:pt x="1312488" y="550079"/>
                  <a:pt x="1148290" y="533690"/>
                </a:cubicBezTo>
                <a:cubicBezTo>
                  <a:pt x="984093" y="517301"/>
                  <a:pt x="557958" y="509694"/>
                  <a:pt x="88950" y="533690"/>
                </a:cubicBezTo>
                <a:cubicBezTo>
                  <a:pt x="33699" y="532991"/>
                  <a:pt x="-2243" y="496740"/>
                  <a:pt x="0" y="444740"/>
                </a:cubicBezTo>
                <a:cubicBezTo>
                  <a:pt x="4866" y="363753"/>
                  <a:pt x="8325" y="258521"/>
                  <a:pt x="0" y="88950"/>
                </a:cubicBezTo>
                <a:close/>
              </a:path>
              <a:path w="7695800" h="533690" stroke="0" extrusionOk="0">
                <a:moveTo>
                  <a:pt x="0" y="88950"/>
                </a:moveTo>
                <a:cubicBezTo>
                  <a:pt x="8325" y="37831"/>
                  <a:pt x="40537" y="6424"/>
                  <a:pt x="88950" y="0"/>
                </a:cubicBezTo>
                <a:cubicBezTo>
                  <a:pt x="376707" y="-21823"/>
                  <a:pt x="455236" y="-27503"/>
                  <a:pt x="697216" y="0"/>
                </a:cubicBezTo>
                <a:cubicBezTo>
                  <a:pt x="939196" y="27503"/>
                  <a:pt x="1033596" y="-2430"/>
                  <a:pt x="1230304" y="0"/>
                </a:cubicBezTo>
                <a:cubicBezTo>
                  <a:pt x="1427012" y="2430"/>
                  <a:pt x="1698290" y="-2167"/>
                  <a:pt x="1988928" y="0"/>
                </a:cubicBezTo>
                <a:cubicBezTo>
                  <a:pt x="2279566" y="2167"/>
                  <a:pt x="2526394" y="-36474"/>
                  <a:pt x="2822732" y="0"/>
                </a:cubicBezTo>
                <a:cubicBezTo>
                  <a:pt x="3119070" y="36474"/>
                  <a:pt x="3207973" y="16726"/>
                  <a:pt x="3581356" y="0"/>
                </a:cubicBezTo>
                <a:cubicBezTo>
                  <a:pt x="3954739" y="-16726"/>
                  <a:pt x="4058924" y="3110"/>
                  <a:pt x="4264802" y="0"/>
                </a:cubicBezTo>
                <a:cubicBezTo>
                  <a:pt x="4470680" y="-3110"/>
                  <a:pt x="4553276" y="3290"/>
                  <a:pt x="4722710" y="0"/>
                </a:cubicBezTo>
                <a:cubicBezTo>
                  <a:pt x="4892144" y="-3290"/>
                  <a:pt x="4956469" y="4150"/>
                  <a:pt x="5180619" y="0"/>
                </a:cubicBezTo>
                <a:cubicBezTo>
                  <a:pt x="5404769" y="-4150"/>
                  <a:pt x="5539138" y="-4033"/>
                  <a:pt x="5788885" y="0"/>
                </a:cubicBezTo>
                <a:cubicBezTo>
                  <a:pt x="6038632" y="4033"/>
                  <a:pt x="6184088" y="-19538"/>
                  <a:pt x="6547510" y="0"/>
                </a:cubicBezTo>
                <a:cubicBezTo>
                  <a:pt x="6910933" y="19538"/>
                  <a:pt x="7356155" y="17577"/>
                  <a:pt x="7606850" y="0"/>
                </a:cubicBezTo>
                <a:cubicBezTo>
                  <a:pt x="7657355" y="-1730"/>
                  <a:pt x="7699552" y="38351"/>
                  <a:pt x="7695800" y="88950"/>
                </a:cubicBezTo>
                <a:cubicBezTo>
                  <a:pt x="7707531" y="249290"/>
                  <a:pt x="7696845" y="301940"/>
                  <a:pt x="7695800" y="444740"/>
                </a:cubicBezTo>
                <a:cubicBezTo>
                  <a:pt x="7703134" y="492410"/>
                  <a:pt x="7659337" y="533967"/>
                  <a:pt x="7606850" y="533690"/>
                </a:cubicBezTo>
                <a:cubicBezTo>
                  <a:pt x="7304607" y="525866"/>
                  <a:pt x="7131219" y="526636"/>
                  <a:pt x="6998584" y="533690"/>
                </a:cubicBezTo>
                <a:cubicBezTo>
                  <a:pt x="6865949" y="540744"/>
                  <a:pt x="6645845" y="549077"/>
                  <a:pt x="6390317" y="533690"/>
                </a:cubicBezTo>
                <a:cubicBezTo>
                  <a:pt x="6134789" y="518303"/>
                  <a:pt x="5995378" y="512221"/>
                  <a:pt x="5782051" y="533690"/>
                </a:cubicBezTo>
                <a:cubicBezTo>
                  <a:pt x="5568724" y="555159"/>
                  <a:pt x="5345306" y="520525"/>
                  <a:pt x="4948247" y="533690"/>
                </a:cubicBezTo>
                <a:cubicBezTo>
                  <a:pt x="4551188" y="546855"/>
                  <a:pt x="4436657" y="548370"/>
                  <a:pt x="4189623" y="533690"/>
                </a:cubicBezTo>
                <a:cubicBezTo>
                  <a:pt x="3942589" y="519010"/>
                  <a:pt x="3852314" y="553739"/>
                  <a:pt x="3656535" y="533690"/>
                </a:cubicBezTo>
                <a:cubicBezTo>
                  <a:pt x="3460756" y="513641"/>
                  <a:pt x="3203177" y="505549"/>
                  <a:pt x="2973090" y="533690"/>
                </a:cubicBezTo>
                <a:cubicBezTo>
                  <a:pt x="2743004" y="561831"/>
                  <a:pt x="2588412" y="562172"/>
                  <a:pt x="2289644" y="533690"/>
                </a:cubicBezTo>
                <a:cubicBezTo>
                  <a:pt x="1990876" y="505208"/>
                  <a:pt x="1941628" y="545908"/>
                  <a:pt x="1606199" y="533690"/>
                </a:cubicBezTo>
                <a:cubicBezTo>
                  <a:pt x="1270770" y="521472"/>
                  <a:pt x="1081069" y="562398"/>
                  <a:pt x="922753" y="533690"/>
                </a:cubicBezTo>
                <a:cubicBezTo>
                  <a:pt x="764437" y="504982"/>
                  <a:pt x="281185" y="534605"/>
                  <a:pt x="88950" y="533690"/>
                </a:cubicBezTo>
                <a:cubicBezTo>
                  <a:pt x="37899" y="531138"/>
                  <a:pt x="-5195" y="487553"/>
                  <a:pt x="0" y="444740"/>
                </a:cubicBezTo>
                <a:cubicBezTo>
                  <a:pt x="-1534" y="336008"/>
                  <a:pt x="-17216" y="171509"/>
                  <a:pt x="0" y="8895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82264723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05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يقلل معدل دوران المخزون العالي من التكاليف المرتبطة بتخزين البضائع، مثل تكاليف الإيجار، والتأمين، وتكاليف الصيانة، مما يساهم في </a:t>
            </a:r>
            <a:r>
              <a:rPr lang="ar-EG" sz="105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تحسين الربحية.</a:t>
            </a:r>
            <a:endParaRPr lang="en-US" sz="105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FEB5399-C550-7FC1-D70C-E517F85DA033}"/>
              </a:ext>
            </a:extLst>
          </p:cNvPr>
          <p:cNvSpPr/>
          <p:nvPr/>
        </p:nvSpPr>
        <p:spPr>
          <a:xfrm>
            <a:off x="9923615" y="3187894"/>
            <a:ext cx="2122879" cy="533690"/>
          </a:xfrm>
          <a:custGeom>
            <a:avLst/>
            <a:gdLst>
              <a:gd name="connsiteX0" fmla="*/ 0 w 2122879"/>
              <a:gd name="connsiteY0" fmla="*/ 88950 h 533690"/>
              <a:gd name="connsiteX1" fmla="*/ 88950 w 2122879"/>
              <a:gd name="connsiteY1" fmla="*/ 0 h 533690"/>
              <a:gd name="connsiteX2" fmla="*/ 678927 w 2122879"/>
              <a:gd name="connsiteY2" fmla="*/ 0 h 533690"/>
              <a:gd name="connsiteX3" fmla="*/ 1307804 w 2122879"/>
              <a:gd name="connsiteY3" fmla="*/ 0 h 533690"/>
              <a:gd name="connsiteX4" fmla="*/ 2033929 w 2122879"/>
              <a:gd name="connsiteY4" fmla="*/ 0 h 533690"/>
              <a:gd name="connsiteX5" fmla="*/ 2122879 w 2122879"/>
              <a:gd name="connsiteY5" fmla="*/ 88950 h 533690"/>
              <a:gd name="connsiteX6" fmla="*/ 2122879 w 2122879"/>
              <a:gd name="connsiteY6" fmla="*/ 444740 h 533690"/>
              <a:gd name="connsiteX7" fmla="*/ 2033929 w 2122879"/>
              <a:gd name="connsiteY7" fmla="*/ 533690 h 533690"/>
              <a:gd name="connsiteX8" fmla="*/ 1366153 w 2122879"/>
              <a:gd name="connsiteY8" fmla="*/ 533690 h 533690"/>
              <a:gd name="connsiteX9" fmla="*/ 756726 w 2122879"/>
              <a:gd name="connsiteY9" fmla="*/ 533690 h 533690"/>
              <a:gd name="connsiteX10" fmla="*/ 88950 w 2122879"/>
              <a:gd name="connsiteY10" fmla="*/ 533690 h 533690"/>
              <a:gd name="connsiteX11" fmla="*/ 0 w 2122879"/>
              <a:gd name="connsiteY11" fmla="*/ 444740 h 533690"/>
              <a:gd name="connsiteX12" fmla="*/ 0 w 2122879"/>
              <a:gd name="connsiteY12" fmla="*/ 88950 h 53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22879" h="533690" fill="none" extrusionOk="0">
                <a:moveTo>
                  <a:pt x="0" y="88950"/>
                </a:moveTo>
                <a:cubicBezTo>
                  <a:pt x="3082" y="42778"/>
                  <a:pt x="29711" y="-2039"/>
                  <a:pt x="88950" y="0"/>
                </a:cubicBezTo>
                <a:cubicBezTo>
                  <a:pt x="342053" y="-19077"/>
                  <a:pt x="457574" y="5775"/>
                  <a:pt x="678927" y="0"/>
                </a:cubicBezTo>
                <a:cubicBezTo>
                  <a:pt x="900280" y="-5775"/>
                  <a:pt x="1000112" y="-18064"/>
                  <a:pt x="1307804" y="0"/>
                </a:cubicBezTo>
                <a:cubicBezTo>
                  <a:pt x="1615496" y="18064"/>
                  <a:pt x="1828041" y="20697"/>
                  <a:pt x="2033929" y="0"/>
                </a:cubicBezTo>
                <a:cubicBezTo>
                  <a:pt x="2077604" y="-576"/>
                  <a:pt x="2120228" y="33868"/>
                  <a:pt x="2122879" y="88950"/>
                </a:cubicBezTo>
                <a:cubicBezTo>
                  <a:pt x="2105510" y="179221"/>
                  <a:pt x="2136395" y="331516"/>
                  <a:pt x="2122879" y="444740"/>
                </a:cubicBezTo>
                <a:cubicBezTo>
                  <a:pt x="2121061" y="489425"/>
                  <a:pt x="2079160" y="524723"/>
                  <a:pt x="2033929" y="533690"/>
                </a:cubicBezTo>
                <a:cubicBezTo>
                  <a:pt x="1726403" y="518177"/>
                  <a:pt x="1561111" y="513764"/>
                  <a:pt x="1366153" y="533690"/>
                </a:cubicBezTo>
                <a:cubicBezTo>
                  <a:pt x="1171195" y="553616"/>
                  <a:pt x="1026027" y="514938"/>
                  <a:pt x="756726" y="533690"/>
                </a:cubicBezTo>
                <a:cubicBezTo>
                  <a:pt x="487425" y="552442"/>
                  <a:pt x="408278" y="507462"/>
                  <a:pt x="88950" y="533690"/>
                </a:cubicBezTo>
                <a:cubicBezTo>
                  <a:pt x="35424" y="539315"/>
                  <a:pt x="-1444" y="494719"/>
                  <a:pt x="0" y="444740"/>
                </a:cubicBezTo>
                <a:cubicBezTo>
                  <a:pt x="2612" y="357515"/>
                  <a:pt x="-6833" y="164726"/>
                  <a:pt x="0" y="88950"/>
                </a:cubicBezTo>
                <a:close/>
              </a:path>
              <a:path w="2122879" h="533690" stroke="0" extrusionOk="0">
                <a:moveTo>
                  <a:pt x="0" y="88950"/>
                </a:moveTo>
                <a:cubicBezTo>
                  <a:pt x="1495" y="50416"/>
                  <a:pt x="47284" y="2513"/>
                  <a:pt x="88950" y="0"/>
                </a:cubicBezTo>
                <a:cubicBezTo>
                  <a:pt x="383510" y="17613"/>
                  <a:pt x="597508" y="32800"/>
                  <a:pt x="756726" y="0"/>
                </a:cubicBezTo>
                <a:cubicBezTo>
                  <a:pt x="915944" y="-32800"/>
                  <a:pt x="1125929" y="-17192"/>
                  <a:pt x="1385603" y="0"/>
                </a:cubicBezTo>
                <a:cubicBezTo>
                  <a:pt x="1645277" y="17192"/>
                  <a:pt x="1807529" y="9434"/>
                  <a:pt x="2033929" y="0"/>
                </a:cubicBezTo>
                <a:cubicBezTo>
                  <a:pt x="2086383" y="5042"/>
                  <a:pt x="2115230" y="36253"/>
                  <a:pt x="2122879" y="88950"/>
                </a:cubicBezTo>
                <a:cubicBezTo>
                  <a:pt x="2135434" y="233712"/>
                  <a:pt x="2110666" y="282402"/>
                  <a:pt x="2122879" y="444740"/>
                </a:cubicBezTo>
                <a:cubicBezTo>
                  <a:pt x="2125278" y="484786"/>
                  <a:pt x="2087998" y="538787"/>
                  <a:pt x="2033929" y="533690"/>
                </a:cubicBezTo>
                <a:cubicBezTo>
                  <a:pt x="1835995" y="549354"/>
                  <a:pt x="1573368" y="538895"/>
                  <a:pt x="1385603" y="533690"/>
                </a:cubicBezTo>
                <a:cubicBezTo>
                  <a:pt x="1197838" y="528485"/>
                  <a:pt x="927281" y="550229"/>
                  <a:pt x="795626" y="533690"/>
                </a:cubicBezTo>
                <a:cubicBezTo>
                  <a:pt x="663971" y="517151"/>
                  <a:pt x="373425" y="503627"/>
                  <a:pt x="88950" y="533690"/>
                </a:cubicBezTo>
                <a:cubicBezTo>
                  <a:pt x="41103" y="527623"/>
                  <a:pt x="4986" y="491328"/>
                  <a:pt x="0" y="444740"/>
                </a:cubicBezTo>
                <a:cubicBezTo>
                  <a:pt x="10498" y="277420"/>
                  <a:pt x="4518" y="244904"/>
                  <a:pt x="0" y="8895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32119653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1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تقليل مخاطر التلاشي والتقادم</a:t>
            </a:r>
            <a:endParaRPr lang="en-US" sz="11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1E61359-5449-E88C-2A0C-60EF6CE21F01}"/>
              </a:ext>
            </a:extLst>
          </p:cNvPr>
          <p:cNvSpPr/>
          <p:nvPr/>
        </p:nvSpPr>
        <p:spPr>
          <a:xfrm>
            <a:off x="2109092" y="3222789"/>
            <a:ext cx="7658276" cy="533690"/>
          </a:xfrm>
          <a:custGeom>
            <a:avLst/>
            <a:gdLst>
              <a:gd name="connsiteX0" fmla="*/ 0 w 7658276"/>
              <a:gd name="connsiteY0" fmla="*/ 88950 h 533690"/>
              <a:gd name="connsiteX1" fmla="*/ 88950 w 7658276"/>
              <a:gd name="connsiteY1" fmla="*/ 0 h 533690"/>
              <a:gd name="connsiteX2" fmla="*/ 918592 w 7658276"/>
              <a:gd name="connsiteY2" fmla="*/ 0 h 533690"/>
              <a:gd name="connsiteX3" fmla="*/ 1748233 w 7658276"/>
              <a:gd name="connsiteY3" fmla="*/ 0 h 533690"/>
              <a:gd name="connsiteX4" fmla="*/ 2278660 w 7658276"/>
              <a:gd name="connsiteY4" fmla="*/ 0 h 533690"/>
              <a:gd name="connsiteX5" fmla="*/ 3033498 w 7658276"/>
              <a:gd name="connsiteY5" fmla="*/ 0 h 533690"/>
              <a:gd name="connsiteX6" fmla="*/ 3489121 w 7658276"/>
              <a:gd name="connsiteY6" fmla="*/ 0 h 533690"/>
              <a:gd name="connsiteX7" fmla="*/ 4169155 w 7658276"/>
              <a:gd name="connsiteY7" fmla="*/ 0 h 533690"/>
              <a:gd name="connsiteX8" fmla="*/ 4624778 w 7658276"/>
              <a:gd name="connsiteY8" fmla="*/ 0 h 533690"/>
              <a:gd name="connsiteX9" fmla="*/ 5155205 w 7658276"/>
              <a:gd name="connsiteY9" fmla="*/ 0 h 533690"/>
              <a:gd name="connsiteX10" fmla="*/ 5610828 w 7658276"/>
              <a:gd name="connsiteY10" fmla="*/ 0 h 533690"/>
              <a:gd name="connsiteX11" fmla="*/ 6365665 w 7658276"/>
              <a:gd name="connsiteY11" fmla="*/ 0 h 533690"/>
              <a:gd name="connsiteX12" fmla="*/ 6821288 w 7658276"/>
              <a:gd name="connsiteY12" fmla="*/ 0 h 533690"/>
              <a:gd name="connsiteX13" fmla="*/ 7569326 w 7658276"/>
              <a:gd name="connsiteY13" fmla="*/ 0 h 533690"/>
              <a:gd name="connsiteX14" fmla="*/ 7658276 w 7658276"/>
              <a:gd name="connsiteY14" fmla="*/ 88950 h 533690"/>
              <a:gd name="connsiteX15" fmla="*/ 7658276 w 7658276"/>
              <a:gd name="connsiteY15" fmla="*/ 444740 h 533690"/>
              <a:gd name="connsiteX16" fmla="*/ 7569326 w 7658276"/>
              <a:gd name="connsiteY16" fmla="*/ 533690 h 533690"/>
              <a:gd name="connsiteX17" fmla="*/ 6889292 w 7658276"/>
              <a:gd name="connsiteY17" fmla="*/ 533690 h 533690"/>
              <a:gd name="connsiteX18" fmla="*/ 6284061 w 7658276"/>
              <a:gd name="connsiteY18" fmla="*/ 533690 h 533690"/>
              <a:gd name="connsiteX19" fmla="*/ 5678831 w 7658276"/>
              <a:gd name="connsiteY19" fmla="*/ 533690 h 533690"/>
              <a:gd name="connsiteX20" fmla="*/ 5148404 w 7658276"/>
              <a:gd name="connsiteY20" fmla="*/ 533690 h 533690"/>
              <a:gd name="connsiteX21" fmla="*/ 4393566 w 7658276"/>
              <a:gd name="connsiteY21" fmla="*/ 533690 h 533690"/>
              <a:gd name="connsiteX22" fmla="*/ 3638728 w 7658276"/>
              <a:gd name="connsiteY22" fmla="*/ 533690 h 533690"/>
              <a:gd name="connsiteX23" fmla="*/ 3183106 w 7658276"/>
              <a:gd name="connsiteY23" fmla="*/ 533690 h 533690"/>
              <a:gd name="connsiteX24" fmla="*/ 2577875 w 7658276"/>
              <a:gd name="connsiteY24" fmla="*/ 533690 h 533690"/>
              <a:gd name="connsiteX25" fmla="*/ 1897841 w 7658276"/>
              <a:gd name="connsiteY25" fmla="*/ 533690 h 533690"/>
              <a:gd name="connsiteX26" fmla="*/ 1143003 w 7658276"/>
              <a:gd name="connsiteY26" fmla="*/ 533690 h 533690"/>
              <a:gd name="connsiteX27" fmla="*/ 88950 w 7658276"/>
              <a:gd name="connsiteY27" fmla="*/ 533690 h 533690"/>
              <a:gd name="connsiteX28" fmla="*/ 0 w 7658276"/>
              <a:gd name="connsiteY28" fmla="*/ 444740 h 533690"/>
              <a:gd name="connsiteX29" fmla="*/ 0 w 7658276"/>
              <a:gd name="connsiteY29" fmla="*/ 88950 h 53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658276" h="533690" fill="none" extrusionOk="0">
                <a:moveTo>
                  <a:pt x="0" y="88950"/>
                </a:moveTo>
                <a:cubicBezTo>
                  <a:pt x="8019" y="42370"/>
                  <a:pt x="33621" y="-53"/>
                  <a:pt x="88950" y="0"/>
                </a:cubicBezTo>
                <a:cubicBezTo>
                  <a:pt x="455499" y="10713"/>
                  <a:pt x="735960" y="12600"/>
                  <a:pt x="918592" y="0"/>
                </a:cubicBezTo>
                <a:cubicBezTo>
                  <a:pt x="1101224" y="-12600"/>
                  <a:pt x="1433303" y="24766"/>
                  <a:pt x="1748233" y="0"/>
                </a:cubicBezTo>
                <a:cubicBezTo>
                  <a:pt x="2063163" y="-24766"/>
                  <a:pt x="2097934" y="7246"/>
                  <a:pt x="2278660" y="0"/>
                </a:cubicBezTo>
                <a:cubicBezTo>
                  <a:pt x="2459386" y="-7246"/>
                  <a:pt x="2824768" y="6651"/>
                  <a:pt x="3033498" y="0"/>
                </a:cubicBezTo>
                <a:cubicBezTo>
                  <a:pt x="3242228" y="-6651"/>
                  <a:pt x="3280572" y="-8712"/>
                  <a:pt x="3489121" y="0"/>
                </a:cubicBezTo>
                <a:cubicBezTo>
                  <a:pt x="3697670" y="8712"/>
                  <a:pt x="3913172" y="33914"/>
                  <a:pt x="4169155" y="0"/>
                </a:cubicBezTo>
                <a:cubicBezTo>
                  <a:pt x="4425138" y="-33914"/>
                  <a:pt x="4446510" y="-11963"/>
                  <a:pt x="4624778" y="0"/>
                </a:cubicBezTo>
                <a:cubicBezTo>
                  <a:pt x="4803046" y="11963"/>
                  <a:pt x="5041480" y="-18256"/>
                  <a:pt x="5155205" y="0"/>
                </a:cubicBezTo>
                <a:cubicBezTo>
                  <a:pt x="5268930" y="18256"/>
                  <a:pt x="5468656" y="11762"/>
                  <a:pt x="5610828" y="0"/>
                </a:cubicBezTo>
                <a:cubicBezTo>
                  <a:pt x="5753000" y="-11762"/>
                  <a:pt x="6123401" y="-10898"/>
                  <a:pt x="6365665" y="0"/>
                </a:cubicBezTo>
                <a:cubicBezTo>
                  <a:pt x="6607929" y="10898"/>
                  <a:pt x="6703526" y="-15561"/>
                  <a:pt x="6821288" y="0"/>
                </a:cubicBezTo>
                <a:cubicBezTo>
                  <a:pt x="6939050" y="15561"/>
                  <a:pt x="7281688" y="-37222"/>
                  <a:pt x="7569326" y="0"/>
                </a:cubicBezTo>
                <a:cubicBezTo>
                  <a:pt x="7620155" y="-11371"/>
                  <a:pt x="7663062" y="49471"/>
                  <a:pt x="7658276" y="88950"/>
                </a:cubicBezTo>
                <a:cubicBezTo>
                  <a:pt x="7668467" y="218723"/>
                  <a:pt x="7646913" y="372440"/>
                  <a:pt x="7658276" y="444740"/>
                </a:cubicBezTo>
                <a:cubicBezTo>
                  <a:pt x="7658689" y="490900"/>
                  <a:pt x="7627032" y="531036"/>
                  <a:pt x="7569326" y="533690"/>
                </a:cubicBezTo>
                <a:cubicBezTo>
                  <a:pt x="7335834" y="566653"/>
                  <a:pt x="7219843" y="533539"/>
                  <a:pt x="6889292" y="533690"/>
                </a:cubicBezTo>
                <a:cubicBezTo>
                  <a:pt x="6558741" y="533841"/>
                  <a:pt x="6575709" y="563048"/>
                  <a:pt x="6284061" y="533690"/>
                </a:cubicBezTo>
                <a:cubicBezTo>
                  <a:pt x="5992413" y="504332"/>
                  <a:pt x="5806470" y="517558"/>
                  <a:pt x="5678831" y="533690"/>
                </a:cubicBezTo>
                <a:cubicBezTo>
                  <a:pt x="5551192" y="549823"/>
                  <a:pt x="5384139" y="541716"/>
                  <a:pt x="5148404" y="533690"/>
                </a:cubicBezTo>
                <a:cubicBezTo>
                  <a:pt x="4912669" y="525664"/>
                  <a:pt x="4651156" y="566943"/>
                  <a:pt x="4393566" y="533690"/>
                </a:cubicBezTo>
                <a:cubicBezTo>
                  <a:pt x="4135976" y="500437"/>
                  <a:pt x="3885934" y="500434"/>
                  <a:pt x="3638728" y="533690"/>
                </a:cubicBezTo>
                <a:cubicBezTo>
                  <a:pt x="3391522" y="566946"/>
                  <a:pt x="3289482" y="553727"/>
                  <a:pt x="3183106" y="533690"/>
                </a:cubicBezTo>
                <a:cubicBezTo>
                  <a:pt x="3076730" y="513653"/>
                  <a:pt x="2754615" y="531014"/>
                  <a:pt x="2577875" y="533690"/>
                </a:cubicBezTo>
                <a:cubicBezTo>
                  <a:pt x="2401135" y="536366"/>
                  <a:pt x="2157773" y="511117"/>
                  <a:pt x="1897841" y="533690"/>
                </a:cubicBezTo>
                <a:cubicBezTo>
                  <a:pt x="1637909" y="556263"/>
                  <a:pt x="1518527" y="496280"/>
                  <a:pt x="1143003" y="533690"/>
                </a:cubicBezTo>
                <a:cubicBezTo>
                  <a:pt x="767479" y="571100"/>
                  <a:pt x="358304" y="551920"/>
                  <a:pt x="88950" y="533690"/>
                </a:cubicBezTo>
                <a:cubicBezTo>
                  <a:pt x="33699" y="532991"/>
                  <a:pt x="-2243" y="496740"/>
                  <a:pt x="0" y="444740"/>
                </a:cubicBezTo>
                <a:cubicBezTo>
                  <a:pt x="4866" y="363753"/>
                  <a:pt x="8325" y="258521"/>
                  <a:pt x="0" y="88950"/>
                </a:cubicBezTo>
                <a:close/>
              </a:path>
              <a:path w="7658276" h="533690" stroke="0" extrusionOk="0">
                <a:moveTo>
                  <a:pt x="0" y="88950"/>
                </a:moveTo>
                <a:cubicBezTo>
                  <a:pt x="8325" y="37831"/>
                  <a:pt x="40537" y="6424"/>
                  <a:pt x="88950" y="0"/>
                </a:cubicBezTo>
                <a:cubicBezTo>
                  <a:pt x="269570" y="-4805"/>
                  <a:pt x="442649" y="25622"/>
                  <a:pt x="694180" y="0"/>
                </a:cubicBezTo>
                <a:cubicBezTo>
                  <a:pt x="945711" y="-25622"/>
                  <a:pt x="1104258" y="7868"/>
                  <a:pt x="1224607" y="0"/>
                </a:cubicBezTo>
                <a:cubicBezTo>
                  <a:pt x="1344956" y="-7868"/>
                  <a:pt x="1749260" y="-781"/>
                  <a:pt x="1979445" y="0"/>
                </a:cubicBezTo>
                <a:cubicBezTo>
                  <a:pt x="2209630" y="781"/>
                  <a:pt x="2421508" y="-30438"/>
                  <a:pt x="2809087" y="0"/>
                </a:cubicBezTo>
                <a:cubicBezTo>
                  <a:pt x="3196666" y="30438"/>
                  <a:pt x="3356327" y="-34563"/>
                  <a:pt x="3563925" y="0"/>
                </a:cubicBezTo>
                <a:cubicBezTo>
                  <a:pt x="3771523" y="34563"/>
                  <a:pt x="3915151" y="29710"/>
                  <a:pt x="4243959" y="0"/>
                </a:cubicBezTo>
                <a:cubicBezTo>
                  <a:pt x="4572767" y="-29710"/>
                  <a:pt x="4600253" y="15313"/>
                  <a:pt x="4699582" y="0"/>
                </a:cubicBezTo>
                <a:cubicBezTo>
                  <a:pt x="4798911" y="-15313"/>
                  <a:pt x="5039888" y="-17225"/>
                  <a:pt x="5155205" y="0"/>
                </a:cubicBezTo>
                <a:cubicBezTo>
                  <a:pt x="5270522" y="17225"/>
                  <a:pt x="5587165" y="-16721"/>
                  <a:pt x="5760435" y="0"/>
                </a:cubicBezTo>
                <a:cubicBezTo>
                  <a:pt x="5933705" y="16721"/>
                  <a:pt x="6235788" y="-2896"/>
                  <a:pt x="6515273" y="0"/>
                </a:cubicBezTo>
                <a:cubicBezTo>
                  <a:pt x="6794758" y="2896"/>
                  <a:pt x="7154245" y="25893"/>
                  <a:pt x="7569326" y="0"/>
                </a:cubicBezTo>
                <a:cubicBezTo>
                  <a:pt x="7619831" y="-1730"/>
                  <a:pt x="7662028" y="38351"/>
                  <a:pt x="7658276" y="88950"/>
                </a:cubicBezTo>
                <a:cubicBezTo>
                  <a:pt x="7670007" y="249290"/>
                  <a:pt x="7659321" y="301940"/>
                  <a:pt x="7658276" y="444740"/>
                </a:cubicBezTo>
                <a:cubicBezTo>
                  <a:pt x="7665610" y="492410"/>
                  <a:pt x="7621813" y="533967"/>
                  <a:pt x="7569326" y="533690"/>
                </a:cubicBezTo>
                <a:cubicBezTo>
                  <a:pt x="7372903" y="521214"/>
                  <a:pt x="7223993" y="518644"/>
                  <a:pt x="6964096" y="533690"/>
                </a:cubicBezTo>
                <a:cubicBezTo>
                  <a:pt x="6704199" y="548737"/>
                  <a:pt x="6611298" y="518988"/>
                  <a:pt x="6358865" y="533690"/>
                </a:cubicBezTo>
                <a:cubicBezTo>
                  <a:pt x="6106432" y="548392"/>
                  <a:pt x="6041076" y="513565"/>
                  <a:pt x="5753635" y="533690"/>
                </a:cubicBezTo>
                <a:cubicBezTo>
                  <a:pt x="5466194" y="553816"/>
                  <a:pt x="5323983" y="534934"/>
                  <a:pt x="4923993" y="533690"/>
                </a:cubicBezTo>
                <a:cubicBezTo>
                  <a:pt x="4524003" y="532446"/>
                  <a:pt x="4354527" y="554586"/>
                  <a:pt x="4169155" y="533690"/>
                </a:cubicBezTo>
                <a:cubicBezTo>
                  <a:pt x="3983783" y="512794"/>
                  <a:pt x="3853417" y="544926"/>
                  <a:pt x="3638728" y="533690"/>
                </a:cubicBezTo>
                <a:cubicBezTo>
                  <a:pt x="3424039" y="522454"/>
                  <a:pt x="3221123" y="551051"/>
                  <a:pt x="2958694" y="533690"/>
                </a:cubicBezTo>
                <a:cubicBezTo>
                  <a:pt x="2696265" y="516329"/>
                  <a:pt x="2453359" y="555605"/>
                  <a:pt x="2278660" y="533690"/>
                </a:cubicBezTo>
                <a:cubicBezTo>
                  <a:pt x="2103961" y="511775"/>
                  <a:pt x="1738350" y="557822"/>
                  <a:pt x="1598626" y="533690"/>
                </a:cubicBezTo>
                <a:cubicBezTo>
                  <a:pt x="1458902" y="509558"/>
                  <a:pt x="1072515" y="545508"/>
                  <a:pt x="918592" y="533690"/>
                </a:cubicBezTo>
                <a:cubicBezTo>
                  <a:pt x="764669" y="521872"/>
                  <a:pt x="393361" y="558630"/>
                  <a:pt x="88950" y="533690"/>
                </a:cubicBezTo>
                <a:cubicBezTo>
                  <a:pt x="37899" y="531138"/>
                  <a:pt x="-5195" y="487553"/>
                  <a:pt x="0" y="444740"/>
                </a:cubicBezTo>
                <a:cubicBezTo>
                  <a:pt x="-1534" y="336008"/>
                  <a:pt x="-17216" y="171509"/>
                  <a:pt x="0" y="8895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82264723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05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يساعد دوران المخزون السريع في تقليل </a:t>
            </a:r>
            <a:r>
              <a:rPr lang="ar-EG" sz="105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مخاطر تلاشي البضائع أو تقادمها</a:t>
            </a:r>
            <a:r>
              <a:rPr lang="ar-EG" sz="105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، خاصة في الصناعات التي تتغير فيها المنتجات بسرعة مثل التكنولوجيا والأزياء.</a:t>
            </a:r>
            <a:endParaRPr lang="en-US" sz="105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CF0ECD0-6F4C-BD3C-7646-7D459B836FC5}"/>
              </a:ext>
            </a:extLst>
          </p:cNvPr>
          <p:cNvSpPr/>
          <p:nvPr/>
        </p:nvSpPr>
        <p:spPr>
          <a:xfrm>
            <a:off x="9889050" y="4005807"/>
            <a:ext cx="2122879" cy="533690"/>
          </a:xfrm>
          <a:custGeom>
            <a:avLst/>
            <a:gdLst>
              <a:gd name="connsiteX0" fmla="*/ 0 w 2122879"/>
              <a:gd name="connsiteY0" fmla="*/ 88950 h 533690"/>
              <a:gd name="connsiteX1" fmla="*/ 88950 w 2122879"/>
              <a:gd name="connsiteY1" fmla="*/ 0 h 533690"/>
              <a:gd name="connsiteX2" fmla="*/ 678927 w 2122879"/>
              <a:gd name="connsiteY2" fmla="*/ 0 h 533690"/>
              <a:gd name="connsiteX3" fmla="*/ 1268904 w 2122879"/>
              <a:gd name="connsiteY3" fmla="*/ 0 h 533690"/>
              <a:gd name="connsiteX4" fmla="*/ 2033929 w 2122879"/>
              <a:gd name="connsiteY4" fmla="*/ 0 h 533690"/>
              <a:gd name="connsiteX5" fmla="*/ 2122879 w 2122879"/>
              <a:gd name="connsiteY5" fmla="*/ 88950 h 533690"/>
              <a:gd name="connsiteX6" fmla="*/ 2122879 w 2122879"/>
              <a:gd name="connsiteY6" fmla="*/ 444740 h 533690"/>
              <a:gd name="connsiteX7" fmla="*/ 2033929 w 2122879"/>
              <a:gd name="connsiteY7" fmla="*/ 533690 h 533690"/>
              <a:gd name="connsiteX8" fmla="*/ 1424502 w 2122879"/>
              <a:gd name="connsiteY8" fmla="*/ 533690 h 533690"/>
              <a:gd name="connsiteX9" fmla="*/ 776176 w 2122879"/>
              <a:gd name="connsiteY9" fmla="*/ 533690 h 533690"/>
              <a:gd name="connsiteX10" fmla="*/ 88950 w 2122879"/>
              <a:gd name="connsiteY10" fmla="*/ 533690 h 533690"/>
              <a:gd name="connsiteX11" fmla="*/ 0 w 2122879"/>
              <a:gd name="connsiteY11" fmla="*/ 444740 h 533690"/>
              <a:gd name="connsiteX12" fmla="*/ 0 w 2122879"/>
              <a:gd name="connsiteY12" fmla="*/ 88950 h 53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22879" h="533690" fill="none" extrusionOk="0">
                <a:moveTo>
                  <a:pt x="0" y="88950"/>
                </a:moveTo>
                <a:cubicBezTo>
                  <a:pt x="150" y="35146"/>
                  <a:pt x="35278" y="-3257"/>
                  <a:pt x="88950" y="0"/>
                </a:cubicBezTo>
                <a:cubicBezTo>
                  <a:pt x="310607" y="-12254"/>
                  <a:pt x="549034" y="-14428"/>
                  <a:pt x="678927" y="0"/>
                </a:cubicBezTo>
                <a:cubicBezTo>
                  <a:pt x="808820" y="14428"/>
                  <a:pt x="1005071" y="9111"/>
                  <a:pt x="1268904" y="0"/>
                </a:cubicBezTo>
                <a:cubicBezTo>
                  <a:pt x="1532737" y="-9111"/>
                  <a:pt x="1761194" y="-7157"/>
                  <a:pt x="2033929" y="0"/>
                </a:cubicBezTo>
                <a:cubicBezTo>
                  <a:pt x="2081806" y="-8717"/>
                  <a:pt x="2123759" y="38763"/>
                  <a:pt x="2122879" y="88950"/>
                </a:cubicBezTo>
                <a:cubicBezTo>
                  <a:pt x="2120814" y="233308"/>
                  <a:pt x="2128062" y="345811"/>
                  <a:pt x="2122879" y="444740"/>
                </a:cubicBezTo>
                <a:cubicBezTo>
                  <a:pt x="2126585" y="503021"/>
                  <a:pt x="2074190" y="541347"/>
                  <a:pt x="2033929" y="533690"/>
                </a:cubicBezTo>
                <a:cubicBezTo>
                  <a:pt x="1765229" y="515000"/>
                  <a:pt x="1702425" y="539135"/>
                  <a:pt x="1424502" y="533690"/>
                </a:cubicBezTo>
                <a:cubicBezTo>
                  <a:pt x="1146579" y="528245"/>
                  <a:pt x="929059" y="561380"/>
                  <a:pt x="776176" y="533690"/>
                </a:cubicBezTo>
                <a:cubicBezTo>
                  <a:pt x="623293" y="506000"/>
                  <a:pt x="235544" y="549328"/>
                  <a:pt x="88950" y="533690"/>
                </a:cubicBezTo>
                <a:cubicBezTo>
                  <a:pt x="45312" y="526128"/>
                  <a:pt x="2753" y="492821"/>
                  <a:pt x="0" y="444740"/>
                </a:cubicBezTo>
                <a:cubicBezTo>
                  <a:pt x="-12945" y="304923"/>
                  <a:pt x="-10755" y="188286"/>
                  <a:pt x="0" y="88950"/>
                </a:cubicBezTo>
                <a:close/>
              </a:path>
              <a:path w="2122879" h="533690" stroke="0" extrusionOk="0">
                <a:moveTo>
                  <a:pt x="0" y="88950"/>
                </a:moveTo>
                <a:cubicBezTo>
                  <a:pt x="2189" y="42382"/>
                  <a:pt x="37503" y="2920"/>
                  <a:pt x="88950" y="0"/>
                </a:cubicBezTo>
                <a:cubicBezTo>
                  <a:pt x="432072" y="25732"/>
                  <a:pt x="445960" y="3277"/>
                  <a:pt x="776176" y="0"/>
                </a:cubicBezTo>
                <a:cubicBezTo>
                  <a:pt x="1106392" y="-3277"/>
                  <a:pt x="1232884" y="-16528"/>
                  <a:pt x="1405052" y="0"/>
                </a:cubicBezTo>
                <a:cubicBezTo>
                  <a:pt x="1577220" y="16528"/>
                  <a:pt x="1882600" y="-3150"/>
                  <a:pt x="2033929" y="0"/>
                </a:cubicBezTo>
                <a:cubicBezTo>
                  <a:pt x="2076177" y="-5842"/>
                  <a:pt x="2126879" y="42069"/>
                  <a:pt x="2122879" y="88950"/>
                </a:cubicBezTo>
                <a:cubicBezTo>
                  <a:pt x="2119239" y="191137"/>
                  <a:pt x="2136924" y="308651"/>
                  <a:pt x="2122879" y="444740"/>
                </a:cubicBezTo>
                <a:cubicBezTo>
                  <a:pt x="2121210" y="495396"/>
                  <a:pt x="2076788" y="539422"/>
                  <a:pt x="2033929" y="533690"/>
                </a:cubicBezTo>
                <a:cubicBezTo>
                  <a:pt x="1799193" y="524670"/>
                  <a:pt x="1572087" y="527538"/>
                  <a:pt x="1424502" y="533690"/>
                </a:cubicBezTo>
                <a:cubicBezTo>
                  <a:pt x="1276917" y="539842"/>
                  <a:pt x="1080941" y="533437"/>
                  <a:pt x="776176" y="533690"/>
                </a:cubicBezTo>
                <a:cubicBezTo>
                  <a:pt x="471411" y="533943"/>
                  <a:pt x="282209" y="542885"/>
                  <a:pt x="88950" y="533690"/>
                </a:cubicBezTo>
                <a:cubicBezTo>
                  <a:pt x="36516" y="529001"/>
                  <a:pt x="-3287" y="488148"/>
                  <a:pt x="0" y="444740"/>
                </a:cubicBezTo>
                <a:cubicBezTo>
                  <a:pt x="8859" y="306181"/>
                  <a:pt x="-346" y="221071"/>
                  <a:pt x="0" y="8895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266588673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1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تحسين رضا العملاء</a:t>
            </a:r>
            <a:endParaRPr lang="en-US" sz="11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3B39911-CA59-03E3-B112-D20A38B9FB78}"/>
              </a:ext>
            </a:extLst>
          </p:cNvPr>
          <p:cNvSpPr/>
          <p:nvPr/>
        </p:nvSpPr>
        <p:spPr>
          <a:xfrm>
            <a:off x="2150448" y="4046589"/>
            <a:ext cx="7558531" cy="452126"/>
          </a:xfrm>
          <a:custGeom>
            <a:avLst/>
            <a:gdLst>
              <a:gd name="connsiteX0" fmla="*/ 0 w 7558531"/>
              <a:gd name="connsiteY0" fmla="*/ 75356 h 452126"/>
              <a:gd name="connsiteX1" fmla="*/ 75356 w 7558531"/>
              <a:gd name="connsiteY1" fmla="*/ 0 h 452126"/>
              <a:gd name="connsiteX2" fmla="*/ 526560 w 7558531"/>
              <a:gd name="connsiteY2" fmla="*/ 0 h 452126"/>
              <a:gd name="connsiteX3" fmla="*/ 1125919 w 7558531"/>
              <a:gd name="connsiteY3" fmla="*/ 0 h 452126"/>
              <a:gd name="connsiteX4" fmla="*/ 1873436 w 7558531"/>
              <a:gd name="connsiteY4" fmla="*/ 0 h 452126"/>
              <a:gd name="connsiteX5" fmla="*/ 2546874 w 7558531"/>
              <a:gd name="connsiteY5" fmla="*/ 0 h 452126"/>
              <a:gd name="connsiteX6" fmla="*/ 2998077 w 7558531"/>
              <a:gd name="connsiteY6" fmla="*/ 0 h 452126"/>
              <a:gd name="connsiteX7" fmla="*/ 3523359 w 7558531"/>
              <a:gd name="connsiteY7" fmla="*/ 0 h 452126"/>
              <a:gd name="connsiteX8" fmla="*/ 4122719 w 7558531"/>
              <a:gd name="connsiteY8" fmla="*/ 0 h 452126"/>
              <a:gd name="connsiteX9" fmla="*/ 4722079 w 7558531"/>
              <a:gd name="connsiteY9" fmla="*/ 0 h 452126"/>
              <a:gd name="connsiteX10" fmla="*/ 5173282 w 7558531"/>
              <a:gd name="connsiteY10" fmla="*/ 0 h 452126"/>
              <a:gd name="connsiteX11" fmla="*/ 5920799 w 7558531"/>
              <a:gd name="connsiteY11" fmla="*/ 0 h 452126"/>
              <a:gd name="connsiteX12" fmla="*/ 6742393 w 7558531"/>
              <a:gd name="connsiteY12" fmla="*/ 0 h 452126"/>
              <a:gd name="connsiteX13" fmla="*/ 7483175 w 7558531"/>
              <a:gd name="connsiteY13" fmla="*/ 0 h 452126"/>
              <a:gd name="connsiteX14" fmla="*/ 7558531 w 7558531"/>
              <a:gd name="connsiteY14" fmla="*/ 75356 h 452126"/>
              <a:gd name="connsiteX15" fmla="*/ 7558531 w 7558531"/>
              <a:gd name="connsiteY15" fmla="*/ 376770 h 452126"/>
              <a:gd name="connsiteX16" fmla="*/ 7483175 w 7558531"/>
              <a:gd name="connsiteY16" fmla="*/ 452126 h 452126"/>
              <a:gd name="connsiteX17" fmla="*/ 6735659 w 7558531"/>
              <a:gd name="connsiteY17" fmla="*/ 452126 h 452126"/>
              <a:gd name="connsiteX18" fmla="*/ 6062221 w 7558531"/>
              <a:gd name="connsiteY18" fmla="*/ 452126 h 452126"/>
              <a:gd name="connsiteX19" fmla="*/ 5314704 w 7558531"/>
              <a:gd name="connsiteY19" fmla="*/ 452126 h 452126"/>
              <a:gd name="connsiteX20" fmla="*/ 4789423 w 7558531"/>
              <a:gd name="connsiteY20" fmla="*/ 452126 h 452126"/>
              <a:gd name="connsiteX21" fmla="*/ 4264141 w 7558531"/>
              <a:gd name="connsiteY21" fmla="*/ 452126 h 452126"/>
              <a:gd name="connsiteX22" fmla="*/ 3442546 w 7558531"/>
              <a:gd name="connsiteY22" fmla="*/ 452126 h 452126"/>
              <a:gd name="connsiteX23" fmla="*/ 2769108 w 7558531"/>
              <a:gd name="connsiteY23" fmla="*/ 452126 h 452126"/>
              <a:gd name="connsiteX24" fmla="*/ 2243827 w 7558531"/>
              <a:gd name="connsiteY24" fmla="*/ 452126 h 452126"/>
              <a:gd name="connsiteX25" fmla="*/ 1570389 w 7558531"/>
              <a:gd name="connsiteY25" fmla="*/ 452126 h 452126"/>
              <a:gd name="connsiteX26" fmla="*/ 822872 w 7558531"/>
              <a:gd name="connsiteY26" fmla="*/ 452126 h 452126"/>
              <a:gd name="connsiteX27" fmla="*/ 75356 w 7558531"/>
              <a:gd name="connsiteY27" fmla="*/ 452126 h 452126"/>
              <a:gd name="connsiteX28" fmla="*/ 0 w 7558531"/>
              <a:gd name="connsiteY28" fmla="*/ 376770 h 452126"/>
              <a:gd name="connsiteX29" fmla="*/ 0 w 7558531"/>
              <a:gd name="connsiteY29" fmla="*/ 75356 h 452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558531" h="452126" fill="none" extrusionOk="0">
                <a:moveTo>
                  <a:pt x="0" y="75356"/>
                </a:moveTo>
                <a:cubicBezTo>
                  <a:pt x="-2949" y="31969"/>
                  <a:pt x="37523" y="-4848"/>
                  <a:pt x="75356" y="0"/>
                </a:cubicBezTo>
                <a:cubicBezTo>
                  <a:pt x="250981" y="16893"/>
                  <a:pt x="390604" y="9535"/>
                  <a:pt x="526560" y="0"/>
                </a:cubicBezTo>
                <a:cubicBezTo>
                  <a:pt x="662516" y="-9535"/>
                  <a:pt x="964078" y="-3532"/>
                  <a:pt x="1125919" y="0"/>
                </a:cubicBezTo>
                <a:cubicBezTo>
                  <a:pt x="1287760" y="3532"/>
                  <a:pt x="1579160" y="22252"/>
                  <a:pt x="1873436" y="0"/>
                </a:cubicBezTo>
                <a:cubicBezTo>
                  <a:pt x="2167712" y="-22252"/>
                  <a:pt x="2228130" y="-13410"/>
                  <a:pt x="2546874" y="0"/>
                </a:cubicBezTo>
                <a:cubicBezTo>
                  <a:pt x="2865618" y="13410"/>
                  <a:pt x="2847213" y="-21233"/>
                  <a:pt x="2998077" y="0"/>
                </a:cubicBezTo>
                <a:cubicBezTo>
                  <a:pt x="3148941" y="21233"/>
                  <a:pt x="3351804" y="19613"/>
                  <a:pt x="3523359" y="0"/>
                </a:cubicBezTo>
                <a:cubicBezTo>
                  <a:pt x="3694914" y="-19613"/>
                  <a:pt x="3828962" y="10135"/>
                  <a:pt x="4122719" y="0"/>
                </a:cubicBezTo>
                <a:cubicBezTo>
                  <a:pt x="4416476" y="-10135"/>
                  <a:pt x="4521694" y="-635"/>
                  <a:pt x="4722079" y="0"/>
                </a:cubicBezTo>
                <a:cubicBezTo>
                  <a:pt x="4922464" y="635"/>
                  <a:pt x="5007500" y="-21904"/>
                  <a:pt x="5173282" y="0"/>
                </a:cubicBezTo>
                <a:cubicBezTo>
                  <a:pt x="5339064" y="21904"/>
                  <a:pt x="5632319" y="-7684"/>
                  <a:pt x="5920799" y="0"/>
                </a:cubicBezTo>
                <a:cubicBezTo>
                  <a:pt x="6209279" y="7684"/>
                  <a:pt x="6504478" y="22233"/>
                  <a:pt x="6742393" y="0"/>
                </a:cubicBezTo>
                <a:cubicBezTo>
                  <a:pt x="6980308" y="-22233"/>
                  <a:pt x="7277924" y="30952"/>
                  <a:pt x="7483175" y="0"/>
                </a:cubicBezTo>
                <a:cubicBezTo>
                  <a:pt x="7516971" y="-2306"/>
                  <a:pt x="7549251" y="34667"/>
                  <a:pt x="7558531" y="75356"/>
                </a:cubicBezTo>
                <a:cubicBezTo>
                  <a:pt x="7554830" y="178011"/>
                  <a:pt x="7570610" y="312402"/>
                  <a:pt x="7558531" y="376770"/>
                </a:cubicBezTo>
                <a:cubicBezTo>
                  <a:pt x="7550189" y="415541"/>
                  <a:pt x="7527483" y="451455"/>
                  <a:pt x="7483175" y="452126"/>
                </a:cubicBezTo>
                <a:cubicBezTo>
                  <a:pt x="7152725" y="463302"/>
                  <a:pt x="7007657" y="456689"/>
                  <a:pt x="6735659" y="452126"/>
                </a:cubicBezTo>
                <a:cubicBezTo>
                  <a:pt x="6463661" y="447563"/>
                  <a:pt x="6327834" y="468696"/>
                  <a:pt x="6062221" y="452126"/>
                </a:cubicBezTo>
                <a:cubicBezTo>
                  <a:pt x="5796608" y="435556"/>
                  <a:pt x="5655844" y="453052"/>
                  <a:pt x="5314704" y="452126"/>
                </a:cubicBezTo>
                <a:cubicBezTo>
                  <a:pt x="4973564" y="451200"/>
                  <a:pt x="4984522" y="428839"/>
                  <a:pt x="4789423" y="452126"/>
                </a:cubicBezTo>
                <a:cubicBezTo>
                  <a:pt x="4594324" y="475413"/>
                  <a:pt x="4471431" y="449361"/>
                  <a:pt x="4264141" y="452126"/>
                </a:cubicBezTo>
                <a:cubicBezTo>
                  <a:pt x="4056851" y="454891"/>
                  <a:pt x="3609237" y="490278"/>
                  <a:pt x="3442546" y="452126"/>
                </a:cubicBezTo>
                <a:cubicBezTo>
                  <a:pt x="3275856" y="413974"/>
                  <a:pt x="3052665" y="470313"/>
                  <a:pt x="2769108" y="452126"/>
                </a:cubicBezTo>
                <a:cubicBezTo>
                  <a:pt x="2485551" y="433939"/>
                  <a:pt x="2470112" y="430217"/>
                  <a:pt x="2243827" y="452126"/>
                </a:cubicBezTo>
                <a:cubicBezTo>
                  <a:pt x="2017542" y="474035"/>
                  <a:pt x="1707650" y="436966"/>
                  <a:pt x="1570389" y="452126"/>
                </a:cubicBezTo>
                <a:cubicBezTo>
                  <a:pt x="1433128" y="467286"/>
                  <a:pt x="1076846" y="461316"/>
                  <a:pt x="822872" y="452126"/>
                </a:cubicBezTo>
                <a:cubicBezTo>
                  <a:pt x="568898" y="442936"/>
                  <a:pt x="296349" y="441466"/>
                  <a:pt x="75356" y="452126"/>
                </a:cubicBezTo>
                <a:cubicBezTo>
                  <a:pt x="43211" y="452643"/>
                  <a:pt x="-5514" y="414375"/>
                  <a:pt x="0" y="376770"/>
                </a:cubicBezTo>
                <a:cubicBezTo>
                  <a:pt x="-4665" y="277589"/>
                  <a:pt x="6977" y="195236"/>
                  <a:pt x="0" y="75356"/>
                </a:cubicBezTo>
                <a:close/>
              </a:path>
              <a:path w="7558531" h="452126" stroke="0" extrusionOk="0">
                <a:moveTo>
                  <a:pt x="0" y="75356"/>
                </a:moveTo>
                <a:cubicBezTo>
                  <a:pt x="-1328" y="27393"/>
                  <a:pt x="26588" y="-6629"/>
                  <a:pt x="75356" y="0"/>
                </a:cubicBezTo>
                <a:cubicBezTo>
                  <a:pt x="355171" y="3004"/>
                  <a:pt x="626886" y="7540"/>
                  <a:pt x="822872" y="0"/>
                </a:cubicBezTo>
                <a:cubicBezTo>
                  <a:pt x="1018858" y="-7540"/>
                  <a:pt x="1312650" y="-6969"/>
                  <a:pt x="1496310" y="0"/>
                </a:cubicBezTo>
                <a:cubicBezTo>
                  <a:pt x="1679970" y="6969"/>
                  <a:pt x="1888055" y="5288"/>
                  <a:pt x="2021592" y="0"/>
                </a:cubicBezTo>
                <a:cubicBezTo>
                  <a:pt x="2155129" y="-5288"/>
                  <a:pt x="2411806" y="9733"/>
                  <a:pt x="2695030" y="0"/>
                </a:cubicBezTo>
                <a:cubicBezTo>
                  <a:pt x="2978254" y="-9733"/>
                  <a:pt x="2983560" y="16293"/>
                  <a:pt x="3220312" y="0"/>
                </a:cubicBezTo>
                <a:cubicBezTo>
                  <a:pt x="3457064" y="-16293"/>
                  <a:pt x="3452504" y="7081"/>
                  <a:pt x="3671515" y="0"/>
                </a:cubicBezTo>
                <a:cubicBezTo>
                  <a:pt x="3890526" y="-7081"/>
                  <a:pt x="4171441" y="-28313"/>
                  <a:pt x="4493110" y="0"/>
                </a:cubicBezTo>
                <a:cubicBezTo>
                  <a:pt x="4814780" y="28313"/>
                  <a:pt x="5027786" y="3076"/>
                  <a:pt x="5240626" y="0"/>
                </a:cubicBezTo>
                <a:cubicBezTo>
                  <a:pt x="5453466" y="-3076"/>
                  <a:pt x="5843469" y="6310"/>
                  <a:pt x="6062221" y="0"/>
                </a:cubicBezTo>
                <a:cubicBezTo>
                  <a:pt x="6280973" y="-6310"/>
                  <a:pt x="6612709" y="-24254"/>
                  <a:pt x="6809737" y="0"/>
                </a:cubicBezTo>
                <a:cubicBezTo>
                  <a:pt x="7006765" y="24254"/>
                  <a:pt x="7265090" y="5228"/>
                  <a:pt x="7483175" y="0"/>
                </a:cubicBezTo>
                <a:cubicBezTo>
                  <a:pt x="7523719" y="-1011"/>
                  <a:pt x="7550977" y="36512"/>
                  <a:pt x="7558531" y="75356"/>
                </a:cubicBezTo>
                <a:cubicBezTo>
                  <a:pt x="7550644" y="199472"/>
                  <a:pt x="7564362" y="255322"/>
                  <a:pt x="7558531" y="376770"/>
                </a:cubicBezTo>
                <a:cubicBezTo>
                  <a:pt x="7564360" y="424698"/>
                  <a:pt x="7522748" y="457487"/>
                  <a:pt x="7483175" y="452126"/>
                </a:cubicBezTo>
                <a:cubicBezTo>
                  <a:pt x="7365092" y="450348"/>
                  <a:pt x="7122830" y="451073"/>
                  <a:pt x="6957893" y="452126"/>
                </a:cubicBezTo>
                <a:cubicBezTo>
                  <a:pt x="6792956" y="453179"/>
                  <a:pt x="6581270" y="472459"/>
                  <a:pt x="6284455" y="452126"/>
                </a:cubicBezTo>
                <a:cubicBezTo>
                  <a:pt x="5987640" y="431793"/>
                  <a:pt x="5951749" y="436353"/>
                  <a:pt x="5833252" y="452126"/>
                </a:cubicBezTo>
                <a:cubicBezTo>
                  <a:pt x="5714755" y="467899"/>
                  <a:pt x="5533676" y="476003"/>
                  <a:pt x="5307970" y="452126"/>
                </a:cubicBezTo>
                <a:cubicBezTo>
                  <a:pt x="5082264" y="428249"/>
                  <a:pt x="4998033" y="461011"/>
                  <a:pt x="4708610" y="452126"/>
                </a:cubicBezTo>
                <a:cubicBezTo>
                  <a:pt x="4419187" y="443241"/>
                  <a:pt x="4290447" y="450181"/>
                  <a:pt x="4109250" y="452126"/>
                </a:cubicBezTo>
                <a:cubicBezTo>
                  <a:pt x="3928053" y="454071"/>
                  <a:pt x="3551192" y="423923"/>
                  <a:pt x="3287656" y="452126"/>
                </a:cubicBezTo>
                <a:cubicBezTo>
                  <a:pt x="3024120" y="480329"/>
                  <a:pt x="2991559" y="438904"/>
                  <a:pt x="2762374" y="452126"/>
                </a:cubicBezTo>
                <a:cubicBezTo>
                  <a:pt x="2533189" y="465348"/>
                  <a:pt x="2403347" y="445982"/>
                  <a:pt x="2163014" y="452126"/>
                </a:cubicBezTo>
                <a:cubicBezTo>
                  <a:pt x="1922681" y="458270"/>
                  <a:pt x="1853758" y="470797"/>
                  <a:pt x="1637732" y="452126"/>
                </a:cubicBezTo>
                <a:cubicBezTo>
                  <a:pt x="1421706" y="433455"/>
                  <a:pt x="1057556" y="468545"/>
                  <a:pt x="890216" y="452126"/>
                </a:cubicBezTo>
                <a:cubicBezTo>
                  <a:pt x="722876" y="435707"/>
                  <a:pt x="334386" y="491126"/>
                  <a:pt x="75356" y="452126"/>
                </a:cubicBezTo>
                <a:cubicBezTo>
                  <a:pt x="28225" y="450811"/>
                  <a:pt x="103" y="421713"/>
                  <a:pt x="0" y="376770"/>
                </a:cubicBezTo>
                <a:cubicBezTo>
                  <a:pt x="-7289" y="256973"/>
                  <a:pt x="8997" y="204396"/>
                  <a:pt x="0" y="7535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355241850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05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يعكس معدل دوران المخزون العالي قدرة الشركة على </a:t>
            </a:r>
            <a:r>
              <a:rPr lang="ar-EG" sz="105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تلبية طلبات العملاء بسرعة وفعالية</a:t>
            </a:r>
            <a:r>
              <a:rPr lang="ar-EG" sz="105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، مما يعزز من رضا العملاء وولائهم.</a:t>
            </a:r>
            <a:endParaRPr lang="en-US" sz="105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049327A-6A89-8EA3-668E-1C69CF49D766}"/>
              </a:ext>
            </a:extLst>
          </p:cNvPr>
          <p:cNvSpPr/>
          <p:nvPr/>
        </p:nvSpPr>
        <p:spPr>
          <a:xfrm>
            <a:off x="9889050" y="4809686"/>
            <a:ext cx="2122879" cy="533690"/>
          </a:xfrm>
          <a:custGeom>
            <a:avLst/>
            <a:gdLst>
              <a:gd name="connsiteX0" fmla="*/ 0 w 2122879"/>
              <a:gd name="connsiteY0" fmla="*/ 88950 h 533690"/>
              <a:gd name="connsiteX1" fmla="*/ 88950 w 2122879"/>
              <a:gd name="connsiteY1" fmla="*/ 0 h 533690"/>
              <a:gd name="connsiteX2" fmla="*/ 678927 w 2122879"/>
              <a:gd name="connsiteY2" fmla="*/ 0 h 533690"/>
              <a:gd name="connsiteX3" fmla="*/ 1268904 w 2122879"/>
              <a:gd name="connsiteY3" fmla="*/ 0 h 533690"/>
              <a:gd name="connsiteX4" fmla="*/ 2033929 w 2122879"/>
              <a:gd name="connsiteY4" fmla="*/ 0 h 533690"/>
              <a:gd name="connsiteX5" fmla="*/ 2122879 w 2122879"/>
              <a:gd name="connsiteY5" fmla="*/ 88950 h 533690"/>
              <a:gd name="connsiteX6" fmla="*/ 2122879 w 2122879"/>
              <a:gd name="connsiteY6" fmla="*/ 444740 h 533690"/>
              <a:gd name="connsiteX7" fmla="*/ 2033929 w 2122879"/>
              <a:gd name="connsiteY7" fmla="*/ 533690 h 533690"/>
              <a:gd name="connsiteX8" fmla="*/ 1424502 w 2122879"/>
              <a:gd name="connsiteY8" fmla="*/ 533690 h 533690"/>
              <a:gd name="connsiteX9" fmla="*/ 776176 w 2122879"/>
              <a:gd name="connsiteY9" fmla="*/ 533690 h 533690"/>
              <a:gd name="connsiteX10" fmla="*/ 88950 w 2122879"/>
              <a:gd name="connsiteY10" fmla="*/ 533690 h 533690"/>
              <a:gd name="connsiteX11" fmla="*/ 0 w 2122879"/>
              <a:gd name="connsiteY11" fmla="*/ 444740 h 533690"/>
              <a:gd name="connsiteX12" fmla="*/ 0 w 2122879"/>
              <a:gd name="connsiteY12" fmla="*/ 88950 h 53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22879" h="533690" fill="none" extrusionOk="0">
                <a:moveTo>
                  <a:pt x="0" y="88950"/>
                </a:moveTo>
                <a:cubicBezTo>
                  <a:pt x="150" y="35146"/>
                  <a:pt x="35278" y="-3257"/>
                  <a:pt x="88950" y="0"/>
                </a:cubicBezTo>
                <a:cubicBezTo>
                  <a:pt x="310607" y="-12254"/>
                  <a:pt x="549034" y="-14428"/>
                  <a:pt x="678927" y="0"/>
                </a:cubicBezTo>
                <a:cubicBezTo>
                  <a:pt x="808820" y="14428"/>
                  <a:pt x="1005071" y="9111"/>
                  <a:pt x="1268904" y="0"/>
                </a:cubicBezTo>
                <a:cubicBezTo>
                  <a:pt x="1532737" y="-9111"/>
                  <a:pt x="1761194" y="-7157"/>
                  <a:pt x="2033929" y="0"/>
                </a:cubicBezTo>
                <a:cubicBezTo>
                  <a:pt x="2081806" y="-8717"/>
                  <a:pt x="2123759" y="38763"/>
                  <a:pt x="2122879" y="88950"/>
                </a:cubicBezTo>
                <a:cubicBezTo>
                  <a:pt x="2120814" y="233308"/>
                  <a:pt x="2128062" y="345811"/>
                  <a:pt x="2122879" y="444740"/>
                </a:cubicBezTo>
                <a:cubicBezTo>
                  <a:pt x="2126585" y="503021"/>
                  <a:pt x="2074190" y="541347"/>
                  <a:pt x="2033929" y="533690"/>
                </a:cubicBezTo>
                <a:cubicBezTo>
                  <a:pt x="1765229" y="515000"/>
                  <a:pt x="1702425" y="539135"/>
                  <a:pt x="1424502" y="533690"/>
                </a:cubicBezTo>
                <a:cubicBezTo>
                  <a:pt x="1146579" y="528245"/>
                  <a:pt x="929059" y="561380"/>
                  <a:pt x="776176" y="533690"/>
                </a:cubicBezTo>
                <a:cubicBezTo>
                  <a:pt x="623293" y="506000"/>
                  <a:pt x="235544" y="549328"/>
                  <a:pt x="88950" y="533690"/>
                </a:cubicBezTo>
                <a:cubicBezTo>
                  <a:pt x="45312" y="526128"/>
                  <a:pt x="2753" y="492821"/>
                  <a:pt x="0" y="444740"/>
                </a:cubicBezTo>
                <a:cubicBezTo>
                  <a:pt x="-12945" y="304923"/>
                  <a:pt x="-10755" y="188286"/>
                  <a:pt x="0" y="88950"/>
                </a:cubicBezTo>
                <a:close/>
              </a:path>
              <a:path w="2122879" h="533690" stroke="0" extrusionOk="0">
                <a:moveTo>
                  <a:pt x="0" y="88950"/>
                </a:moveTo>
                <a:cubicBezTo>
                  <a:pt x="2189" y="42382"/>
                  <a:pt x="37503" y="2920"/>
                  <a:pt x="88950" y="0"/>
                </a:cubicBezTo>
                <a:cubicBezTo>
                  <a:pt x="432072" y="25732"/>
                  <a:pt x="445960" y="3277"/>
                  <a:pt x="776176" y="0"/>
                </a:cubicBezTo>
                <a:cubicBezTo>
                  <a:pt x="1106392" y="-3277"/>
                  <a:pt x="1232884" y="-16528"/>
                  <a:pt x="1405052" y="0"/>
                </a:cubicBezTo>
                <a:cubicBezTo>
                  <a:pt x="1577220" y="16528"/>
                  <a:pt x="1882600" y="-3150"/>
                  <a:pt x="2033929" y="0"/>
                </a:cubicBezTo>
                <a:cubicBezTo>
                  <a:pt x="2076177" y="-5842"/>
                  <a:pt x="2126879" y="42069"/>
                  <a:pt x="2122879" y="88950"/>
                </a:cubicBezTo>
                <a:cubicBezTo>
                  <a:pt x="2119239" y="191137"/>
                  <a:pt x="2136924" y="308651"/>
                  <a:pt x="2122879" y="444740"/>
                </a:cubicBezTo>
                <a:cubicBezTo>
                  <a:pt x="2121210" y="495396"/>
                  <a:pt x="2076788" y="539422"/>
                  <a:pt x="2033929" y="533690"/>
                </a:cubicBezTo>
                <a:cubicBezTo>
                  <a:pt x="1799193" y="524670"/>
                  <a:pt x="1572087" y="527538"/>
                  <a:pt x="1424502" y="533690"/>
                </a:cubicBezTo>
                <a:cubicBezTo>
                  <a:pt x="1276917" y="539842"/>
                  <a:pt x="1080941" y="533437"/>
                  <a:pt x="776176" y="533690"/>
                </a:cubicBezTo>
                <a:cubicBezTo>
                  <a:pt x="471411" y="533943"/>
                  <a:pt x="282209" y="542885"/>
                  <a:pt x="88950" y="533690"/>
                </a:cubicBezTo>
                <a:cubicBezTo>
                  <a:pt x="36516" y="529001"/>
                  <a:pt x="-3287" y="488148"/>
                  <a:pt x="0" y="444740"/>
                </a:cubicBezTo>
                <a:cubicBezTo>
                  <a:pt x="8859" y="306181"/>
                  <a:pt x="-346" y="221071"/>
                  <a:pt x="0" y="8895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266588673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1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تحسين القدرة التنافسية</a:t>
            </a:r>
            <a:endParaRPr lang="en-US" sz="11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98DE4BE-78D5-12E4-15BA-B6ED4FD25F3C}"/>
              </a:ext>
            </a:extLst>
          </p:cNvPr>
          <p:cNvSpPr/>
          <p:nvPr/>
        </p:nvSpPr>
        <p:spPr>
          <a:xfrm>
            <a:off x="8827610" y="5548526"/>
            <a:ext cx="2122879" cy="488488"/>
          </a:xfrm>
          <a:custGeom>
            <a:avLst/>
            <a:gdLst>
              <a:gd name="connsiteX0" fmla="*/ 0 w 2122879"/>
              <a:gd name="connsiteY0" fmla="*/ 81416 h 488488"/>
              <a:gd name="connsiteX1" fmla="*/ 81416 w 2122879"/>
              <a:gd name="connsiteY1" fmla="*/ 0 h 488488"/>
              <a:gd name="connsiteX2" fmla="*/ 675964 w 2122879"/>
              <a:gd name="connsiteY2" fmla="*/ 0 h 488488"/>
              <a:gd name="connsiteX3" fmla="*/ 1270511 w 2122879"/>
              <a:gd name="connsiteY3" fmla="*/ 0 h 488488"/>
              <a:gd name="connsiteX4" fmla="*/ 2041463 w 2122879"/>
              <a:gd name="connsiteY4" fmla="*/ 0 h 488488"/>
              <a:gd name="connsiteX5" fmla="*/ 2122879 w 2122879"/>
              <a:gd name="connsiteY5" fmla="*/ 81416 h 488488"/>
              <a:gd name="connsiteX6" fmla="*/ 2122879 w 2122879"/>
              <a:gd name="connsiteY6" fmla="*/ 407072 h 488488"/>
              <a:gd name="connsiteX7" fmla="*/ 2041463 w 2122879"/>
              <a:gd name="connsiteY7" fmla="*/ 488488 h 488488"/>
              <a:gd name="connsiteX8" fmla="*/ 1427315 w 2122879"/>
              <a:gd name="connsiteY8" fmla="*/ 488488 h 488488"/>
              <a:gd name="connsiteX9" fmla="*/ 773966 w 2122879"/>
              <a:gd name="connsiteY9" fmla="*/ 488488 h 488488"/>
              <a:gd name="connsiteX10" fmla="*/ 81416 w 2122879"/>
              <a:gd name="connsiteY10" fmla="*/ 488488 h 488488"/>
              <a:gd name="connsiteX11" fmla="*/ 0 w 2122879"/>
              <a:gd name="connsiteY11" fmla="*/ 407072 h 488488"/>
              <a:gd name="connsiteX12" fmla="*/ 0 w 2122879"/>
              <a:gd name="connsiteY12" fmla="*/ 81416 h 48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22879" h="488488" fill="none" extrusionOk="0">
                <a:moveTo>
                  <a:pt x="0" y="81416"/>
                </a:moveTo>
                <a:cubicBezTo>
                  <a:pt x="266" y="28121"/>
                  <a:pt x="28210" y="-5904"/>
                  <a:pt x="81416" y="0"/>
                </a:cubicBezTo>
                <a:cubicBezTo>
                  <a:pt x="234895" y="-22117"/>
                  <a:pt x="463529" y="-16120"/>
                  <a:pt x="675964" y="0"/>
                </a:cubicBezTo>
                <a:cubicBezTo>
                  <a:pt x="888399" y="16120"/>
                  <a:pt x="1066163" y="-7943"/>
                  <a:pt x="1270511" y="0"/>
                </a:cubicBezTo>
                <a:cubicBezTo>
                  <a:pt x="1474859" y="7943"/>
                  <a:pt x="1846148" y="24749"/>
                  <a:pt x="2041463" y="0"/>
                </a:cubicBezTo>
                <a:cubicBezTo>
                  <a:pt x="2085221" y="-8420"/>
                  <a:pt x="2124833" y="34096"/>
                  <a:pt x="2122879" y="81416"/>
                </a:cubicBezTo>
                <a:cubicBezTo>
                  <a:pt x="2132598" y="217331"/>
                  <a:pt x="2136887" y="308617"/>
                  <a:pt x="2122879" y="407072"/>
                </a:cubicBezTo>
                <a:cubicBezTo>
                  <a:pt x="2125429" y="458334"/>
                  <a:pt x="2084558" y="490103"/>
                  <a:pt x="2041463" y="488488"/>
                </a:cubicBezTo>
                <a:cubicBezTo>
                  <a:pt x="1825771" y="513018"/>
                  <a:pt x="1624520" y="494128"/>
                  <a:pt x="1427315" y="488488"/>
                </a:cubicBezTo>
                <a:cubicBezTo>
                  <a:pt x="1230110" y="482848"/>
                  <a:pt x="1005674" y="467768"/>
                  <a:pt x="773966" y="488488"/>
                </a:cubicBezTo>
                <a:cubicBezTo>
                  <a:pt x="542258" y="509208"/>
                  <a:pt x="385731" y="521293"/>
                  <a:pt x="81416" y="488488"/>
                </a:cubicBezTo>
                <a:cubicBezTo>
                  <a:pt x="39653" y="484076"/>
                  <a:pt x="1527" y="451457"/>
                  <a:pt x="0" y="407072"/>
                </a:cubicBezTo>
                <a:cubicBezTo>
                  <a:pt x="-7760" y="274591"/>
                  <a:pt x="-6076" y="210750"/>
                  <a:pt x="0" y="81416"/>
                </a:cubicBezTo>
                <a:close/>
              </a:path>
              <a:path w="2122879" h="488488" stroke="0" extrusionOk="0">
                <a:moveTo>
                  <a:pt x="0" y="81416"/>
                </a:moveTo>
                <a:cubicBezTo>
                  <a:pt x="1927" y="38703"/>
                  <a:pt x="35042" y="1773"/>
                  <a:pt x="81416" y="0"/>
                </a:cubicBezTo>
                <a:cubicBezTo>
                  <a:pt x="399378" y="454"/>
                  <a:pt x="566746" y="2890"/>
                  <a:pt x="773966" y="0"/>
                </a:cubicBezTo>
                <a:cubicBezTo>
                  <a:pt x="981186" y="-2890"/>
                  <a:pt x="1173719" y="-22296"/>
                  <a:pt x="1407714" y="0"/>
                </a:cubicBezTo>
                <a:cubicBezTo>
                  <a:pt x="1641709" y="22296"/>
                  <a:pt x="1872737" y="26708"/>
                  <a:pt x="2041463" y="0"/>
                </a:cubicBezTo>
                <a:cubicBezTo>
                  <a:pt x="2078611" y="-6639"/>
                  <a:pt x="2124954" y="37615"/>
                  <a:pt x="2122879" y="81416"/>
                </a:cubicBezTo>
                <a:cubicBezTo>
                  <a:pt x="2107675" y="161352"/>
                  <a:pt x="2128740" y="259929"/>
                  <a:pt x="2122879" y="407072"/>
                </a:cubicBezTo>
                <a:cubicBezTo>
                  <a:pt x="2120224" y="454471"/>
                  <a:pt x="2082025" y="492515"/>
                  <a:pt x="2041463" y="488488"/>
                </a:cubicBezTo>
                <a:cubicBezTo>
                  <a:pt x="1866485" y="510829"/>
                  <a:pt x="1706202" y="481776"/>
                  <a:pt x="1427315" y="488488"/>
                </a:cubicBezTo>
                <a:cubicBezTo>
                  <a:pt x="1148428" y="495200"/>
                  <a:pt x="1087581" y="488377"/>
                  <a:pt x="773966" y="488488"/>
                </a:cubicBezTo>
                <a:cubicBezTo>
                  <a:pt x="460351" y="488599"/>
                  <a:pt x="351737" y="482212"/>
                  <a:pt x="81416" y="488488"/>
                </a:cubicBezTo>
                <a:cubicBezTo>
                  <a:pt x="30045" y="479409"/>
                  <a:pt x="-1789" y="448925"/>
                  <a:pt x="0" y="407072"/>
                </a:cubicBezTo>
                <a:cubicBezTo>
                  <a:pt x="13496" y="321048"/>
                  <a:pt x="189" y="174180"/>
                  <a:pt x="0" y="81416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266588673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1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تحسين إدارة سلسلة التوريد</a:t>
            </a:r>
            <a:endParaRPr lang="en-US" sz="11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69FCE5C-5330-FE5B-758F-803F37CA020B}"/>
              </a:ext>
            </a:extLst>
          </p:cNvPr>
          <p:cNvSpPr/>
          <p:nvPr/>
        </p:nvSpPr>
        <p:spPr>
          <a:xfrm>
            <a:off x="1640406" y="4809686"/>
            <a:ext cx="8072411" cy="489028"/>
          </a:xfrm>
          <a:custGeom>
            <a:avLst/>
            <a:gdLst>
              <a:gd name="connsiteX0" fmla="*/ 0 w 8072411"/>
              <a:gd name="connsiteY0" fmla="*/ 81506 h 489028"/>
              <a:gd name="connsiteX1" fmla="*/ 81506 w 8072411"/>
              <a:gd name="connsiteY1" fmla="*/ 0 h 489028"/>
              <a:gd name="connsiteX2" fmla="*/ 819717 w 8072411"/>
              <a:gd name="connsiteY2" fmla="*/ 0 h 489028"/>
              <a:gd name="connsiteX3" fmla="*/ 1637021 w 8072411"/>
              <a:gd name="connsiteY3" fmla="*/ 0 h 489028"/>
              <a:gd name="connsiteX4" fmla="*/ 2058856 w 8072411"/>
              <a:gd name="connsiteY4" fmla="*/ 0 h 489028"/>
              <a:gd name="connsiteX5" fmla="*/ 2480690 w 8072411"/>
              <a:gd name="connsiteY5" fmla="*/ 0 h 489028"/>
              <a:gd name="connsiteX6" fmla="*/ 3218901 w 8072411"/>
              <a:gd name="connsiteY6" fmla="*/ 0 h 489028"/>
              <a:gd name="connsiteX7" fmla="*/ 4036206 w 8072411"/>
              <a:gd name="connsiteY7" fmla="*/ 0 h 489028"/>
              <a:gd name="connsiteX8" fmla="*/ 4616228 w 8072411"/>
              <a:gd name="connsiteY8" fmla="*/ 0 h 489028"/>
              <a:gd name="connsiteX9" fmla="*/ 5433533 w 8072411"/>
              <a:gd name="connsiteY9" fmla="*/ 0 h 489028"/>
              <a:gd name="connsiteX10" fmla="*/ 6013555 w 8072411"/>
              <a:gd name="connsiteY10" fmla="*/ 0 h 489028"/>
              <a:gd name="connsiteX11" fmla="*/ 6830860 w 8072411"/>
              <a:gd name="connsiteY11" fmla="*/ 0 h 489028"/>
              <a:gd name="connsiteX12" fmla="*/ 7990905 w 8072411"/>
              <a:gd name="connsiteY12" fmla="*/ 0 h 489028"/>
              <a:gd name="connsiteX13" fmla="*/ 8072411 w 8072411"/>
              <a:gd name="connsiteY13" fmla="*/ 81506 h 489028"/>
              <a:gd name="connsiteX14" fmla="*/ 8072411 w 8072411"/>
              <a:gd name="connsiteY14" fmla="*/ 407522 h 489028"/>
              <a:gd name="connsiteX15" fmla="*/ 7990905 w 8072411"/>
              <a:gd name="connsiteY15" fmla="*/ 489028 h 489028"/>
              <a:gd name="connsiteX16" fmla="*/ 7252694 w 8072411"/>
              <a:gd name="connsiteY16" fmla="*/ 489028 h 489028"/>
              <a:gd name="connsiteX17" fmla="*/ 6830860 w 8072411"/>
              <a:gd name="connsiteY17" fmla="*/ 489028 h 489028"/>
              <a:gd name="connsiteX18" fmla="*/ 6171743 w 8072411"/>
              <a:gd name="connsiteY18" fmla="*/ 489028 h 489028"/>
              <a:gd name="connsiteX19" fmla="*/ 5749909 w 8072411"/>
              <a:gd name="connsiteY19" fmla="*/ 489028 h 489028"/>
              <a:gd name="connsiteX20" fmla="*/ 5169886 w 8072411"/>
              <a:gd name="connsiteY20" fmla="*/ 489028 h 489028"/>
              <a:gd name="connsiteX21" fmla="*/ 4352581 w 8072411"/>
              <a:gd name="connsiteY21" fmla="*/ 489028 h 489028"/>
              <a:gd name="connsiteX22" fmla="*/ 3693465 w 8072411"/>
              <a:gd name="connsiteY22" fmla="*/ 489028 h 489028"/>
              <a:gd name="connsiteX23" fmla="*/ 3192536 w 8072411"/>
              <a:gd name="connsiteY23" fmla="*/ 489028 h 489028"/>
              <a:gd name="connsiteX24" fmla="*/ 2612514 w 8072411"/>
              <a:gd name="connsiteY24" fmla="*/ 489028 h 489028"/>
              <a:gd name="connsiteX25" fmla="*/ 2111585 w 8072411"/>
              <a:gd name="connsiteY25" fmla="*/ 489028 h 489028"/>
              <a:gd name="connsiteX26" fmla="*/ 1452468 w 8072411"/>
              <a:gd name="connsiteY26" fmla="*/ 489028 h 489028"/>
              <a:gd name="connsiteX27" fmla="*/ 1030634 w 8072411"/>
              <a:gd name="connsiteY27" fmla="*/ 489028 h 489028"/>
              <a:gd name="connsiteX28" fmla="*/ 81506 w 8072411"/>
              <a:gd name="connsiteY28" fmla="*/ 489028 h 489028"/>
              <a:gd name="connsiteX29" fmla="*/ 0 w 8072411"/>
              <a:gd name="connsiteY29" fmla="*/ 407522 h 489028"/>
              <a:gd name="connsiteX30" fmla="*/ 0 w 8072411"/>
              <a:gd name="connsiteY30" fmla="*/ 81506 h 489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072411" h="489028" fill="none" extrusionOk="0">
                <a:moveTo>
                  <a:pt x="0" y="81506"/>
                </a:moveTo>
                <a:cubicBezTo>
                  <a:pt x="5606" y="34484"/>
                  <a:pt x="43024" y="4079"/>
                  <a:pt x="81506" y="0"/>
                </a:cubicBezTo>
                <a:cubicBezTo>
                  <a:pt x="366622" y="-26704"/>
                  <a:pt x="474310" y="-12726"/>
                  <a:pt x="819717" y="0"/>
                </a:cubicBezTo>
                <a:cubicBezTo>
                  <a:pt x="1165124" y="12726"/>
                  <a:pt x="1316391" y="11487"/>
                  <a:pt x="1637021" y="0"/>
                </a:cubicBezTo>
                <a:cubicBezTo>
                  <a:pt x="1957651" y="-11487"/>
                  <a:pt x="1861621" y="10239"/>
                  <a:pt x="2058856" y="0"/>
                </a:cubicBezTo>
                <a:cubicBezTo>
                  <a:pt x="2256091" y="-10239"/>
                  <a:pt x="2366889" y="-7815"/>
                  <a:pt x="2480690" y="0"/>
                </a:cubicBezTo>
                <a:cubicBezTo>
                  <a:pt x="2594491" y="7815"/>
                  <a:pt x="3068109" y="-36556"/>
                  <a:pt x="3218901" y="0"/>
                </a:cubicBezTo>
                <a:cubicBezTo>
                  <a:pt x="3369693" y="36556"/>
                  <a:pt x="3724384" y="19259"/>
                  <a:pt x="4036206" y="0"/>
                </a:cubicBezTo>
                <a:cubicBezTo>
                  <a:pt x="4348029" y="-19259"/>
                  <a:pt x="4405899" y="-11024"/>
                  <a:pt x="4616228" y="0"/>
                </a:cubicBezTo>
                <a:cubicBezTo>
                  <a:pt x="4826557" y="11024"/>
                  <a:pt x="5026512" y="39658"/>
                  <a:pt x="5433533" y="0"/>
                </a:cubicBezTo>
                <a:cubicBezTo>
                  <a:pt x="5840555" y="-39658"/>
                  <a:pt x="5744986" y="-19806"/>
                  <a:pt x="6013555" y="0"/>
                </a:cubicBezTo>
                <a:cubicBezTo>
                  <a:pt x="6282124" y="19806"/>
                  <a:pt x="6480938" y="-38282"/>
                  <a:pt x="6830860" y="0"/>
                </a:cubicBezTo>
                <a:cubicBezTo>
                  <a:pt x="7180782" y="38282"/>
                  <a:pt x="7708071" y="-20221"/>
                  <a:pt x="7990905" y="0"/>
                </a:cubicBezTo>
                <a:cubicBezTo>
                  <a:pt x="8037308" y="11056"/>
                  <a:pt x="8076933" y="43715"/>
                  <a:pt x="8072411" y="81506"/>
                </a:cubicBezTo>
                <a:cubicBezTo>
                  <a:pt x="8070342" y="175382"/>
                  <a:pt x="8087403" y="254433"/>
                  <a:pt x="8072411" y="407522"/>
                </a:cubicBezTo>
                <a:cubicBezTo>
                  <a:pt x="8074585" y="456698"/>
                  <a:pt x="8033290" y="491481"/>
                  <a:pt x="7990905" y="489028"/>
                </a:cubicBezTo>
                <a:cubicBezTo>
                  <a:pt x="7684407" y="496684"/>
                  <a:pt x="7517643" y="476087"/>
                  <a:pt x="7252694" y="489028"/>
                </a:cubicBezTo>
                <a:cubicBezTo>
                  <a:pt x="6987745" y="501969"/>
                  <a:pt x="6999742" y="476688"/>
                  <a:pt x="6830860" y="489028"/>
                </a:cubicBezTo>
                <a:cubicBezTo>
                  <a:pt x="6661978" y="501368"/>
                  <a:pt x="6430508" y="494944"/>
                  <a:pt x="6171743" y="489028"/>
                </a:cubicBezTo>
                <a:cubicBezTo>
                  <a:pt x="5912978" y="483112"/>
                  <a:pt x="5958175" y="498453"/>
                  <a:pt x="5749909" y="489028"/>
                </a:cubicBezTo>
                <a:cubicBezTo>
                  <a:pt x="5541643" y="479603"/>
                  <a:pt x="5348549" y="503835"/>
                  <a:pt x="5169886" y="489028"/>
                </a:cubicBezTo>
                <a:cubicBezTo>
                  <a:pt x="4991223" y="474221"/>
                  <a:pt x="4570761" y="479688"/>
                  <a:pt x="4352581" y="489028"/>
                </a:cubicBezTo>
                <a:cubicBezTo>
                  <a:pt x="4134401" y="498368"/>
                  <a:pt x="3927397" y="510477"/>
                  <a:pt x="3693465" y="489028"/>
                </a:cubicBezTo>
                <a:cubicBezTo>
                  <a:pt x="3459533" y="467579"/>
                  <a:pt x="3343768" y="513443"/>
                  <a:pt x="3192536" y="489028"/>
                </a:cubicBezTo>
                <a:cubicBezTo>
                  <a:pt x="3041304" y="464613"/>
                  <a:pt x="2824557" y="482338"/>
                  <a:pt x="2612514" y="489028"/>
                </a:cubicBezTo>
                <a:cubicBezTo>
                  <a:pt x="2400471" y="495718"/>
                  <a:pt x="2256826" y="498952"/>
                  <a:pt x="2111585" y="489028"/>
                </a:cubicBezTo>
                <a:cubicBezTo>
                  <a:pt x="1966344" y="479104"/>
                  <a:pt x="1740288" y="517514"/>
                  <a:pt x="1452468" y="489028"/>
                </a:cubicBezTo>
                <a:cubicBezTo>
                  <a:pt x="1164648" y="460542"/>
                  <a:pt x="1217229" y="478723"/>
                  <a:pt x="1030634" y="489028"/>
                </a:cubicBezTo>
                <a:cubicBezTo>
                  <a:pt x="844039" y="499333"/>
                  <a:pt x="434038" y="507093"/>
                  <a:pt x="81506" y="489028"/>
                </a:cubicBezTo>
                <a:cubicBezTo>
                  <a:pt x="39423" y="492172"/>
                  <a:pt x="2068" y="443024"/>
                  <a:pt x="0" y="407522"/>
                </a:cubicBezTo>
                <a:cubicBezTo>
                  <a:pt x="-13923" y="302825"/>
                  <a:pt x="7127" y="236947"/>
                  <a:pt x="0" y="81506"/>
                </a:cubicBezTo>
                <a:close/>
              </a:path>
              <a:path w="8072411" h="489028" stroke="0" extrusionOk="0">
                <a:moveTo>
                  <a:pt x="0" y="81506"/>
                </a:moveTo>
                <a:cubicBezTo>
                  <a:pt x="-3616" y="26390"/>
                  <a:pt x="33222" y="-5651"/>
                  <a:pt x="81506" y="0"/>
                </a:cubicBezTo>
                <a:cubicBezTo>
                  <a:pt x="261716" y="29765"/>
                  <a:pt x="516098" y="27229"/>
                  <a:pt x="740623" y="0"/>
                </a:cubicBezTo>
                <a:cubicBezTo>
                  <a:pt x="965148" y="-27229"/>
                  <a:pt x="1050529" y="-6586"/>
                  <a:pt x="1241551" y="0"/>
                </a:cubicBezTo>
                <a:cubicBezTo>
                  <a:pt x="1432573" y="6586"/>
                  <a:pt x="1501064" y="5429"/>
                  <a:pt x="1742480" y="0"/>
                </a:cubicBezTo>
                <a:cubicBezTo>
                  <a:pt x="1983896" y="-5429"/>
                  <a:pt x="2014176" y="-20184"/>
                  <a:pt x="2243408" y="0"/>
                </a:cubicBezTo>
                <a:cubicBezTo>
                  <a:pt x="2472640" y="20184"/>
                  <a:pt x="2584727" y="-1500"/>
                  <a:pt x="2902525" y="0"/>
                </a:cubicBezTo>
                <a:cubicBezTo>
                  <a:pt x="3220323" y="1500"/>
                  <a:pt x="3190643" y="-16135"/>
                  <a:pt x="3403454" y="0"/>
                </a:cubicBezTo>
                <a:cubicBezTo>
                  <a:pt x="3616265" y="16135"/>
                  <a:pt x="3763171" y="24092"/>
                  <a:pt x="4062570" y="0"/>
                </a:cubicBezTo>
                <a:cubicBezTo>
                  <a:pt x="4361969" y="-24092"/>
                  <a:pt x="4564605" y="-19099"/>
                  <a:pt x="4721687" y="0"/>
                </a:cubicBezTo>
                <a:cubicBezTo>
                  <a:pt x="4878769" y="19099"/>
                  <a:pt x="5103204" y="-33526"/>
                  <a:pt x="5459897" y="0"/>
                </a:cubicBezTo>
                <a:cubicBezTo>
                  <a:pt x="5816590" y="33526"/>
                  <a:pt x="5959682" y="34785"/>
                  <a:pt x="6277202" y="0"/>
                </a:cubicBezTo>
                <a:cubicBezTo>
                  <a:pt x="6594723" y="-34785"/>
                  <a:pt x="6566784" y="4077"/>
                  <a:pt x="6778130" y="0"/>
                </a:cubicBezTo>
                <a:cubicBezTo>
                  <a:pt x="6989476" y="-4077"/>
                  <a:pt x="7500542" y="-29782"/>
                  <a:pt x="7990905" y="0"/>
                </a:cubicBezTo>
                <a:cubicBezTo>
                  <a:pt x="8046250" y="-3460"/>
                  <a:pt x="8075044" y="31263"/>
                  <a:pt x="8072411" y="81506"/>
                </a:cubicBezTo>
                <a:cubicBezTo>
                  <a:pt x="8065017" y="147440"/>
                  <a:pt x="8075583" y="317307"/>
                  <a:pt x="8072411" y="407522"/>
                </a:cubicBezTo>
                <a:cubicBezTo>
                  <a:pt x="8080815" y="450726"/>
                  <a:pt x="8032313" y="479223"/>
                  <a:pt x="7990905" y="489028"/>
                </a:cubicBezTo>
                <a:cubicBezTo>
                  <a:pt x="7824032" y="509267"/>
                  <a:pt x="7729090" y="472006"/>
                  <a:pt x="7489976" y="489028"/>
                </a:cubicBezTo>
                <a:cubicBezTo>
                  <a:pt x="7250862" y="506050"/>
                  <a:pt x="7141799" y="502429"/>
                  <a:pt x="6989048" y="489028"/>
                </a:cubicBezTo>
                <a:cubicBezTo>
                  <a:pt x="6836297" y="475627"/>
                  <a:pt x="6449946" y="473740"/>
                  <a:pt x="6171743" y="489028"/>
                </a:cubicBezTo>
                <a:cubicBezTo>
                  <a:pt x="5893541" y="504316"/>
                  <a:pt x="5608166" y="461367"/>
                  <a:pt x="5433533" y="489028"/>
                </a:cubicBezTo>
                <a:cubicBezTo>
                  <a:pt x="5258900" y="516690"/>
                  <a:pt x="5185860" y="490329"/>
                  <a:pt x="5011698" y="489028"/>
                </a:cubicBezTo>
                <a:cubicBezTo>
                  <a:pt x="4837537" y="487727"/>
                  <a:pt x="4519983" y="517085"/>
                  <a:pt x="4273487" y="489028"/>
                </a:cubicBezTo>
                <a:cubicBezTo>
                  <a:pt x="4026991" y="460971"/>
                  <a:pt x="3993980" y="512799"/>
                  <a:pt x="3772559" y="489028"/>
                </a:cubicBezTo>
                <a:cubicBezTo>
                  <a:pt x="3551138" y="465257"/>
                  <a:pt x="3425635" y="496178"/>
                  <a:pt x="3271630" y="489028"/>
                </a:cubicBezTo>
                <a:cubicBezTo>
                  <a:pt x="3117625" y="481878"/>
                  <a:pt x="3025470" y="485661"/>
                  <a:pt x="2849796" y="489028"/>
                </a:cubicBezTo>
                <a:cubicBezTo>
                  <a:pt x="2674122" y="492395"/>
                  <a:pt x="2513755" y="500348"/>
                  <a:pt x="2427961" y="489028"/>
                </a:cubicBezTo>
                <a:cubicBezTo>
                  <a:pt x="2342168" y="477708"/>
                  <a:pt x="1830497" y="525327"/>
                  <a:pt x="1610656" y="489028"/>
                </a:cubicBezTo>
                <a:cubicBezTo>
                  <a:pt x="1390815" y="452729"/>
                  <a:pt x="1320419" y="507476"/>
                  <a:pt x="1109728" y="489028"/>
                </a:cubicBezTo>
                <a:cubicBezTo>
                  <a:pt x="899037" y="470580"/>
                  <a:pt x="362989" y="454410"/>
                  <a:pt x="81506" y="489028"/>
                </a:cubicBezTo>
                <a:cubicBezTo>
                  <a:pt x="31073" y="496666"/>
                  <a:pt x="5723" y="447546"/>
                  <a:pt x="0" y="407522"/>
                </a:cubicBezTo>
                <a:cubicBezTo>
                  <a:pt x="8936" y="251494"/>
                  <a:pt x="10652" y="209088"/>
                  <a:pt x="0" y="8150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4176155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05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الشركات ذات معدل دوران المخزون العالي تعتبر </a:t>
            </a:r>
            <a:r>
              <a:rPr lang="ar-EG" sz="105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أكثر قدرة على التكيف مع التغيرات في السوق </a:t>
            </a:r>
            <a:r>
              <a:rPr lang="ar-EG" sz="105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وتلبية احتياجات العملاء بسرعة، مما يمنحها ميزة تنافسية في السوق</a:t>
            </a:r>
            <a:endParaRPr lang="en-US" sz="105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54A46FB-15A5-8EDE-1BBD-38BD79DFA851}"/>
              </a:ext>
            </a:extLst>
          </p:cNvPr>
          <p:cNvSpPr/>
          <p:nvPr/>
        </p:nvSpPr>
        <p:spPr>
          <a:xfrm>
            <a:off x="1580671" y="5547986"/>
            <a:ext cx="7100676" cy="489028"/>
          </a:xfrm>
          <a:custGeom>
            <a:avLst/>
            <a:gdLst>
              <a:gd name="connsiteX0" fmla="*/ 0 w 7100676"/>
              <a:gd name="connsiteY0" fmla="*/ 81506 h 489028"/>
              <a:gd name="connsiteX1" fmla="*/ 81506 w 7100676"/>
              <a:gd name="connsiteY1" fmla="*/ 0 h 489028"/>
              <a:gd name="connsiteX2" fmla="*/ 914026 w 7100676"/>
              <a:gd name="connsiteY2" fmla="*/ 0 h 489028"/>
              <a:gd name="connsiteX3" fmla="*/ 1677169 w 7100676"/>
              <a:gd name="connsiteY3" fmla="*/ 0 h 489028"/>
              <a:gd name="connsiteX4" fmla="*/ 2301558 w 7100676"/>
              <a:gd name="connsiteY4" fmla="*/ 0 h 489028"/>
              <a:gd name="connsiteX5" fmla="*/ 2995325 w 7100676"/>
              <a:gd name="connsiteY5" fmla="*/ 0 h 489028"/>
              <a:gd name="connsiteX6" fmla="*/ 3689091 w 7100676"/>
              <a:gd name="connsiteY6" fmla="*/ 0 h 489028"/>
              <a:gd name="connsiteX7" fmla="*/ 4244104 w 7100676"/>
              <a:gd name="connsiteY7" fmla="*/ 0 h 489028"/>
              <a:gd name="connsiteX8" fmla="*/ 4729741 w 7100676"/>
              <a:gd name="connsiteY8" fmla="*/ 0 h 489028"/>
              <a:gd name="connsiteX9" fmla="*/ 5492884 w 7100676"/>
              <a:gd name="connsiteY9" fmla="*/ 0 h 489028"/>
              <a:gd name="connsiteX10" fmla="*/ 6186650 w 7100676"/>
              <a:gd name="connsiteY10" fmla="*/ 0 h 489028"/>
              <a:gd name="connsiteX11" fmla="*/ 7019170 w 7100676"/>
              <a:gd name="connsiteY11" fmla="*/ 0 h 489028"/>
              <a:gd name="connsiteX12" fmla="*/ 7100676 w 7100676"/>
              <a:gd name="connsiteY12" fmla="*/ 81506 h 489028"/>
              <a:gd name="connsiteX13" fmla="*/ 7100676 w 7100676"/>
              <a:gd name="connsiteY13" fmla="*/ 407522 h 489028"/>
              <a:gd name="connsiteX14" fmla="*/ 7019170 w 7100676"/>
              <a:gd name="connsiteY14" fmla="*/ 489028 h 489028"/>
              <a:gd name="connsiteX15" fmla="*/ 6464157 w 7100676"/>
              <a:gd name="connsiteY15" fmla="*/ 489028 h 489028"/>
              <a:gd name="connsiteX16" fmla="*/ 5770390 w 7100676"/>
              <a:gd name="connsiteY16" fmla="*/ 489028 h 489028"/>
              <a:gd name="connsiteX17" fmla="*/ 5284754 w 7100676"/>
              <a:gd name="connsiteY17" fmla="*/ 489028 h 489028"/>
              <a:gd name="connsiteX18" fmla="*/ 4729741 w 7100676"/>
              <a:gd name="connsiteY18" fmla="*/ 489028 h 489028"/>
              <a:gd name="connsiteX19" fmla="*/ 3897221 w 7100676"/>
              <a:gd name="connsiteY19" fmla="*/ 489028 h 489028"/>
              <a:gd name="connsiteX20" fmla="*/ 3203455 w 7100676"/>
              <a:gd name="connsiteY20" fmla="*/ 489028 h 489028"/>
              <a:gd name="connsiteX21" fmla="*/ 2648442 w 7100676"/>
              <a:gd name="connsiteY21" fmla="*/ 489028 h 489028"/>
              <a:gd name="connsiteX22" fmla="*/ 1954675 w 7100676"/>
              <a:gd name="connsiteY22" fmla="*/ 489028 h 489028"/>
              <a:gd name="connsiteX23" fmla="*/ 1469039 w 7100676"/>
              <a:gd name="connsiteY23" fmla="*/ 489028 h 489028"/>
              <a:gd name="connsiteX24" fmla="*/ 705896 w 7100676"/>
              <a:gd name="connsiteY24" fmla="*/ 489028 h 489028"/>
              <a:gd name="connsiteX25" fmla="*/ 81506 w 7100676"/>
              <a:gd name="connsiteY25" fmla="*/ 489028 h 489028"/>
              <a:gd name="connsiteX26" fmla="*/ 0 w 7100676"/>
              <a:gd name="connsiteY26" fmla="*/ 407522 h 489028"/>
              <a:gd name="connsiteX27" fmla="*/ 0 w 7100676"/>
              <a:gd name="connsiteY27" fmla="*/ 81506 h 489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100676" h="489028" fill="none" extrusionOk="0">
                <a:moveTo>
                  <a:pt x="0" y="81506"/>
                </a:moveTo>
                <a:cubicBezTo>
                  <a:pt x="3545" y="31585"/>
                  <a:pt x="26780" y="3735"/>
                  <a:pt x="81506" y="0"/>
                </a:cubicBezTo>
                <a:cubicBezTo>
                  <a:pt x="327973" y="-6380"/>
                  <a:pt x="500740" y="13971"/>
                  <a:pt x="914026" y="0"/>
                </a:cubicBezTo>
                <a:cubicBezTo>
                  <a:pt x="1327312" y="-13971"/>
                  <a:pt x="1458917" y="6940"/>
                  <a:pt x="1677169" y="0"/>
                </a:cubicBezTo>
                <a:cubicBezTo>
                  <a:pt x="1895421" y="-6940"/>
                  <a:pt x="2080039" y="-18797"/>
                  <a:pt x="2301558" y="0"/>
                </a:cubicBezTo>
                <a:cubicBezTo>
                  <a:pt x="2523077" y="18797"/>
                  <a:pt x="2736901" y="-29079"/>
                  <a:pt x="2995325" y="0"/>
                </a:cubicBezTo>
                <a:cubicBezTo>
                  <a:pt x="3253749" y="29079"/>
                  <a:pt x="3486386" y="-17863"/>
                  <a:pt x="3689091" y="0"/>
                </a:cubicBezTo>
                <a:cubicBezTo>
                  <a:pt x="3891796" y="17863"/>
                  <a:pt x="4101517" y="-21722"/>
                  <a:pt x="4244104" y="0"/>
                </a:cubicBezTo>
                <a:cubicBezTo>
                  <a:pt x="4386691" y="21722"/>
                  <a:pt x="4490866" y="11357"/>
                  <a:pt x="4729741" y="0"/>
                </a:cubicBezTo>
                <a:cubicBezTo>
                  <a:pt x="4968616" y="-11357"/>
                  <a:pt x="5289287" y="14847"/>
                  <a:pt x="5492884" y="0"/>
                </a:cubicBezTo>
                <a:cubicBezTo>
                  <a:pt x="5696481" y="-14847"/>
                  <a:pt x="5914956" y="27259"/>
                  <a:pt x="6186650" y="0"/>
                </a:cubicBezTo>
                <a:cubicBezTo>
                  <a:pt x="6458344" y="-27259"/>
                  <a:pt x="6835712" y="-31161"/>
                  <a:pt x="7019170" y="0"/>
                </a:cubicBezTo>
                <a:cubicBezTo>
                  <a:pt x="7058847" y="-8980"/>
                  <a:pt x="7096409" y="34507"/>
                  <a:pt x="7100676" y="81506"/>
                </a:cubicBezTo>
                <a:cubicBezTo>
                  <a:pt x="7085496" y="220954"/>
                  <a:pt x="7088658" y="292442"/>
                  <a:pt x="7100676" y="407522"/>
                </a:cubicBezTo>
                <a:cubicBezTo>
                  <a:pt x="7102205" y="442030"/>
                  <a:pt x="7060138" y="487738"/>
                  <a:pt x="7019170" y="489028"/>
                </a:cubicBezTo>
                <a:cubicBezTo>
                  <a:pt x="6747316" y="476662"/>
                  <a:pt x="6739711" y="494068"/>
                  <a:pt x="6464157" y="489028"/>
                </a:cubicBezTo>
                <a:cubicBezTo>
                  <a:pt x="6188603" y="483988"/>
                  <a:pt x="6068321" y="507549"/>
                  <a:pt x="5770390" y="489028"/>
                </a:cubicBezTo>
                <a:cubicBezTo>
                  <a:pt x="5472459" y="470507"/>
                  <a:pt x="5471251" y="510493"/>
                  <a:pt x="5284754" y="489028"/>
                </a:cubicBezTo>
                <a:cubicBezTo>
                  <a:pt x="5098257" y="467563"/>
                  <a:pt x="4963316" y="469092"/>
                  <a:pt x="4729741" y="489028"/>
                </a:cubicBezTo>
                <a:cubicBezTo>
                  <a:pt x="4496166" y="508964"/>
                  <a:pt x="4236613" y="479687"/>
                  <a:pt x="3897221" y="489028"/>
                </a:cubicBezTo>
                <a:cubicBezTo>
                  <a:pt x="3557829" y="498369"/>
                  <a:pt x="3471494" y="468381"/>
                  <a:pt x="3203455" y="489028"/>
                </a:cubicBezTo>
                <a:cubicBezTo>
                  <a:pt x="2935416" y="509675"/>
                  <a:pt x="2763458" y="468956"/>
                  <a:pt x="2648442" y="489028"/>
                </a:cubicBezTo>
                <a:cubicBezTo>
                  <a:pt x="2533426" y="509100"/>
                  <a:pt x="2186864" y="483722"/>
                  <a:pt x="1954675" y="489028"/>
                </a:cubicBezTo>
                <a:cubicBezTo>
                  <a:pt x="1722486" y="494334"/>
                  <a:pt x="1570490" y="509159"/>
                  <a:pt x="1469039" y="489028"/>
                </a:cubicBezTo>
                <a:cubicBezTo>
                  <a:pt x="1367588" y="468897"/>
                  <a:pt x="1052079" y="520899"/>
                  <a:pt x="705896" y="489028"/>
                </a:cubicBezTo>
                <a:cubicBezTo>
                  <a:pt x="359713" y="457157"/>
                  <a:pt x="341946" y="497344"/>
                  <a:pt x="81506" y="489028"/>
                </a:cubicBezTo>
                <a:cubicBezTo>
                  <a:pt x="36924" y="485943"/>
                  <a:pt x="-7979" y="453574"/>
                  <a:pt x="0" y="407522"/>
                </a:cubicBezTo>
                <a:cubicBezTo>
                  <a:pt x="-13062" y="320206"/>
                  <a:pt x="-8109" y="182084"/>
                  <a:pt x="0" y="81506"/>
                </a:cubicBezTo>
                <a:close/>
              </a:path>
              <a:path w="7100676" h="489028" stroke="0" extrusionOk="0">
                <a:moveTo>
                  <a:pt x="0" y="81506"/>
                </a:moveTo>
                <a:cubicBezTo>
                  <a:pt x="-8816" y="34724"/>
                  <a:pt x="41133" y="-4989"/>
                  <a:pt x="81506" y="0"/>
                </a:cubicBezTo>
                <a:cubicBezTo>
                  <a:pt x="414519" y="-8101"/>
                  <a:pt x="614000" y="-4981"/>
                  <a:pt x="914026" y="0"/>
                </a:cubicBezTo>
                <a:cubicBezTo>
                  <a:pt x="1214052" y="4981"/>
                  <a:pt x="1576810" y="-37564"/>
                  <a:pt x="1746545" y="0"/>
                </a:cubicBezTo>
                <a:cubicBezTo>
                  <a:pt x="1916280" y="37564"/>
                  <a:pt x="2055243" y="13625"/>
                  <a:pt x="2232182" y="0"/>
                </a:cubicBezTo>
                <a:cubicBezTo>
                  <a:pt x="2409121" y="-13625"/>
                  <a:pt x="2658578" y="954"/>
                  <a:pt x="2787195" y="0"/>
                </a:cubicBezTo>
                <a:cubicBezTo>
                  <a:pt x="2915812" y="-954"/>
                  <a:pt x="3164191" y="6586"/>
                  <a:pt x="3411585" y="0"/>
                </a:cubicBezTo>
                <a:cubicBezTo>
                  <a:pt x="3658979" y="-6586"/>
                  <a:pt x="3838396" y="-26222"/>
                  <a:pt x="3966598" y="0"/>
                </a:cubicBezTo>
                <a:cubicBezTo>
                  <a:pt x="4094800" y="26222"/>
                  <a:pt x="4425139" y="-22590"/>
                  <a:pt x="4590988" y="0"/>
                </a:cubicBezTo>
                <a:cubicBezTo>
                  <a:pt x="4756837" y="22590"/>
                  <a:pt x="4854845" y="20396"/>
                  <a:pt x="5076624" y="0"/>
                </a:cubicBezTo>
                <a:cubicBezTo>
                  <a:pt x="5298403" y="-20396"/>
                  <a:pt x="5478076" y="4918"/>
                  <a:pt x="5701014" y="0"/>
                </a:cubicBezTo>
                <a:cubicBezTo>
                  <a:pt x="5923952" y="-4918"/>
                  <a:pt x="6441116" y="56876"/>
                  <a:pt x="7019170" y="0"/>
                </a:cubicBezTo>
                <a:cubicBezTo>
                  <a:pt x="7062439" y="-5312"/>
                  <a:pt x="7099879" y="30940"/>
                  <a:pt x="7100676" y="81506"/>
                </a:cubicBezTo>
                <a:cubicBezTo>
                  <a:pt x="7107047" y="148583"/>
                  <a:pt x="7093869" y="292880"/>
                  <a:pt x="7100676" y="407522"/>
                </a:cubicBezTo>
                <a:cubicBezTo>
                  <a:pt x="7106326" y="457314"/>
                  <a:pt x="7072290" y="485178"/>
                  <a:pt x="7019170" y="489028"/>
                </a:cubicBezTo>
                <a:cubicBezTo>
                  <a:pt x="6779917" y="487713"/>
                  <a:pt x="6699541" y="465505"/>
                  <a:pt x="6533534" y="489028"/>
                </a:cubicBezTo>
                <a:cubicBezTo>
                  <a:pt x="6367527" y="512551"/>
                  <a:pt x="5981270" y="498711"/>
                  <a:pt x="5839767" y="489028"/>
                </a:cubicBezTo>
                <a:cubicBezTo>
                  <a:pt x="5698264" y="479345"/>
                  <a:pt x="5257555" y="518534"/>
                  <a:pt x="5076624" y="489028"/>
                </a:cubicBezTo>
                <a:cubicBezTo>
                  <a:pt x="4895693" y="459522"/>
                  <a:pt x="4722591" y="483037"/>
                  <a:pt x="4521611" y="489028"/>
                </a:cubicBezTo>
                <a:cubicBezTo>
                  <a:pt x="4320631" y="495019"/>
                  <a:pt x="4177079" y="501895"/>
                  <a:pt x="4035974" y="489028"/>
                </a:cubicBezTo>
                <a:cubicBezTo>
                  <a:pt x="3894869" y="476161"/>
                  <a:pt x="3720486" y="469993"/>
                  <a:pt x="3480961" y="489028"/>
                </a:cubicBezTo>
                <a:cubicBezTo>
                  <a:pt x="3241436" y="508063"/>
                  <a:pt x="2930388" y="462530"/>
                  <a:pt x="2648442" y="489028"/>
                </a:cubicBezTo>
                <a:cubicBezTo>
                  <a:pt x="2366496" y="515526"/>
                  <a:pt x="2306283" y="496169"/>
                  <a:pt x="2093429" y="489028"/>
                </a:cubicBezTo>
                <a:cubicBezTo>
                  <a:pt x="1880575" y="481887"/>
                  <a:pt x="1614195" y="486744"/>
                  <a:pt x="1469039" y="489028"/>
                </a:cubicBezTo>
                <a:cubicBezTo>
                  <a:pt x="1323883" y="491313"/>
                  <a:pt x="951041" y="467839"/>
                  <a:pt x="775272" y="489028"/>
                </a:cubicBezTo>
                <a:cubicBezTo>
                  <a:pt x="599503" y="510217"/>
                  <a:pt x="298027" y="489955"/>
                  <a:pt x="81506" y="489028"/>
                </a:cubicBezTo>
                <a:cubicBezTo>
                  <a:pt x="41711" y="482799"/>
                  <a:pt x="-1163" y="454045"/>
                  <a:pt x="0" y="407522"/>
                </a:cubicBezTo>
                <a:cubicBezTo>
                  <a:pt x="14045" y="341360"/>
                  <a:pt x="-14922" y="188729"/>
                  <a:pt x="0" y="8150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9756326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05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يعكس دوران المخزون الفعال </a:t>
            </a:r>
            <a:r>
              <a:rPr lang="ar-EG" sz="105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تحسينات في إدارة سلسلة التوريد</a:t>
            </a:r>
            <a:r>
              <a:rPr lang="ar-EG" sz="105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، بما في ذلك التخطيط الأفضل للطلب وإدارة الإنتاج والتوزيع بشكل أكثر فعالية</a:t>
            </a:r>
            <a:endParaRPr lang="en-US" sz="105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27C0105-E5FF-85B9-CA6A-B5AC2FE6694C}"/>
              </a:ext>
            </a:extLst>
          </p:cNvPr>
          <p:cNvSpPr/>
          <p:nvPr/>
        </p:nvSpPr>
        <p:spPr>
          <a:xfrm>
            <a:off x="1295783" y="6202993"/>
            <a:ext cx="7914752" cy="489028"/>
          </a:xfrm>
          <a:custGeom>
            <a:avLst/>
            <a:gdLst>
              <a:gd name="connsiteX0" fmla="*/ 0 w 7914752"/>
              <a:gd name="connsiteY0" fmla="*/ 81506 h 489028"/>
              <a:gd name="connsiteX1" fmla="*/ 81506 w 7914752"/>
              <a:gd name="connsiteY1" fmla="*/ 0 h 489028"/>
              <a:gd name="connsiteX2" fmla="*/ 649967 w 7914752"/>
              <a:gd name="connsiteY2" fmla="*/ 0 h 489028"/>
              <a:gd name="connsiteX3" fmla="*/ 1140910 w 7914752"/>
              <a:gd name="connsiteY3" fmla="*/ 0 h 489028"/>
              <a:gd name="connsiteX4" fmla="*/ 1554337 w 7914752"/>
              <a:gd name="connsiteY4" fmla="*/ 0 h 489028"/>
              <a:gd name="connsiteX5" fmla="*/ 2277832 w 7914752"/>
              <a:gd name="connsiteY5" fmla="*/ 0 h 489028"/>
              <a:gd name="connsiteX6" fmla="*/ 2923811 w 7914752"/>
              <a:gd name="connsiteY6" fmla="*/ 0 h 489028"/>
              <a:gd name="connsiteX7" fmla="*/ 3724824 w 7914752"/>
              <a:gd name="connsiteY7" fmla="*/ 0 h 489028"/>
              <a:gd name="connsiteX8" fmla="*/ 4448320 w 7914752"/>
              <a:gd name="connsiteY8" fmla="*/ 0 h 489028"/>
              <a:gd name="connsiteX9" fmla="*/ 5171815 w 7914752"/>
              <a:gd name="connsiteY9" fmla="*/ 0 h 489028"/>
              <a:gd name="connsiteX10" fmla="*/ 5972828 w 7914752"/>
              <a:gd name="connsiteY10" fmla="*/ 0 h 489028"/>
              <a:gd name="connsiteX11" fmla="*/ 6773842 w 7914752"/>
              <a:gd name="connsiteY11" fmla="*/ 0 h 489028"/>
              <a:gd name="connsiteX12" fmla="*/ 7187268 w 7914752"/>
              <a:gd name="connsiteY12" fmla="*/ 0 h 489028"/>
              <a:gd name="connsiteX13" fmla="*/ 7833246 w 7914752"/>
              <a:gd name="connsiteY13" fmla="*/ 0 h 489028"/>
              <a:gd name="connsiteX14" fmla="*/ 7914752 w 7914752"/>
              <a:gd name="connsiteY14" fmla="*/ 81506 h 489028"/>
              <a:gd name="connsiteX15" fmla="*/ 7914752 w 7914752"/>
              <a:gd name="connsiteY15" fmla="*/ 407522 h 489028"/>
              <a:gd name="connsiteX16" fmla="*/ 7833246 w 7914752"/>
              <a:gd name="connsiteY16" fmla="*/ 489028 h 489028"/>
              <a:gd name="connsiteX17" fmla="*/ 7419820 w 7914752"/>
              <a:gd name="connsiteY17" fmla="*/ 489028 h 489028"/>
              <a:gd name="connsiteX18" fmla="*/ 6773842 w 7914752"/>
              <a:gd name="connsiteY18" fmla="*/ 489028 h 489028"/>
              <a:gd name="connsiteX19" fmla="*/ 6360415 w 7914752"/>
              <a:gd name="connsiteY19" fmla="*/ 489028 h 489028"/>
              <a:gd name="connsiteX20" fmla="*/ 5636920 w 7914752"/>
              <a:gd name="connsiteY20" fmla="*/ 489028 h 489028"/>
              <a:gd name="connsiteX21" fmla="*/ 4913424 w 7914752"/>
              <a:gd name="connsiteY21" fmla="*/ 489028 h 489028"/>
              <a:gd name="connsiteX22" fmla="*/ 4499998 w 7914752"/>
              <a:gd name="connsiteY22" fmla="*/ 489028 h 489028"/>
              <a:gd name="connsiteX23" fmla="*/ 3776502 w 7914752"/>
              <a:gd name="connsiteY23" fmla="*/ 489028 h 489028"/>
              <a:gd name="connsiteX24" fmla="*/ 3363076 w 7914752"/>
              <a:gd name="connsiteY24" fmla="*/ 489028 h 489028"/>
              <a:gd name="connsiteX25" fmla="*/ 2872132 w 7914752"/>
              <a:gd name="connsiteY25" fmla="*/ 489028 h 489028"/>
              <a:gd name="connsiteX26" fmla="*/ 2148637 w 7914752"/>
              <a:gd name="connsiteY26" fmla="*/ 489028 h 489028"/>
              <a:gd name="connsiteX27" fmla="*/ 1502658 w 7914752"/>
              <a:gd name="connsiteY27" fmla="*/ 489028 h 489028"/>
              <a:gd name="connsiteX28" fmla="*/ 779163 w 7914752"/>
              <a:gd name="connsiteY28" fmla="*/ 489028 h 489028"/>
              <a:gd name="connsiteX29" fmla="*/ 81506 w 7914752"/>
              <a:gd name="connsiteY29" fmla="*/ 489028 h 489028"/>
              <a:gd name="connsiteX30" fmla="*/ 0 w 7914752"/>
              <a:gd name="connsiteY30" fmla="*/ 407522 h 489028"/>
              <a:gd name="connsiteX31" fmla="*/ 0 w 7914752"/>
              <a:gd name="connsiteY31" fmla="*/ 81506 h 489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914752" h="489028" fill="none" extrusionOk="0">
                <a:moveTo>
                  <a:pt x="0" y="81506"/>
                </a:moveTo>
                <a:cubicBezTo>
                  <a:pt x="456" y="40568"/>
                  <a:pt x="32899" y="-3936"/>
                  <a:pt x="81506" y="0"/>
                </a:cubicBezTo>
                <a:cubicBezTo>
                  <a:pt x="351978" y="13506"/>
                  <a:pt x="395252" y="22048"/>
                  <a:pt x="649967" y="0"/>
                </a:cubicBezTo>
                <a:cubicBezTo>
                  <a:pt x="904682" y="-22048"/>
                  <a:pt x="935171" y="-24285"/>
                  <a:pt x="1140910" y="0"/>
                </a:cubicBezTo>
                <a:cubicBezTo>
                  <a:pt x="1346649" y="24285"/>
                  <a:pt x="1440099" y="-14695"/>
                  <a:pt x="1554337" y="0"/>
                </a:cubicBezTo>
                <a:cubicBezTo>
                  <a:pt x="1668575" y="14695"/>
                  <a:pt x="2007199" y="19622"/>
                  <a:pt x="2277832" y="0"/>
                </a:cubicBezTo>
                <a:cubicBezTo>
                  <a:pt x="2548465" y="-19622"/>
                  <a:pt x="2620121" y="2189"/>
                  <a:pt x="2923811" y="0"/>
                </a:cubicBezTo>
                <a:cubicBezTo>
                  <a:pt x="3227501" y="-2189"/>
                  <a:pt x="3331199" y="2484"/>
                  <a:pt x="3724824" y="0"/>
                </a:cubicBezTo>
                <a:cubicBezTo>
                  <a:pt x="4118449" y="-2484"/>
                  <a:pt x="4300727" y="18486"/>
                  <a:pt x="4448320" y="0"/>
                </a:cubicBezTo>
                <a:cubicBezTo>
                  <a:pt x="4595913" y="-18486"/>
                  <a:pt x="4951820" y="-34360"/>
                  <a:pt x="5171815" y="0"/>
                </a:cubicBezTo>
                <a:cubicBezTo>
                  <a:pt x="5391810" y="34360"/>
                  <a:pt x="5698063" y="9280"/>
                  <a:pt x="5972828" y="0"/>
                </a:cubicBezTo>
                <a:cubicBezTo>
                  <a:pt x="6247593" y="-9280"/>
                  <a:pt x="6385107" y="-27318"/>
                  <a:pt x="6773842" y="0"/>
                </a:cubicBezTo>
                <a:cubicBezTo>
                  <a:pt x="7162577" y="27318"/>
                  <a:pt x="6999771" y="-15538"/>
                  <a:pt x="7187268" y="0"/>
                </a:cubicBezTo>
                <a:cubicBezTo>
                  <a:pt x="7374765" y="15538"/>
                  <a:pt x="7572034" y="4934"/>
                  <a:pt x="7833246" y="0"/>
                </a:cubicBezTo>
                <a:cubicBezTo>
                  <a:pt x="7883650" y="7529"/>
                  <a:pt x="7910829" y="41989"/>
                  <a:pt x="7914752" y="81506"/>
                </a:cubicBezTo>
                <a:cubicBezTo>
                  <a:pt x="7910202" y="205676"/>
                  <a:pt x="7904763" y="247914"/>
                  <a:pt x="7914752" y="407522"/>
                </a:cubicBezTo>
                <a:cubicBezTo>
                  <a:pt x="7912874" y="450017"/>
                  <a:pt x="7879220" y="487410"/>
                  <a:pt x="7833246" y="489028"/>
                </a:cubicBezTo>
                <a:cubicBezTo>
                  <a:pt x="7674579" y="492323"/>
                  <a:pt x="7619606" y="477567"/>
                  <a:pt x="7419820" y="489028"/>
                </a:cubicBezTo>
                <a:cubicBezTo>
                  <a:pt x="7220034" y="500489"/>
                  <a:pt x="7005310" y="514168"/>
                  <a:pt x="6773842" y="489028"/>
                </a:cubicBezTo>
                <a:cubicBezTo>
                  <a:pt x="6542374" y="463888"/>
                  <a:pt x="6520891" y="490884"/>
                  <a:pt x="6360415" y="489028"/>
                </a:cubicBezTo>
                <a:cubicBezTo>
                  <a:pt x="6199939" y="487172"/>
                  <a:pt x="5814707" y="519674"/>
                  <a:pt x="5636920" y="489028"/>
                </a:cubicBezTo>
                <a:cubicBezTo>
                  <a:pt x="5459134" y="458382"/>
                  <a:pt x="5091085" y="479239"/>
                  <a:pt x="4913424" y="489028"/>
                </a:cubicBezTo>
                <a:cubicBezTo>
                  <a:pt x="4735763" y="498817"/>
                  <a:pt x="4649186" y="472765"/>
                  <a:pt x="4499998" y="489028"/>
                </a:cubicBezTo>
                <a:cubicBezTo>
                  <a:pt x="4350810" y="505291"/>
                  <a:pt x="4121676" y="466540"/>
                  <a:pt x="3776502" y="489028"/>
                </a:cubicBezTo>
                <a:cubicBezTo>
                  <a:pt x="3431328" y="511516"/>
                  <a:pt x="3540529" y="483696"/>
                  <a:pt x="3363076" y="489028"/>
                </a:cubicBezTo>
                <a:cubicBezTo>
                  <a:pt x="3185623" y="494360"/>
                  <a:pt x="3109991" y="504628"/>
                  <a:pt x="2872132" y="489028"/>
                </a:cubicBezTo>
                <a:cubicBezTo>
                  <a:pt x="2634273" y="473428"/>
                  <a:pt x="2399362" y="479969"/>
                  <a:pt x="2148637" y="489028"/>
                </a:cubicBezTo>
                <a:cubicBezTo>
                  <a:pt x="1897913" y="498087"/>
                  <a:pt x="1639662" y="520050"/>
                  <a:pt x="1502658" y="489028"/>
                </a:cubicBezTo>
                <a:cubicBezTo>
                  <a:pt x="1365654" y="458006"/>
                  <a:pt x="1099113" y="504114"/>
                  <a:pt x="779163" y="489028"/>
                </a:cubicBezTo>
                <a:cubicBezTo>
                  <a:pt x="459213" y="473942"/>
                  <a:pt x="230933" y="467066"/>
                  <a:pt x="81506" y="489028"/>
                </a:cubicBezTo>
                <a:cubicBezTo>
                  <a:pt x="29639" y="488760"/>
                  <a:pt x="-10829" y="450012"/>
                  <a:pt x="0" y="407522"/>
                </a:cubicBezTo>
                <a:cubicBezTo>
                  <a:pt x="5509" y="281508"/>
                  <a:pt x="-614" y="243593"/>
                  <a:pt x="0" y="81506"/>
                </a:cubicBezTo>
                <a:close/>
              </a:path>
              <a:path w="7914752" h="489028" stroke="0" extrusionOk="0">
                <a:moveTo>
                  <a:pt x="0" y="81506"/>
                </a:moveTo>
                <a:cubicBezTo>
                  <a:pt x="-8816" y="34724"/>
                  <a:pt x="41133" y="-4989"/>
                  <a:pt x="81506" y="0"/>
                </a:cubicBezTo>
                <a:cubicBezTo>
                  <a:pt x="456872" y="17733"/>
                  <a:pt x="709993" y="3330"/>
                  <a:pt x="882519" y="0"/>
                </a:cubicBezTo>
                <a:cubicBezTo>
                  <a:pt x="1055045" y="-3330"/>
                  <a:pt x="1342214" y="25454"/>
                  <a:pt x="1683532" y="0"/>
                </a:cubicBezTo>
                <a:cubicBezTo>
                  <a:pt x="2024850" y="-25454"/>
                  <a:pt x="1993053" y="12077"/>
                  <a:pt x="2096958" y="0"/>
                </a:cubicBezTo>
                <a:cubicBezTo>
                  <a:pt x="2200863" y="-12077"/>
                  <a:pt x="2351638" y="-11464"/>
                  <a:pt x="2587902" y="0"/>
                </a:cubicBezTo>
                <a:cubicBezTo>
                  <a:pt x="2824166" y="11464"/>
                  <a:pt x="2892245" y="-14454"/>
                  <a:pt x="3156363" y="0"/>
                </a:cubicBezTo>
                <a:cubicBezTo>
                  <a:pt x="3420481" y="14454"/>
                  <a:pt x="3403617" y="18802"/>
                  <a:pt x="3647306" y="0"/>
                </a:cubicBezTo>
                <a:cubicBezTo>
                  <a:pt x="3890995" y="-18802"/>
                  <a:pt x="4058895" y="23089"/>
                  <a:pt x="4215767" y="0"/>
                </a:cubicBezTo>
                <a:cubicBezTo>
                  <a:pt x="4372639" y="-23089"/>
                  <a:pt x="4450219" y="5017"/>
                  <a:pt x="4629193" y="0"/>
                </a:cubicBezTo>
                <a:cubicBezTo>
                  <a:pt x="4808167" y="-5017"/>
                  <a:pt x="4982511" y="-27093"/>
                  <a:pt x="5197654" y="0"/>
                </a:cubicBezTo>
                <a:cubicBezTo>
                  <a:pt x="5412797" y="27093"/>
                  <a:pt x="5709035" y="32942"/>
                  <a:pt x="5921150" y="0"/>
                </a:cubicBezTo>
                <a:cubicBezTo>
                  <a:pt x="6133265" y="-32942"/>
                  <a:pt x="6398516" y="-21723"/>
                  <a:pt x="6644646" y="0"/>
                </a:cubicBezTo>
                <a:cubicBezTo>
                  <a:pt x="6890776" y="21723"/>
                  <a:pt x="7540321" y="-35853"/>
                  <a:pt x="7833246" y="0"/>
                </a:cubicBezTo>
                <a:cubicBezTo>
                  <a:pt x="7877352" y="928"/>
                  <a:pt x="7915458" y="38612"/>
                  <a:pt x="7914752" y="81506"/>
                </a:cubicBezTo>
                <a:cubicBezTo>
                  <a:pt x="7899190" y="213714"/>
                  <a:pt x="7922976" y="266534"/>
                  <a:pt x="7914752" y="407522"/>
                </a:cubicBezTo>
                <a:cubicBezTo>
                  <a:pt x="7918854" y="452899"/>
                  <a:pt x="7877367" y="496461"/>
                  <a:pt x="7833246" y="489028"/>
                </a:cubicBezTo>
                <a:cubicBezTo>
                  <a:pt x="7681050" y="462050"/>
                  <a:pt x="7388612" y="493909"/>
                  <a:pt x="7187268" y="489028"/>
                </a:cubicBezTo>
                <a:cubicBezTo>
                  <a:pt x="6985924" y="484147"/>
                  <a:pt x="6912424" y="493177"/>
                  <a:pt x="6696324" y="489028"/>
                </a:cubicBezTo>
                <a:cubicBezTo>
                  <a:pt x="6480224" y="484879"/>
                  <a:pt x="6450820" y="499514"/>
                  <a:pt x="6282898" y="489028"/>
                </a:cubicBezTo>
                <a:cubicBezTo>
                  <a:pt x="6114976" y="478542"/>
                  <a:pt x="6020226" y="495242"/>
                  <a:pt x="5791954" y="489028"/>
                </a:cubicBezTo>
                <a:cubicBezTo>
                  <a:pt x="5563682" y="482814"/>
                  <a:pt x="5155180" y="481762"/>
                  <a:pt x="4990941" y="489028"/>
                </a:cubicBezTo>
                <a:cubicBezTo>
                  <a:pt x="4826702" y="496294"/>
                  <a:pt x="4693584" y="485209"/>
                  <a:pt x="4499998" y="489028"/>
                </a:cubicBezTo>
                <a:cubicBezTo>
                  <a:pt x="4306412" y="492847"/>
                  <a:pt x="4207954" y="482899"/>
                  <a:pt x="3931537" y="489028"/>
                </a:cubicBezTo>
                <a:cubicBezTo>
                  <a:pt x="3655120" y="495157"/>
                  <a:pt x="3457787" y="481711"/>
                  <a:pt x="3285559" y="489028"/>
                </a:cubicBezTo>
                <a:cubicBezTo>
                  <a:pt x="3113331" y="496345"/>
                  <a:pt x="2970685" y="482558"/>
                  <a:pt x="2872132" y="489028"/>
                </a:cubicBezTo>
                <a:cubicBezTo>
                  <a:pt x="2773579" y="495498"/>
                  <a:pt x="2374301" y="513810"/>
                  <a:pt x="2148637" y="489028"/>
                </a:cubicBezTo>
                <a:cubicBezTo>
                  <a:pt x="1922973" y="464246"/>
                  <a:pt x="1753431" y="506570"/>
                  <a:pt x="1425141" y="489028"/>
                </a:cubicBezTo>
                <a:cubicBezTo>
                  <a:pt x="1096851" y="471486"/>
                  <a:pt x="913409" y="486852"/>
                  <a:pt x="701645" y="489028"/>
                </a:cubicBezTo>
                <a:cubicBezTo>
                  <a:pt x="489881" y="491204"/>
                  <a:pt x="391010" y="466454"/>
                  <a:pt x="81506" y="489028"/>
                </a:cubicBezTo>
                <a:cubicBezTo>
                  <a:pt x="33401" y="481138"/>
                  <a:pt x="1525" y="460712"/>
                  <a:pt x="0" y="407522"/>
                </a:cubicBezTo>
                <a:cubicBezTo>
                  <a:pt x="720" y="328626"/>
                  <a:pt x="-1031" y="238359"/>
                  <a:pt x="0" y="81506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9756326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050" b="1" dirty="0">
                <a:solidFill>
                  <a:srgbClr val="0070C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يعد معدل دوران المخزون مؤشراً مهماً على </a:t>
            </a:r>
            <a:r>
              <a:rPr lang="ar-EG" sz="105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الكفاءة التشغيلية والمالية للشركة</a:t>
            </a:r>
            <a:r>
              <a:rPr lang="ar-EG" sz="1050" b="1" dirty="0">
                <a:solidFill>
                  <a:srgbClr val="0070C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، ويساهم بشكل كبير في </a:t>
            </a:r>
            <a:r>
              <a:rPr lang="ar-EG" sz="1050" b="1" dirty="0">
                <a:solidFill>
                  <a:srgbClr val="FFC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تحسين الأداء العام للشركة</a:t>
            </a:r>
            <a:endParaRPr lang="en-US" sz="1050" b="1" dirty="0">
              <a:solidFill>
                <a:srgbClr val="FFC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EDC54E0-2215-5483-A025-7520123006E5}"/>
              </a:ext>
            </a:extLst>
          </p:cNvPr>
          <p:cNvSpPr/>
          <p:nvPr/>
        </p:nvSpPr>
        <p:spPr>
          <a:xfrm>
            <a:off x="9843782" y="2444921"/>
            <a:ext cx="2122879" cy="376515"/>
          </a:xfrm>
          <a:custGeom>
            <a:avLst/>
            <a:gdLst>
              <a:gd name="connsiteX0" fmla="*/ 0 w 2122879"/>
              <a:gd name="connsiteY0" fmla="*/ 62754 h 376515"/>
              <a:gd name="connsiteX1" fmla="*/ 62754 w 2122879"/>
              <a:gd name="connsiteY1" fmla="*/ 0 h 376515"/>
              <a:gd name="connsiteX2" fmla="*/ 688597 w 2122879"/>
              <a:gd name="connsiteY2" fmla="*/ 0 h 376515"/>
              <a:gd name="connsiteX3" fmla="*/ 1334414 w 2122879"/>
              <a:gd name="connsiteY3" fmla="*/ 0 h 376515"/>
              <a:gd name="connsiteX4" fmla="*/ 2060125 w 2122879"/>
              <a:gd name="connsiteY4" fmla="*/ 0 h 376515"/>
              <a:gd name="connsiteX5" fmla="*/ 2122879 w 2122879"/>
              <a:gd name="connsiteY5" fmla="*/ 62754 h 376515"/>
              <a:gd name="connsiteX6" fmla="*/ 2122879 w 2122879"/>
              <a:gd name="connsiteY6" fmla="*/ 313761 h 376515"/>
              <a:gd name="connsiteX7" fmla="*/ 2060125 w 2122879"/>
              <a:gd name="connsiteY7" fmla="*/ 376515 h 376515"/>
              <a:gd name="connsiteX8" fmla="*/ 1394335 w 2122879"/>
              <a:gd name="connsiteY8" fmla="*/ 376515 h 376515"/>
              <a:gd name="connsiteX9" fmla="*/ 688597 w 2122879"/>
              <a:gd name="connsiteY9" fmla="*/ 376515 h 376515"/>
              <a:gd name="connsiteX10" fmla="*/ 62754 w 2122879"/>
              <a:gd name="connsiteY10" fmla="*/ 376515 h 376515"/>
              <a:gd name="connsiteX11" fmla="*/ 0 w 2122879"/>
              <a:gd name="connsiteY11" fmla="*/ 313761 h 376515"/>
              <a:gd name="connsiteX12" fmla="*/ 0 w 2122879"/>
              <a:gd name="connsiteY12" fmla="*/ 62754 h 376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22879" h="376515" fill="none" extrusionOk="0">
                <a:moveTo>
                  <a:pt x="0" y="62754"/>
                </a:moveTo>
                <a:cubicBezTo>
                  <a:pt x="-2943" y="28648"/>
                  <a:pt x="34996" y="1785"/>
                  <a:pt x="62754" y="0"/>
                </a:cubicBezTo>
                <a:cubicBezTo>
                  <a:pt x="269486" y="27833"/>
                  <a:pt x="467164" y="-8765"/>
                  <a:pt x="688597" y="0"/>
                </a:cubicBezTo>
                <a:cubicBezTo>
                  <a:pt x="910030" y="8765"/>
                  <a:pt x="1132575" y="15996"/>
                  <a:pt x="1334414" y="0"/>
                </a:cubicBezTo>
                <a:cubicBezTo>
                  <a:pt x="1536253" y="-15996"/>
                  <a:pt x="1750197" y="27218"/>
                  <a:pt x="2060125" y="0"/>
                </a:cubicBezTo>
                <a:cubicBezTo>
                  <a:pt x="2098845" y="3378"/>
                  <a:pt x="2120751" y="29123"/>
                  <a:pt x="2122879" y="62754"/>
                </a:cubicBezTo>
                <a:cubicBezTo>
                  <a:pt x="2120343" y="180589"/>
                  <a:pt x="2123245" y="213424"/>
                  <a:pt x="2122879" y="313761"/>
                </a:cubicBezTo>
                <a:cubicBezTo>
                  <a:pt x="2118729" y="351946"/>
                  <a:pt x="2095918" y="377402"/>
                  <a:pt x="2060125" y="376515"/>
                </a:cubicBezTo>
                <a:cubicBezTo>
                  <a:pt x="1813840" y="359989"/>
                  <a:pt x="1634527" y="398744"/>
                  <a:pt x="1394335" y="376515"/>
                </a:cubicBezTo>
                <a:cubicBezTo>
                  <a:pt x="1154143" y="354287"/>
                  <a:pt x="941991" y="388157"/>
                  <a:pt x="688597" y="376515"/>
                </a:cubicBezTo>
                <a:cubicBezTo>
                  <a:pt x="435203" y="364873"/>
                  <a:pt x="252844" y="401118"/>
                  <a:pt x="62754" y="376515"/>
                </a:cubicBezTo>
                <a:cubicBezTo>
                  <a:pt x="29828" y="384210"/>
                  <a:pt x="2284" y="348209"/>
                  <a:pt x="0" y="313761"/>
                </a:cubicBezTo>
                <a:cubicBezTo>
                  <a:pt x="8542" y="242319"/>
                  <a:pt x="-1970" y="132320"/>
                  <a:pt x="0" y="62754"/>
                </a:cubicBezTo>
                <a:close/>
              </a:path>
              <a:path w="2122879" h="376515" stroke="0" extrusionOk="0">
                <a:moveTo>
                  <a:pt x="0" y="62754"/>
                </a:moveTo>
                <a:cubicBezTo>
                  <a:pt x="-2658" y="26520"/>
                  <a:pt x="29628" y="2967"/>
                  <a:pt x="62754" y="0"/>
                </a:cubicBezTo>
                <a:cubicBezTo>
                  <a:pt x="336841" y="-17888"/>
                  <a:pt x="437037" y="-7418"/>
                  <a:pt x="708571" y="0"/>
                </a:cubicBezTo>
                <a:cubicBezTo>
                  <a:pt x="980105" y="7418"/>
                  <a:pt x="1203754" y="-22692"/>
                  <a:pt x="1354387" y="0"/>
                </a:cubicBezTo>
                <a:cubicBezTo>
                  <a:pt x="1505020" y="22692"/>
                  <a:pt x="1861910" y="-33436"/>
                  <a:pt x="2060125" y="0"/>
                </a:cubicBezTo>
                <a:cubicBezTo>
                  <a:pt x="2095209" y="-2184"/>
                  <a:pt x="2124173" y="28395"/>
                  <a:pt x="2122879" y="62754"/>
                </a:cubicBezTo>
                <a:cubicBezTo>
                  <a:pt x="2133611" y="133338"/>
                  <a:pt x="2127800" y="252901"/>
                  <a:pt x="2122879" y="313761"/>
                </a:cubicBezTo>
                <a:cubicBezTo>
                  <a:pt x="2121322" y="346458"/>
                  <a:pt x="2093168" y="380938"/>
                  <a:pt x="2060125" y="376515"/>
                </a:cubicBezTo>
                <a:cubicBezTo>
                  <a:pt x="1850816" y="389448"/>
                  <a:pt x="1681558" y="375632"/>
                  <a:pt x="1454256" y="376515"/>
                </a:cubicBezTo>
                <a:cubicBezTo>
                  <a:pt x="1226954" y="377398"/>
                  <a:pt x="1091363" y="343928"/>
                  <a:pt x="788465" y="376515"/>
                </a:cubicBezTo>
                <a:cubicBezTo>
                  <a:pt x="485567" y="409102"/>
                  <a:pt x="388099" y="349082"/>
                  <a:pt x="62754" y="376515"/>
                </a:cubicBezTo>
                <a:cubicBezTo>
                  <a:pt x="27151" y="375414"/>
                  <a:pt x="-3321" y="346017"/>
                  <a:pt x="0" y="313761"/>
                </a:cubicBezTo>
                <a:cubicBezTo>
                  <a:pt x="7693" y="221039"/>
                  <a:pt x="-8485" y="114485"/>
                  <a:pt x="0" y="6275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30765624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1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تقليل تكاليف التخزين</a:t>
            </a:r>
            <a:endParaRPr lang="en-US" sz="11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93700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817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8831" y="6017357"/>
            <a:ext cx="1142245" cy="669925"/>
          </a:xfrm>
        </p:spPr>
        <p:txBody>
          <a:bodyPr/>
          <a:lstStyle/>
          <a:p>
            <a:r>
              <a:rPr lang="ar-EG" sz="6000" dirty="0">
                <a:solidFill>
                  <a:schemeClr val="tx1"/>
                </a:solidFill>
              </a:rPr>
              <a:t>10</a:t>
            </a:r>
            <a:endParaRPr lang="en-US" sz="6000" dirty="0">
              <a:solidFill>
                <a:schemeClr val="tx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EA9BA3C-44FD-3591-208D-38034F1D024B}"/>
              </a:ext>
            </a:extLst>
          </p:cNvPr>
          <p:cNvCxnSpPr/>
          <p:nvPr/>
        </p:nvCxnSpPr>
        <p:spPr>
          <a:xfrm>
            <a:off x="5697769" y="971294"/>
            <a:ext cx="0" cy="5749634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97893CCD-AC48-FB83-D08A-CF73C2672232}"/>
              </a:ext>
            </a:extLst>
          </p:cNvPr>
          <p:cNvSpPr/>
          <p:nvPr/>
        </p:nvSpPr>
        <p:spPr>
          <a:xfrm>
            <a:off x="10278803" y="1700574"/>
            <a:ext cx="1460351" cy="399590"/>
          </a:xfrm>
          <a:custGeom>
            <a:avLst/>
            <a:gdLst>
              <a:gd name="connsiteX0" fmla="*/ 0 w 1460351"/>
              <a:gd name="connsiteY0" fmla="*/ 66600 h 399590"/>
              <a:gd name="connsiteX1" fmla="*/ 66600 w 1460351"/>
              <a:gd name="connsiteY1" fmla="*/ 0 h 399590"/>
              <a:gd name="connsiteX2" fmla="*/ 703632 w 1460351"/>
              <a:gd name="connsiteY2" fmla="*/ 0 h 399590"/>
              <a:gd name="connsiteX3" fmla="*/ 1393751 w 1460351"/>
              <a:gd name="connsiteY3" fmla="*/ 0 h 399590"/>
              <a:gd name="connsiteX4" fmla="*/ 1460351 w 1460351"/>
              <a:gd name="connsiteY4" fmla="*/ 66600 h 399590"/>
              <a:gd name="connsiteX5" fmla="*/ 1460351 w 1460351"/>
              <a:gd name="connsiteY5" fmla="*/ 332990 h 399590"/>
              <a:gd name="connsiteX6" fmla="*/ 1393751 w 1460351"/>
              <a:gd name="connsiteY6" fmla="*/ 399590 h 399590"/>
              <a:gd name="connsiteX7" fmla="*/ 756719 w 1460351"/>
              <a:gd name="connsiteY7" fmla="*/ 399590 h 399590"/>
              <a:gd name="connsiteX8" fmla="*/ 66600 w 1460351"/>
              <a:gd name="connsiteY8" fmla="*/ 399590 h 399590"/>
              <a:gd name="connsiteX9" fmla="*/ 0 w 1460351"/>
              <a:gd name="connsiteY9" fmla="*/ 332990 h 399590"/>
              <a:gd name="connsiteX10" fmla="*/ 0 w 1460351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60351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322254" y="-8697"/>
                  <a:pt x="400278" y="15700"/>
                  <a:pt x="703632" y="0"/>
                </a:cubicBezTo>
                <a:cubicBezTo>
                  <a:pt x="1006986" y="-15700"/>
                  <a:pt x="1186645" y="15468"/>
                  <a:pt x="1393751" y="0"/>
                </a:cubicBezTo>
                <a:cubicBezTo>
                  <a:pt x="1431375" y="-5652"/>
                  <a:pt x="1464652" y="30923"/>
                  <a:pt x="1460351" y="66600"/>
                </a:cubicBezTo>
                <a:cubicBezTo>
                  <a:pt x="1471191" y="142846"/>
                  <a:pt x="1470020" y="251105"/>
                  <a:pt x="1460351" y="332990"/>
                </a:cubicBezTo>
                <a:cubicBezTo>
                  <a:pt x="1455906" y="369336"/>
                  <a:pt x="1433432" y="398165"/>
                  <a:pt x="1393751" y="399590"/>
                </a:cubicBezTo>
                <a:cubicBezTo>
                  <a:pt x="1248925" y="424485"/>
                  <a:pt x="933112" y="421023"/>
                  <a:pt x="756719" y="399590"/>
                </a:cubicBezTo>
                <a:cubicBezTo>
                  <a:pt x="580326" y="378157"/>
                  <a:pt x="258722" y="390244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1460351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76375" y="-7072"/>
                  <a:pt x="494228" y="-4670"/>
                  <a:pt x="730176" y="0"/>
                </a:cubicBezTo>
                <a:cubicBezTo>
                  <a:pt x="966124" y="4670"/>
                  <a:pt x="1097361" y="8497"/>
                  <a:pt x="1393751" y="0"/>
                </a:cubicBezTo>
                <a:cubicBezTo>
                  <a:pt x="1424827" y="-6310"/>
                  <a:pt x="1465789" y="27542"/>
                  <a:pt x="1460351" y="66600"/>
                </a:cubicBezTo>
                <a:cubicBezTo>
                  <a:pt x="1458657" y="189726"/>
                  <a:pt x="1465950" y="245350"/>
                  <a:pt x="1460351" y="332990"/>
                </a:cubicBezTo>
                <a:cubicBezTo>
                  <a:pt x="1456036" y="375755"/>
                  <a:pt x="1436431" y="398348"/>
                  <a:pt x="1393751" y="399590"/>
                </a:cubicBezTo>
                <a:cubicBezTo>
                  <a:pt x="1143324" y="384486"/>
                  <a:pt x="885194" y="385197"/>
                  <a:pt x="756719" y="399590"/>
                </a:cubicBezTo>
                <a:cubicBezTo>
                  <a:pt x="628244" y="413983"/>
                  <a:pt x="232760" y="430070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العملاء</a:t>
            </a:r>
            <a:endParaRPr lang="en-US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633E8483-D353-F640-FC9E-31CC2D63A95A}"/>
              </a:ext>
            </a:extLst>
          </p:cNvPr>
          <p:cNvSpPr/>
          <p:nvPr/>
        </p:nvSpPr>
        <p:spPr>
          <a:xfrm>
            <a:off x="10095160" y="771890"/>
            <a:ext cx="1931795" cy="514703"/>
          </a:xfrm>
          <a:custGeom>
            <a:avLst/>
            <a:gdLst>
              <a:gd name="connsiteX0" fmla="*/ 0 w 1931795"/>
              <a:gd name="connsiteY0" fmla="*/ 85786 h 514703"/>
              <a:gd name="connsiteX1" fmla="*/ 85786 w 1931795"/>
              <a:gd name="connsiteY1" fmla="*/ 0 h 514703"/>
              <a:gd name="connsiteX2" fmla="*/ 690129 w 1931795"/>
              <a:gd name="connsiteY2" fmla="*/ 0 h 514703"/>
              <a:gd name="connsiteX3" fmla="*/ 1294472 w 1931795"/>
              <a:gd name="connsiteY3" fmla="*/ 0 h 514703"/>
              <a:gd name="connsiteX4" fmla="*/ 1846009 w 1931795"/>
              <a:gd name="connsiteY4" fmla="*/ 0 h 514703"/>
              <a:gd name="connsiteX5" fmla="*/ 1931795 w 1931795"/>
              <a:gd name="connsiteY5" fmla="*/ 85786 h 514703"/>
              <a:gd name="connsiteX6" fmla="*/ 1931795 w 1931795"/>
              <a:gd name="connsiteY6" fmla="*/ 428917 h 514703"/>
              <a:gd name="connsiteX7" fmla="*/ 1846009 w 1931795"/>
              <a:gd name="connsiteY7" fmla="*/ 514703 h 514703"/>
              <a:gd name="connsiteX8" fmla="*/ 1241666 w 1931795"/>
              <a:gd name="connsiteY8" fmla="*/ 514703 h 514703"/>
              <a:gd name="connsiteX9" fmla="*/ 637323 w 1931795"/>
              <a:gd name="connsiteY9" fmla="*/ 514703 h 514703"/>
              <a:gd name="connsiteX10" fmla="*/ 85786 w 1931795"/>
              <a:gd name="connsiteY10" fmla="*/ 514703 h 514703"/>
              <a:gd name="connsiteX11" fmla="*/ 0 w 1931795"/>
              <a:gd name="connsiteY11" fmla="*/ 428917 h 514703"/>
              <a:gd name="connsiteX12" fmla="*/ 0 w 1931795"/>
              <a:gd name="connsiteY12" fmla="*/ 85786 h 51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31795" h="514703" fill="none" extrusionOk="0">
                <a:moveTo>
                  <a:pt x="0" y="85786"/>
                </a:moveTo>
                <a:cubicBezTo>
                  <a:pt x="-2076" y="37151"/>
                  <a:pt x="42082" y="-4242"/>
                  <a:pt x="85786" y="0"/>
                </a:cubicBezTo>
                <a:cubicBezTo>
                  <a:pt x="275906" y="-10577"/>
                  <a:pt x="465344" y="25488"/>
                  <a:pt x="690129" y="0"/>
                </a:cubicBezTo>
                <a:cubicBezTo>
                  <a:pt x="914914" y="-25488"/>
                  <a:pt x="1075891" y="-18605"/>
                  <a:pt x="1294472" y="0"/>
                </a:cubicBezTo>
                <a:cubicBezTo>
                  <a:pt x="1513053" y="18605"/>
                  <a:pt x="1604372" y="-18437"/>
                  <a:pt x="1846009" y="0"/>
                </a:cubicBezTo>
                <a:cubicBezTo>
                  <a:pt x="1885590" y="-765"/>
                  <a:pt x="1937525" y="35591"/>
                  <a:pt x="1931795" y="85786"/>
                </a:cubicBezTo>
                <a:cubicBezTo>
                  <a:pt x="1936305" y="210634"/>
                  <a:pt x="1936627" y="306391"/>
                  <a:pt x="1931795" y="428917"/>
                </a:cubicBezTo>
                <a:cubicBezTo>
                  <a:pt x="1928891" y="476210"/>
                  <a:pt x="1891898" y="511577"/>
                  <a:pt x="1846009" y="514703"/>
                </a:cubicBezTo>
                <a:cubicBezTo>
                  <a:pt x="1544451" y="503660"/>
                  <a:pt x="1368732" y="516540"/>
                  <a:pt x="1241666" y="514703"/>
                </a:cubicBezTo>
                <a:cubicBezTo>
                  <a:pt x="1114600" y="512866"/>
                  <a:pt x="841530" y="488480"/>
                  <a:pt x="637323" y="514703"/>
                </a:cubicBezTo>
                <a:cubicBezTo>
                  <a:pt x="433116" y="540926"/>
                  <a:pt x="244670" y="539922"/>
                  <a:pt x="85786" y="514703"/>
                </a:cubicBezTo>
                <a:cubicBezTo>
                  <a:pt x="38109" y="513551"/>
                  <a:pt x="-7638" y="468742"/>
                  <a:pt x="0" y="428917"/>
                </a:cubicBezTo>
                <a:cubicBezTo>
                  <a:pt x="-1040" y="313006"/>
                  <a:pt x="16495" y="247227"/>
                  <a:pt x="0" y="85786"/>
                </a:cubicBezTo>
                <a:close/>
              </a:path>
              <a:path w="1931795" h="514703" stroke="0" extrusionOk="0">
                <a:moveTo>
                  <a:pt x="0" y="85786"/>
                </a:moveTo>
                <a:cubicBezTo>
                  <a:pt x="5430" y="30607"/>
                  <a:pt x="37519" y="6617"/>
                  <a:pt x="85786" y="0"/>
                </a:cubicBezTo>
                <a:cubicBezTo>
                  <a:pt x="362975" y="-7553"/>
                  <a:pt x="499742" y="-26055"/>
                  <a:pt x="672527" y="0"/>
                </a:cubicBezTo>
                <a:cubicBezTo>
                  <a:pt x="845312" y="26055"/>
                  <a:pt x="1159203" y="-8922"/>
                  <a:pt x="1294472" y="0"/>
                </a:cubicBezTo>
                <a:cubicBezTo>
                  <a:pt x="1429741" y="8922"/>
                  <a:pt x="1649309" y="-19278"/>
                  <a:pt x="1846009" y="0"/>
                </a:cubicBezTo>
                <a:cubicBezTo>
                  <a:pt x="1891786" y="2150"/>
                  <a:pt x="1931154" y="27728"/>
                  <a:pt x="1931795" y="85786"/>
                </a:cubicBezTo>
                <a:cubicBezTo>
                  <a:pt x="1924704" y="167966"/>
                  <a:pt x="1947466" y="308595"/>
                  <a:pt x="1931795" y="428917"/>
                </a:cubicBezTo>
                <a:cubicBezTo>
                  <a:pt x="1920584" y="473419"/>
                  <a:pt x="1884114" y="507828"/>
                  <a:pt x="1846009" y="514703"/>
                </a:cubicBezTo>
                <a:cubicBezTo>
                  <a:pt x="1590674" y="544453"/>
                  <a:pt x="1484986" y="501983"/>
                  <a:pt x="1241666" y="514703"/>
                </a:cubicBezTo>
                <a:cubicBezTo>
                  <a:pt x="998346" y="527423"/>
                  <a:pt x="915562" y="529005"/>
                  <a:pt x="637323" y="514703"/>
                </a:cubicBezTo>
                <a:cubicBezTo>
                  <a:pt x="359084" y="500401"/>
                  <a:pt x="299630" y="534586"/>
                  <a:pt x="85786" y="514703"/>
                </a:cubicBezTo>
                <a:cubicBezTo>
                  <a:pt x="46519" y="522317"/>
                  <a:pt x="-3150" y="470652"/>
                  <a:pt x="0" y="428917"/>
                </a:cubicBezTo>
                <a:cubicBezTo>
                  <a:pt x="13167" y="356138"/>
                  <a:pt x="15593" y="252133"/>
                  <a:pt x="0" y="85786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نحسب معدلات الدوران</a:t>
            </a:r>
            <a:endParaRPr lang="en-US" sz="12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EF93E90-DBDF-9EC1-2E0E-FBC653F206EF}"/>
              </a:ext>
            </a:extLst>
          </p:cNvPr>
          <p:cNvSpPr/>
          <p:nvPr/>
        </p:nvSpPr>
        <p:spPr>
          <a:xfrm>
            <a:off x="10435722" y="4701395"/>
            <a:ext cx="1460351" cy="399590"/>
          </a:xfrm>
          <a:custGeom>
            <a:avLst/>
            <a:gdLst>
              <a:gd name="connsiteX0" fmla="*/ 0 w 1460351"/>
              <a:gd name="connsiteY0" fmla="*/ 66600 h 399590"/>
              <a:gd name="connsiteX1" fmla="*/ 66600 w 1460351"/>
              <a:gd name="connsiteY1" fmla="*/ 0 h 399590"/>
              <a:gd name="connsiteX2" fmla="*/ 703632 w 1460351"/>
              <a:gd name="connsiteY2" fmla="*/ 0 h 399590"/>
              <a:gd name="connsiteX3" fmla="*/ 1393751 w 1460351"/>
              <a:gd name="connsiteY3" fmla="*/ 0 h 399590"/>
              <a:gd name="connsiteX4" fmla="*/ 1460351 w 1460351"/>
              <a:gd name="connsiteY4" fmla="*/ 66600 h 399590"/>
              <a:gd name="connsiteX5" fmla="*/ 1460351 w 1460351"/>
              <a:gd name="connsiteY5" fmla="*/ 332990 h 399590"/>
              <a:gd name="connsiteX6" fmla="*/ 1393751 w 1460351"/>
              <a:gd name="connsiteY6" fmla="*/ 399590 h 399590"/>
              <a:gd name="connsiteX7" fmla="*/ 756719 w 1460351"/>
              <a:gd name="connsiteY7" fmla="*/ 399590 h 399590"/>
              <a:gd name="connsiteX8" fmla="*/ 66600 w 1460351"/>
              <a:gd name="connsiteY8" fmla="*/ 399590 h 399590"/>
              <a:gd name="connsiteX9" fmla="*/ 0 w 1460351"/>
              <a:gd name="connsiteY9" fmla="*/ 332990 h 399590"/>
              <a:gd name="connsiteX10" fmla="*/ 0 w 1460351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60351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322254" y="-8697"/>
                  <a:pt x="400278" y="15700"/>
                  <a:pt x="703632" y="0"/>
                </a:cubicBezTo>
                <a:cubicBezTo>
                  <a:pt x="1006986" y="-15700"/>
                  <a:pt x="1186645" y="15468"/>
                  <a:pt x="1393751" y="0"/>
                </a:cubicBezTo>
                <a:cubicBezTo>
                  <a:pt x="1431375" y="-5652"/>
                  <a:pt x="1464652" y="30923"/>
                  <a:pt x="1460351" y="66600"/>
                </a:cubicBezTo>
                <a:cubicBezTo>
                  <a:pt x="1471191" y="142846"/>
                  <a:pt x="1470020" y="251105"/>
                  <a:pt x="1460351" y="332990"/>
                </a:cubicBezTo>
                <a:cubicBezTo>
                  <a:pt x="1455906" y="369336"/>
                  <a:pt x="1433432" y="398165"/>
                  <a:pt x="1393751" y="399590"/>
                </a:cubicBezTo>
                <a:cubicBezTo>
                  <a:pt x="1248925" y="424485"/>
                  <a:pt x="933112" y="421023"/>
                  <a:pt x="756719" y="399590"/>
                </a:cubicBezTo>
                <a:cubicBezTo>
                  <a:pt x="580326" y="378157"/>
                  <a:pt x="258722" y="390244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1460351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76375" y="-7072"/>
                  <a:pt x="494228" y="-4670"/>
                  <a:pt x="730176" y="0"/>
                </a:cubicBezTo>
                <a:cubicBezTo>
                  <a:pt x="966124" y="4670"/>
                  <a:pt x="1097361" y="8497"/>
                  <a:pt x="1393751" y="0"/>
                </a:cubicBezTo>
                <a:cubicBezTo>
                  <a:pt x="1424827" y="-6310"/>
                  <a:pt x="1465789" y="27542"/>
                  <a:pt x="1460351" y="66600"/>
                </a:cubicBezTo>
                <a:cubicBezTo>
                  <a:pt x="1458657" y="189726"/>
                  <a:pt x="1465950" y="245350"/>
                  <a:pt x="1460351" y="332990"/>
                </a:cubicBezTo>
                <a:cubicBezTo>
                  <a:pt x="1456036" y="375755"/>
                  <a:pt x="1436431" y="398348"/>
                  <a:pt x="1393751" y="399590"/>
                </a:cubicBezTo>
                <a:cubicBezTo>
                  <a:pt x="1143324" y="384486"/>
                  <a:pt x="885194" y="385197"/>
                  <a:pt x="756719" y="399590"/>
                </a:cubicBezTo>
                <a:cubicBezTo>
                  <a:pt x="628244" y="413983"/>
                  <a:pt x="232760" y="430070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المخزون</a:t>
            </a:r>
            <a:endParaRPr lang="en-US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697B6C-19D2-EA51-0ED9-F8CCC8ABCD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134" y="1782721"/>
            <a:ext cx="322215" cy="21481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155EB34-674A-78BE-0085-BECB190BBB6D}"/>
              </a:ext>
            </a:extLst>
          </p:cNvPr>
          <p:cNvCxnSpPr>
            <a:cxnSpLocks/>
          </p:cNvCxnSpPr>
          <p:nvPr/>
        </p:nvCxnSpPr>
        <p:spPr>
          <a:xfrm flipH="1">
            <a:off x="6511469" y="1899626"/>
            <a:ext cx="3126971" cy="17849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B149CE6-F37D-3413-05DA-E02236DAD68D}"/>
              </a:ext>
            </a:extLst>
          </p:cNvPr>
          <p:cNvSpPr/>
          <p:nvPr/>
        </p:nvSpPr>
        <p:spPr>
          <a:xfrm>
            <a:off x="7928937" y="1383131"/>
            <a:ext cx="1460351" cy="399590"/>
          </a:xfrm>
          <a:custGeom>
            <a:avLst/>
            <a:gdLst>
              <a:gd name="connsiteX0" fmla="*/ 0 w 1460351"/>
              <a:gd name="connsiteY0" fmla="*/ 66600 h 399590"/>
              <a:gd name="connsiteX1" fmla="*/ 66600 w 1460351"/>
              <a:gd name="connsiteY1" fmla="*/ 0 h 399590"/>
              <a:gd name="connsiteX2" fmla="*/ 703632 w 1460351"/>
              <a:gd name="connsiteY2" fmla="*/ 0 h 399590"/>
              <a:gd name="connsiteX3" fmla="*/ 1393751 w 1460351"/>
              <a:gd name="connsiteY3" fmla="*/ 0 h 399590"/>
              <a:gd name="connsiteX4" fmla="*/ 1460351 w 1460351"/>
              <a:gd name="connsiteY4" fmla="*/ 66600 h 399590"/>
              <a:gd name="connsiteX5" fmla="*/ 1460351 w 1460351"/>
              <a:gd name="connsiteY5" fmla="*/ 332990 h 399590"/>
              <a:gd name="connsiteX6" fmla="*/ 1393751 w 1460351"/>
              <a:gd name="connsiteY6" fmla="*/ 399590 h 399590"/>
              <a:gd name="connsiteX7" fmla="*/ 756719 w 1460351"/>
              <a:gd name="connsiteY7" fmla="*/ 399590 h 399590"/>
              <a:gd name="connsiteX8" fmla="*/ 66600 w 1460351"/>
              <a:gd name="connsiteY8" fmla="*/ 399590 h 399590"/>
              <a:gd name="connsiteX9" fmla="*/ 0 w 1460351"/>
              <a:gd name="connsiteY9" fmla="*/ 332990 h 399590"/>
              <a:gd name="connsiteX10" fmla="*/ 0 w 1460351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60351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322254" y="-8697"/>
                  <a:pt x="400278" y="15700"/>
                  <a:pt x="703632" y="0"/>
                </a:cubicBezTo>
                <a:cubicBezTo>
                  <a:pt x="1006986" y="-15700"/>
                  <a:pt x="1186645" y="15468"/>
                  <a:pt x="1393751" y="0"/>
                </a:cubicBezTo>
                <a:cubicBezTo>
                  <a:pt x="1431375" y="-5652"/>
                  <a:pt x="1464652" y="30923"/>
                  <a:pt x="1460351" y="66600"/>
                </a:cubicBezTo>
                <a:cubicBezTo>
                  <a:pt x="1471191" y="142846"/>
                  <a:pt x="1470020" y="251105"/>
                  <a:pt x="1460351" y="332990"/>
                </a:cubicBezTo>
                <a:cubicBezTo>
                  <a:pt x="1455906" y="369336"/>
                  <a:pt x="1433432" y="398165"/>
                  <a:pt x="1393751" y="399590"/>
                </a:cubicBezTo>
                <a:cubicBezTo>
                  <a:pt x="1248925" y="424485"/>
                  <a:pt x="933112" y="421023"/>
                  <a:pt x="756719" y="399590"/>
                </a:cubicBezTo>
                <a:cubicBezTo>
                  <a:pt x="580326" y="378157"/>
                  <a:pt x="258722" y="390244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1460351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76375" y="-7072"/>
                  <a:pt x="494228" y="-4670"/>
                  <a:pt x="730176" y="0"/>
                </a:cubicBezTo>
                <a:cubicBezTo>
                  <a:pt x="966124" y="4670"/>
                  <a:pt x="1097361" y="8497"/>
                  <a:pt x="1393751" y="0"/>
                </a:cubicBezTo>
                <a:cubicBezTo>
                  <a:pt x="1424827" y="-6310"/>
                  <a:pt x="1465789" y="27542"/>
                  <a:pt x="1460351" y="66600"/>
                </a:cubicBezTo>
                <a:cubicBezTo>
                  <a:pt x="1458657" y="189726"/>
                  <a:pt x="1465950" y="245350"/>
                  <a:pt x="1460351" y="332990"/>
                </a:cubicBezTo>
                <a:cubicBezTo>
                  <a:pt x="1456036" y="375755"/>
                  <a:pt x="1436431" y="398348"/>
                  <a:pt x="1393751" y="399590"/>
                </a:cubicBezTo>
                <a:cubicBezTo>
                  <a:pt x="1143324" y="384486"/>
                  <a:pt x="885194" y="385197"/>
                  <a:pt x="756719" y="399590"/>
                </a:cubicBezTo>
                <a:cubicBezTo>
                  <a:pt x="628244" y="413983"/>
                  <a:pt x="232760" y="430070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المبيعات</a:t>
            </a:r>
            <a:endParaRPr lang="en-US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3D36D42-C21C-39BC-2BA9-8BEE1BCDDBE5}"/>
              </a:ext>
            </a:extLst>
          </p:cNvPr>
          <p:cNvSpPr/>
          <p:nvPr/>
        </p:nvSpPr>
        <p:spPr>
          <a:xfrm>
            <a:off x="8518082" y="2054889"/>
            <a:ext cx="910552" cy="399590"/>
          </a:xfrm>
          <a:custGeom>
            <a:avLst/>
            <a:gdLst>
              <a:gd name="connsiteX0" fmla="*/ 0 w 910552"/>
              <a:gd name="connsiteY0" fmla="*/ 66600 h 399590"/>
              <a:gd name="connsiteX1" fmla="*/ 66600 w 910552"/>
              <a:gd name="connsiteY1" fmla="*/ 0 h 399590"/>
              <a:gd name="connsiteX2" fmla="*/ 439729 w 910552"/>
              <a:gd name="connsiteY2" fmla="*/ 0 h 399590"/>
              <a:gd name="connsiteX3" fmla="*/ 843952 w 910552"/>
              <a:gd name="connsiteY3" fmla="*/ 0 h 399590"/>
              <a:gd name="connsiteX4" fmla="*/ 910552 w 910552"/>
              <a:gd name="connsiteY4" fmla="*/ 66600 h 399590"/>
              <a:gd name="connsiteX5" fmla="*/ 910552 w 910552"/>
              <a:gd name="connsiteY5" fmla="*/ 332990 h 399590"/>
              <a:gd name="connsiteX6" fmla="*/ 843952 w 910552"/>
              <a:gd name="connsiteY6" fmla="*/ 399590 h 399590"/>
              <a:gd name="connsiteX7" fmla="*/ 470823 w 910552"/>
              <a:gd name="connsiteY7" fmla="*/ 399590 h 399590"/>
              <a:gd name="connsiteX8" fmla="*/ 66600 w 910552"/>
              <a:gd name="connsiteY8" fmla="*/ 399590 h 399590"/>
              <a:gd name="connsiteX9" fmla="*/ 0 w 910552"/>
              <a:gd name="connsiteY9" fmla="*/ 332990 h 399590"/>
              <a:gd name="connsiteX10" fmla="*/ 0 w 910552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0552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250661" y="15794"/>
                  <a:pt x="258735" y="7604"/>
                  <a:pt x="439729" y="0"/>
                </a:cubicBezTo>
                <a:cubicBezTo>
                  <a:pt x="620723" y="-7604"/>
                  <a:pt x="753967" y="-8640"/>
                  <a:pt x="843952" y="0"/>
                </a:cubicBezTo>
                <a:cubicBezTo>
                  <a:pt x="881576" y="-5652"/>
                  <a:pt x="914853" y="30923"/>
                  <a:pt x="910552" y="66600"/>
                </a:cubicBezTo>
                <a:cubicBezTo>
                  <a:pt x="921392" y="142846"/>
                  <a:pt x="920221" y="251105"/>
                  <a:pt x="910552" y="332990"/>
                </a:cubicBezTo>
                <a:cubicBezTo>
                  <a:pt x="906107" y="369336"/>
                  <a:pt x="883633" y="398165"/>
                  <a:pt x="843952" y="399590"/>
                </a:cubicBezTo>
                <a:cubicBezTo>
                  <a:pt x="673218" y="391692"/>
                  <a:pt x="567566" y="410824"/>
                  <a:pt x="470823" y="399590"/>
                </a:cubicBezTo>
                <a:cubicBezTo>
                  <a:pt x="374080" y="388356"/>
                  <a:pt x="250708" y="410889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910552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83449" y="19172"/>
                  <a:pt x="316378" y="-10955"/>
                  <a:pt x="455276" y="0"/>
                </a:cubicBezTo>
                <a:cubicBezTo>
                  <a:pt x="594174" y="10955"/>
                  <a:pt x="747595" y="-7314"/>
                  <a:pt x="843952" y="0"/>
                </a:cubicBezTo>
                <a:cubicBezTo>
                  <a:pt x="875028" y="-6310"/>
                  <a:pt x="915990" y="27542"/>
                  <a:pt x="910552" y="66600"/>
                </a:cubicBezTo>
                <a:cubicBezTo>
                  <a:pt x="908858" y="189726"/>
                  <a:pt x="916151" y="245350"/>
                  <a:pt x="910552" y="332990"/>
                </a:cubicBezTo>
                <a:cubicBezTo>
                  <a:pt x="906237" y="375755"/>
                  <a:pt x="886632" y="398348"/>
                  <a:pt x="843952" y="399590"/>
                </a:cubicBezTo>
                <a:cubicBezTo>
                  <a:pt x="728086" y="394151"/>
                  <a:pt x="620234" y="399389"/>
                  <a:pt x="470823" y="399590"/>
                </a:cubicBezTo>
                <a:cubicBezTo>
                  <a:pt x="321412" y="399791"/>
                  <a:pt x="163070" y="417131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العملاء</a:t>
            </a:r>
            <a:endParaRPr lang="en-US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9E8EBAA6-3EAC-9CB8-CDB2-D594834083A5}"/>
              </a:ext>
            </a:extLst>
          </p:cNvPr>
          <p:cNvSpPr/>
          <p:nvPr/>
        </p:nvSpPr>
        <p:spPr>
          <a:xfrm>
            <a:off x="6923095" y="2090587"/>
            <a:ext cx="1376568" cy="399590"/>
          </a:xfrm>
          <a:custGeom>
            <a:avLst/>
            <a:gdLst>
              <a:gd name="connsiteX0" fmla="*/ 0 w 1376568"/>
              <a:gd name="connsiteY0" fmla="*/ 66600 h 399590"/>
              <a:gd name="connsiteX1" fmla="*/ 66600 w 1376568"/>
              <a:gd name="connsiteY1" fmla="*/ 0 h 399590"/>
              <a:gd name="connsiteX2" fmla="*/ 663417 w 1376568"/>
              <a:gd name="connsiteY2" fmla="*/ 0 h 399590"/>
              <a:gd name="connsiteX3" fmla="*/ 1309968 w 1376568"/>
              <a:gd name="connsiteY3" fmla="*/ 0 h 399590"/>
              <a:gd name="connsiteX4" fmla="*/ 1376568 w 1376568"/>
              <a:gd name="connsiteY4" fmla="*/ 66600 h 399590"/>
              <a:gd name="connsiteX5" fmla="*/ 1376568 w 1376568"/>
              <a:gd name="connsiteY5" fmla="*/ 332990 h 399590"/>
              <a:gd name="connsiteX6" fmla="*/ 1309968 w 1376568"/>
              <a:gd name="connsiteY6" fmla="*/ 399590 h 399590"/>
              <a:gd name="connsiteX7" fmla="*/ 713151 w 1376568"/>
              <a:gd name="connsiteY7" fmla="*/ 399590 h 399590"/>
              <a:gd name="connsiteX8" fmla="*/ 66600 w 1376568"/>
              <a:gd name="connsiteY8" fmla="*/ 399590 h 399590"/>
              <a:gd name="connsiteX9" fmla="*/ 0 w 1376568"/>
              <a:gd name="connsiteY9" fmla="*/ 332990 h 399590"/>
              <a:gd name="connsiteX10" fmla="*/ 0 w 1376568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76568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332447" y="-13484"/>
                  <a:pt x="430084" y="-7306"/>
                  <a:pt x="663417" y="0"/>
                </a:cubicBezTo>
                <a:cubicBezTo>
                  <a:pt x="896750" y="7306"/>
                  <a:pt x="1092519" y="3891"/>
                  <a:pt x="1309968" y="0"/>
                </a:cubicBezTo>
                <a:cubicBezTo>
                  <a:pt x="1347592" y="-5652"/>
                  <a:pt x="1380869" y="30923"/>
                  <a:pt x="1376568" y="66600"/>
                </a:cubicBezTo>
                <a:cubicBezTo>
                  <a:pt x="1387408" y="142846"/>
                  <a:pt x="1386237" y="251105"/>
                  <a:pt x="1376568" y="332990"/>
                </a:cubicBezTo>
                <a:cubicBezTo>
                  <a:pt x="1372123" y="369336"/>
                  <a:pt x="1349649" y="398165"/>
                  <a:pt x="1309968" y="399590"/>
                </a:cubicBezTo>
                <a:cubicBezTo>
                  <a:pt x="1178679" y="393920"/>
                  <a:pt x="1010805" y="411323"/>
                  <a:pt x="713151" y="399590"/>
                </a:cubicBezTo>
                <a:cubicBezTo>
                  <a:pt x="415497" y="387857"/>
                  <a:pt x="276063" y="396178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1376568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91001" y="22985"/>
                  <a:pt x="483875" y="-1848"/>
                  <a:pt x="688284" y="0"/>
                </a:cubicBezTo>
                <a:cubicBezTo>
                  <a:pt x="892693" y="1848"/>
                  <a:pt x="1077986" y="21035"/>
                  <a:pt x="1309968" y="0"/>
                </a:cubicBezTo>
                <a:cubicBezTo>
                  <a:pt x="1341044" y="-6310"/>
                  <a:pt x="1382006" y="27542"/>
                  <a:pt x="1376568" y="66600"/>
                </a:cubicBezTo>
                <a:cubicBezTo>
                  <a:pt x="1374874" y="189726"/>
                  <a:pt x="1382167" y="245350"/>
                  <a:pt x="1376568" y="332990"/>
                </a:cubicBezTo>
                <a:cubicBezTo>
                  <a:pt x="1372253" y="375755"/>
                  <a:pt x="1352648" y="398348"/>
                  <a:pt x="1309968" y="399590"/>
                </a:cubicBezTo>
                <a:cubicBezTo>
                  <a:pt x="1082457" y="419791"/>
                  <a:pt x="892094" y="389580"/>
                  <a:pt x="713151" y="399590"/>
                </a:cubicBezTo>
                <a:cubicBezTo>
                  <a:pt x="534208" y="409600"/>
                  <a:pt x="237021" y="395975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(متوسط أموال)</a:t>
            </a:r>
            <a:endParaRPr lang="en-US" sz="14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E17A04C5-0743-2DAE-99CE-C8FBD99932E9}"/>
              </a:ext>
            </a:extLst>
          </p:cNvPr>
          <p:cNvSpPr/>
          <p:nvPr/>
        </p:nvSpPr>
        <p:spPr>
          <a:xfrm>
            <a:off x="6866973" y="2590181"/>
            <a:ext cx="2681379" cy="399590"/>
          </a:xfrm>
          <a:custGeom>
            <a:avLst/>
            <a:gdLst>
              <a:gd name="connsiteX0" fmla="*/ 0 w 2681379"/>
              <a:gd name="connsiteY0" fmla="*/ 66600 h 399590"/>
              <a:gd name="connsiteX1" fmla="*/ 66600 w 2681379"/>
              <a:gd name="connsiteY1" fmla="*/ 0 h 399590"/>
              <a:gd name="connsiteX2" fmla="*/ 729127 w 2681379"/>
              <a:gd name="connsiteY2" fmla="*/ 0 h 399590"/>
              <a:gd name="connsiteX3" fmla="*/ 1315208 w 2681379"/>
              <a:gd name="connsiteY3" fmla="*/ 0 h 399590"/>
              <a:gd name="connsiteX4" fmla="*/ 1977734 w 2681379"/>
              <a:gd name="connsiteY4" fmla="*/ 0 h 399590"/>
              <a:gd name="connsiteX5" fmla="*/ 2614779 w 2681379"/>
              <a:gd name="connsiteY5" fmla="*/ 0 h 399590"/>
              <a:gd name="connsiteX6" fmla="*/ 2681379 w 2681379"/>
              <a:gd name="connsiteY6" fmla="*/ 66600 h 399590"/>
              <a:gd name="connsiteX7" fmla="*/ 2681379 w 2681379"/>
              <a:gd name="connsiteY7" fmla="*/ 332990 h 399590"/>
              <a:gd name="connsiteX8" fmla="*/ 2614779 w 2681379"/>
              <a:gd name="connsiteY8" fmla="*/ 399590 h 399590"/>
              <a:gd name="connsiteX9" fmla="*/ 2028698 w 2681379"/>
              <a:gd name="connsiteY9" fmla="*/ 399590 h 399590"/>
              <a:gd name="connsiteX10" fmla="*/ 1366171 w 2681379"/>
              <a:gd name="connsiteY10" fmla="*/ 399590 h 399590"/>
              <a:gd name="connsiteX11" fmla="*/ 780090 w 2681379"/>
              <a:gd name="connsiteY11" fmla="*/ 399590 h 399590"/>
              <a:gd name="connsiteX12" fmla="*/ 66600 w 2681379"/>
              <a:gd name="connsiteY12" fmla="*/ 399590 h 399590"/>
              <a:gd name="connsiteX13" fmla="*/ 0 w 2681379"/>
              <a:gd name="connsiteY13" fmla="*/ 332990 h 399590"/>
              <a:gd name="connsiteX14" fmla="*/ 0 w 2681379"/>
              <a:gd name="connsiteY14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81379" h="399590" fill="none" extrusionOk="0">
                <a:moveTo>
                  <a:pt x="0" y="66600"/>
                </a:moveTo>
                <a:cubicBezTo>
                  <a:pt x="-1319" y="26026"/>
                  <a:pt x="27749" y="2710"/>
                  <a:pt x="66600" y="0"/>
                </a:cubicBezTo>
                <a:cubicBezTo>
                  <a:pt x="216236" y="23506"/>
                  <a:pt x="551427" y="-11750"/>
                  <a:pt x="729127" y="0"/>
                </a:cubicBezTo>
                <a:cubicBezTo>
                  <a:pt x="906827" y="11750"/>
                  <a:pt x="1042983" y="16651"/>
                  <a:pt x="1315208" y="0"/>
                </a:cubicBezTo>
                <a:cubicBezTo>
                  <a:pt x="1587433" y="-16651"/>
                  <a:pt x="1761234" y="-2250"/>
                  <a:pt x="1977734" y="0"/>
                </a:cubicBezTo>
                <a:cubicBezTo>
                  <a:pt x="2194234" y="2250"/>
                  <a:pt x="2436634" y="-19983"/>
                  <a:pt x="2614779" y="0"/>
                </a:cubicBezTo>
                <a:cubicBezTo>
                  <a:pt x="2657540" y="2945"/>
                  <a:pt x="2681675" y="34586"/>
                  <a:pt x="2681379" y="66600"/>
                </a:cubicBezTo>
                <a:cubicBezTo>
                  <a:pt x="2680970" y="145208"/>
                  <a:pt x="2674779" y="278051"/>
                  <a:pt x="2681379" y="332990"/>
                </a:cubicBezTo>
                <a:cubicBezTo>
                  <a:pt x="2684508" y="368370"/>
                  <a:pt x="2652083" y="398465"/>
                  <a:pt x="2614779" y="399590"/>
                </a:cubicBezTo>
                <a:cubicBezTo>
                  <a:pt x="2331240" y="383308"/>
                  <a:pt x="2216256" y="424893"/>
                  <a:pt x="2028698" y="399590"/>
                </a:cubicBezTo>
                <a:cubicBezTo>
                  <a:pt x="1841140" y="374287"/>
                  <a:pt x="1591175" y="374003"/>
                  <a:pt x="1366171" y="399590"/>
                </a:cubicBezTo>
                <a:cubicBezTo>
                  <a:pt x="1141167" y="425177"/>
                  <a:pt x="961512" y="398432"/>
                  <a:pt x="780090" y="399590"/>
                </a:cubicBezTo>
                <a:cubicBezTo>
                  <a:pt x="598668" y="400748"/>
                  <a:pt x="348607" y="410119"/>
                  <a:pt x="66600" y="399590"/>
                </a:cubicBezTo>
                <a:cubicBezTo>
                  <a:pt x="31039" y="399089"/>
                  <a:pt x="2323" y="371840"/>
                  <a:pt x="0" y="332990"/>
                </a:cubicBezTo>
                <a:cubicBezTo>
                  <a:pt x="10228" y="258184"/>
                  <a:pt x="918" y="197869"/>
                  <a:pt x="0" y="66600"/>
                </a:cubicBezTo>
                <a:close/>
              </a:path>
              <a:path w="2681379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33494" y="-8270"/>
                  <a:pt x="417219" y="-11049"/>
                  <a:pt x="703645" y="0"/>
                </a:cubicBezTo>
                <a:cubicBezTo>
                  <a:pt x="990072" y="11049"/>
                  <a:pt x="1144200" y="-13657"/>
                  <a:pt x="1391653" y="0"/>
                </a:cubicBezTo>
                <a:cubicBezTo>
                  <a:pt x="1639106" y="13657"/>
                  <a:pt x="2028839" y="-869"/>
                  <a:pt x="2614779" y="0"/>
                </a:cubicBezTo>
                <a:cubicBezTo>
                  <a:pt x="2649017" y="3418"/>
                  <a:pt x="2681133" y="25716"/>
                  <a:pt x="2681379" y="66600"/>
                </a:cubicBezTo>
                <a:cubicBezTo>
                  <a:pt x="2681997" y="163177"/>
                  <a:pt x="2687330" y="233743"/>
                  <a:pt x="2681379" y="332990"/>
                </a:cubicBezTo>
                <a:cubicBezTo>
                  <a:pt x="2675222" y="368193"/>
                  <a:pt x="2650743" y="398983"/>
                  <a:pt x="2614779" y="399590"/>
                </a:cubicBezTo>
                <a:cubicBezTo>
                  <a:pt x="2296057" y="393443"/>
                  <a:pt x="2197468" y="411275"/>
                  <a:pt x="1952252" y="399590"/>
                </a:cubicBezTo>
                <a:cubicBezTo>
                  <a:pt x="1707036" y="387905"/>
                  <a:pt x="1445818" y="391141"/>
                  <a:pt x="1289726" y="399590"/>
                </a:cubicBezTo>
                <a:cubicBezTo>
                  <a:pt x="1133634" y="408039"/>
                  <a:pt x="994215" y="383161"/>
                  <a:pt x="729127" y="399590"/>
                </a:cubicBezTo>
                <a:cubicBezTo>
                  <a:pt x="464039" y="416019"/>
                  <a:pt x="352788" y="411982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 رصيد أول + رصيد أخر ) / 2</a:t>
            </a:r>
            <a:endParaRPr lang="en-US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37C54CC-FBE7-1813-2058-639D31DF77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945" y="3367534"/>
            <a:ext cx="322215" cy="214810"/>
          </a:xfrm>
          <a:prstGeom prst="rect">
            <a:avLst/>
          </a:prstGeom>
        </p:spPr>
      </p:pic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21C44636-862B-8D22-50EC-9B337C5AEEA8}"/>
              </a:ext>
            </a:extLst>
          </p:cNvPr>
          <p:cNvSpPr/>
          <p:nvPr/>
        </p:nvSpPr>
        <p:spPr>
          <a:xfrm>
            <a:off x="8658088" y="3212583"/>
            <a:ext cx="910552" cy="399590"/>
          </a:xfrm>
          <a:custGeom>
            <a:avLst/>
            <a:gdLst>
              <a:gd name="connsiteX0" fmla="*/ 0 w 910552"/>
              <a:gd name="connsiteY0" fmla="*/ 66600 h 399590"/>
              <a:gd name="connsiteX1" fmla="*/ 66600 w 910552"/>
              <a:gd name="connsiteY1" fmla="*/ 0 h 399590"/>
              <a:gd name="connsiteX2" fmla="*/ 439729 w 910552"/>
              <a:gd name="connsiteY2" fmla="*/ 0 h 399590"/>
              <a:gd name="connsiteX3" fmla="*/ 843952 w 910552"/>
              <a:gd name="connsiteY3" fmla="*/ 0 h 399590"/>
              <a:gd name="connsiteX4" fmla="*/ 910552 w 910552"/>
              <a:gd name="connsiteY4" fmla="*/ 66600 h 399590"/>
              <a:gd name="connsiteX5" fmla="*/ 910552 w 910552"/>
              <a:gd name="connsiteY5" fmla="*/ 332990 h 399590"/>
              <a:gd name="connsiteX6" fmla="*/ 843952 w 910552"/>
              <a:gd name="connsiteY6" fmla="*/ 399590 h 399590"/>
              <a:gd name="connsiteX7" fmla="*/ 470823 w 910552"/>
              <a:gd name="connsiteY7" fmla="*/ 399590 h 399590"/>
              <a:gd name="connsiteX8" fmla="*/ 66600 w 910552"/>
              <a:gd name="connsiteY8" fmla="*/ 399590 h 399590"/>
              <a:gd name="connsiteX9" fmla="*/ 0 w 910552"/>
              <a:gd name="connsiteY9" fmla="*/ 332990 h 399590"/>
              <a:gd name="connsiteX10" fmla="*/ 0 w 910552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0552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250661" y="15794"/>
                  <a:pt x="258735" y="7604"/>
                  <a:pt x="439729" y="0"/>
                </a:cubicBezTo>
                <a:cubicBezTo>
                  <a:pt x="620723" y="-7604"/>
                  <a:pt x="753967" y="-8640"/>
                  <a:pt x="843952" y="0"/>
                </a:cubicBezTo>
                <a:cubicBezTo>
                  <a:pt x="881576" y="-5652"/>
                  <a:pt x="914853" y="30923"/>
                  <a:pt x="910552" y="66600"/>
                </a:cubicBezTo>
                <a:cubicBezTo>
                  <a:pt x="921392" y="142846"/>
                  <a:pt x="920221" y="251105"/>
                  <a:pt x="910552" y="332990"/>
                </a:cubicBezTo>
                <a:cubicBezTo>
                  <a:pt x="906107" y="369336"/>
                  <a:pt x="883633" y="398165"/>
                  <a:pt x="843952" y="399590"/>
                </a:cubicBezTo>
                <a:cubicBezTo>
                  <a:pt x="673218" y="391692"/>
                  <a:pt x="567566" y="410824"/>
                  <a:pt x="470823" y="399590"/>
                </a:cubicBezTo>
                <a:cubicBezTo>
                  <a:pt x="374080" y="388356"/>
                  <a:pt x="250708" y="410889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910552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83449" y="19172"/>
                  <a:pt x="316378" y="-10955"/>
                  <a:pt x="455276" y="0"/>
                </a:cubicBezTo>
                <a:cubicBezTo>
                  <a:pt x="594174" y="10955"/>
                  <a:pt x="747595" y="-7314"/>
                  <a:pt x="843952" y="0"/>
                </a:cubicBezTo>
                <a:cubicBezTo>
                  <a:pt x="875028" y="-6310"/>
                  <a:pt x="915990" y="27542"/>
                  <a:pt x="910552" y="66600"/>
                </a:cubicBezTo>
                <a:cubicBezTo>
                  <a:pt x="908858" y="189726"/>
                  <a:pt x="916151" y="245350"/>
                  <a:pt x="910552" y="332990"/>
                </a:cubicBezTo>
                <a:cubicBezTo>
                  <a:pt x="906237" y="375755"/>
                  <a:pt x="886632" y="398348"/>
                  <a:pt x="843952" y="399590"/>
                </a:cubicBezTo>
                <a:cubicBezTo>
                  <a:pt x="728086" y="394151"/>
                  <a:pt x="620234" y="399389"/>
                  <a:pt x="470823" y="399590"/>
                </a:cubicBezTo>
                <a:cubicBezTo>
                  <a:pt x="321412" y="399791"/>
                  <a:pt x="163070" y="417131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</a:t>
            </a:r>
            <a:endParaRPr lang="en-US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A28F2527-F02E-64AE-A8C5-53E9A9F07861}"/>
              </a:ext>
            </a:extLst>
          </p:cNvPr>
          <p:cNvSpPr/>
          <p:nvPr/>
        </p:nvSpPr>
        <p:spPr>
          <a:xfrm>
            <a:off x="5855153" y="3221508"/>
            <a:ext cx="2496588" cy="381741"/>
          </a:xfrm>
          <a:custGeom>
            <a:avLst/>
            <a:gdLst>
              <a:gd name="connsiteX0" fmla="*/ 0 w 2496588"/>
              <a:gd name="connsiteY0" fmla="*/ 63625 h 381741"/>
              <a:gd name="connsiteX1" fmla="*/ 63625 w 2496588"/>
              <a:gd name="connsiteY1" fmla="*/ 0 h 381741"/>
              <a:gd name="connsiteX2" fmla="*/ 679653 w 2496588"/>
              <a:gd name="connsiteY2" fmla="*/ 0 h 381741"/>
              <a:gd name="connsiteX3" fmla="*/ 1224601 w 2496588"/>
              <a:gd name="connsiteY3" fmla="*/ 0 h 381741"/>
              <a:gd name="connsiteX4" fmla="*/ 1840629 w 2496588"/>
              <a:gd name="connsiteY4" fmla="*/ 0 h 381741"/>
              <a:gd name="connsiteX5" fmla="*/ 2432963 w 2496588"/>
              <a:gd name="connsiteY5" fmla="*/ 0 h 381741"/>
              <a:gd name="connsiteX6" fmla="*/ 2496588 w 2496588"/>
              <a:gd name="connsiteY6" fmla="*/ 63625 h 381741"/>
              <a:gd name="connsiteX7" fmla="*/ 2496588 w 2496588"/>
              <a:gd name="connsiteY7" fmla="*/ 318116 h 381741"/>
              <a:gd name="connsiteX8" fmla="*/ 2432963 w 2496588"/>
              <a:gd name="connsiteY8" fmla="*/ 381741 h 381741"/>
              <a:gd name="connsiteX9" fmla="*/ 1888015 w 2496588"/>
              <a:gd name="connsiteY9" fmla="*/ 381741 h 381741"/>
              <a:gd name="connsiteX10" fmla="*/ 1271987 w 2496588"/>
              <a:gd name="connsiteY10" fmla="*/ 381741 h 381741"/>
              <a:gd name="connsiteX11" fmla="*/ 727040 w 2496588"/>
              <a:gd name="connsiteY11" fmla="*/ 381741 h 381741"/>
              <a:gd name="connsiteX12" fmla="*/ 63625 w 2496588"/>
              <a:gd name="connsiteY12" fmla="*/ 381741 h 381741"/>
              <a:gd name="connsiteX13" fmla="*/ 0 w 2496588"/>
              <a:gd name="connsiteY13" fmla="*/ 318116 h 381741"/>
              <a:gd name="connsiteX14" fmla="*/ 0 w 2496588"/>
              <a:gd name="connsiteY14" fmla="*/ 63625 h 381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96588" h="381741" fill="none" extrusionOk="0">
                <a:moveTo>
                  <a:pt x="0" y="63625"/>
                </a:moveTo>
                <a:cubicBezTo>
                  <a:pt x="-979" y="25672"/>
                  <a:pt x="26480" y="2628"/>
                  <a:pt x="63625" y="0"/>
                </a:cubicBezTo>
                <a:cubicBezTo>
                  <a:pt x="196863" y="9337"/>
                  <a:pt x="547162" y="-9864"/>
                  <a:pt x="679653" y="0"/>
                </a:cubicBezTo>
                <a:cubicBezTo>
                  <a:pt x="812144" y="9864"/>
                  <a:pt x="1106791" y="-16339"/>
                  <a:pt x="1224601" y="0"/>
                </a:cubicBezTo>
                <a:cubicBezTo>
                  <a:pt x="1342411" y="16339"/>
                  <a:pt x="1596978" y="-16677"/>
                  <a:pt x="1840629" y="0"/>
                </a:cubicBezTo>
                <a:cubicBezTo>
                  <a:pt x="2084280" y="16677"/>
                  <a:pt x="2308779" y="7246"/>
                  <a:pt x="2432963" y="0"/>
                </a:cubicBezTo>
                <a:cubicBezTo>
                  <a:pt x="2472247" y="2041"/>
                  <a:pt x="2496713" y="30500"/>
                  <a:pt x="2496588" y="63625"/>
                </a:cubicBezTo>
                <a:cubicBezTo>
                  <a:pt x="2508904" y="167583"/>
                  <a:pt x="2501727" y="265879"/>
                  <a:pt x="2496588" y="318116"/>
                </a:cubicBezTo>
                <a:cubicBezTo>
                  <a:pt x="2499507" y="351947"/>
                  <a:pt x="2469465" y="378806"/>
                  <a:pt x="2432963" y="381741"/>
                </a:cubicBezTo>
                <a:cubicBezTo>
                  <a:pt x="2306520" y="372474"/>
                  <a:pt x="2153565" y="403537"/>
                  <a:pt x="1888015" y="381741"/>
                </a:cubicBezTo>
                <a:cubicBezTo>
                  <a:pt x="1622465" y="359945"/>
                  <a:pt x="1445220" y="399204"/>
                  <a:pt x="1271987" y="381741"/>
                </a:cubicBezTo>
                <a:cubicBezTo>
                  <a:pt x="1098754" y="364278"/>
                  <a:pt x="883883" y="369153"/>
                  <a:pt x="727040" y="381741"/>
                </a:cubicBezTo>
                <a:cubicBezTo>
                  <a:pt x="570197" y="394329"/>
                  <a:pt x="260256" y="379135"/>
                  <a:pt x="63625" y="381741"/>
                </a:cubicBezTo>
                <a:cubicBezTo>
                  <a:pt x="32346" y="380157"/>
                  <a:pt x="4017" y="356831"/>
                  <a:pt x="0" y="318116"/>
                </a:cubicBezTo>
                <a:cubicBezTo>
                  <a:pt x="-8566" y="235051"/>
                  <a:pt x="3266" y="186344"/>
                  <a:pt x="0" y="63625"/>
                </a:cubicBezTo>
                <a:close/>
              </a:path>
              <a:path w="2496588" h="381741" stroke="0" extrusionOk="0">
                <a:moveTo>
                  <a:pt x="0" y="63625"/>
                </a:moveTo>
                <a:cubicBezTo>
                  <a:pt x="2732" y="24562"/>
                  <a:pt x="27420" y="7935"/>
                  <a:pt x="63625" y="0"/>
                </a:cubicBezTo>
                <a:cubicBezTo>
                  <a:pt x="246054" y="-10139"/>
                  <a:pt x="372221" y="-4194"/>
                  <a:pt x="655960" y="0"/>
                </a:cubicBezTo>
                <a:cubicBezTo>
                  <a:pt x="939699" y="4194"/>
                  <a:pt x="1114446" y="14023"/>
                  <a:pt x="1295681" y="0"/>
                </a:cubicBezTo>
                <a:cubicBezTo>
                  <a:pt x="1476916" y="-14023"/>
                  <a:pt x="2090817" y="-19042"/>
                  <a:pt x="2432963" y="0"/>
                </a:cubicBezTo>
                <a:cubicBezTo>
                  <a:pt x="2465576" y="3394"/>
                  <a:pt x="2496158" y="21325"/>
                  <a:pt x="2496588" y="63625"/>
                </a:cubicBezTo>
                <a:cubicBezTo>
                  <a:pt x="2493801" y="164725"/>
                  <a:pt x="2488801" y="231944"/>
                  <a:pt x="2496588" y="318116"/>
                </a:cubicBezTo>
                <a:cubicBezTo>
                  <a:pt x="2492309" y="352158"/>
                  <a:pt x="2461251" y="376662"/>
                  <a:pt x="2432963" y="381741"/>
                </a:cubicBezTo>
                <a:cubicBezTo>
                  <a:pt x="2175361" y="371639"/>
                  <a:pt x="2090165" y="370533"/>
                  <a:pt x="1816935" y="381741"/>
                </a:cubicBezTo>
                <a:cubicBezTo>
                  <a:pt x="1543705" y="392949"/>
                  <a:pt x="1452695" y="407216"/>
                  <a:pt x="1200907" y="381741"/>
                </a:cubicBezTo>
                <a:cubicBezTo>
                  <a:pt x="949119" y="356266"/>
                  <a:pt x="853702" y="393840"/>
                  <a:pt x="679653" y="381741"/>
                </a:cubicBezTo>
                <a:cubicBezTo>
                  <a:pt x="505604" y="369642"/>
                  <a:pt x="338755" y="361266"/>
                  <a:pt x="63625" y="381741"/>
                </a:cubicBezTo>
                <a:cubicBezTo>
                  <a:pt x="26705" y="385390"/>
                  <a:pt x="-3263" y="355244"/>
                  <a:pt x="0" y="318116"/>
                </a:cubicBezTo>
                <a:cubicBezTo>
                  <a:pt x="2234" y="240520"/>
                  <a:pt x="-5069" y="176203"/>
                  <a:pt x="0" y="6362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0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العملاء تسد فلوسها وترجع تاخد بضاعة = 20 مرة سنويا</a:t>
            </a:r>
            <a:endParaRPr lang="en-US" sz="10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8A00F49-2AB8-47C8-B0E1-D3E43572088A}"/>
              </a:ext>
            </a:extLst>
          </p:cNvPr>
          <p:cNvCxnSpPr>
            <a:cxnSpLocks/>
          </p:cNvCxnSpPr>
          <p:nvPr/>
        </p:nvCxnSpPr>
        <p:spPr>
          <a:xfrm flipH="1">
            <a:off x="6699376" y="3721102"/>
            <a:ext cx="5196697" cy="19179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D4A0A05C-D43D-D633-03DE-3F07952758D5}"/>
              </a:ext>
            </a:extLst>
          </p:cNvPr>
          <p:cNvSpPr/>
          <p:nvPr/>
        </p:nvSpPr>
        <p:spPr>
          <a:xfrm>
            <a:off x="5821278" y="3885289"/>
            <a:ext cx="5992399" cy="399590"/>
          </a:xfrm>
          <a:custGeom>
            <a:avLst/>
            <a:gdLst>
              <a:gd name="connsiteX0" fmla="*/ 0 w 5992399"/>
              <a:gd name="connsiteY0" fmla="*/ 66600 h 399590"/>
              <a:gd name="connsiteX1" fmla="*/ 66600 w 5992399"/>
              <a:gd name="connsiteY1" fmla="*/ 0 h 399590"/>
              <a:gd name="connsiteX2" fmla="*/ 717622 w 5992399"/>
              <a:gd name="connsiteY2" fmla="*/ 0 h 399590"/>
              <a:gd name="connsiteX3" fmla="*/ 1368644 w 5992399"/>
              <a:gd name="connsiteY3" fmla="*/ 0 h 399590"/>
              <a:gd name="connsiteX4" fmla="*/ 1961074 w 5992399"/>
              <a:gd name="connsiteY4" fmla="*/ 0 h 399590"/>
              <a:gd name="connsiteX5" fmla="*/ 2494912 w 5992399"/>
              <a:gd name="connsiteY5" fmla="*/ 0 h 399590"/>
              <a:gd name="connsiteX6" fmla="*/ 3204527 w 5992399"/>
              <a:gd name="connsiteY6" fmla="*/ 0 h 399590"/>
              <a:gd name="connsiteX7" fmla="*/ 3855549 w 5992399"/>
              <a:gd name="connsiteY7" fmla="*/ 0 h 399590"/>
              <a:gd name="connsiteX8" fmla="*/ 4330795 w 5992399"/>
              <a:gd name="connsiteY8" fmla="*/ 0 h 399590"/>
              <a:gd name="connsiteX9" fmla="*/ 5040409 w 5992399"/>
              <a:gd name="connsiteY9" fmla="*/ 0 h 399590"/>
              <a:gd name="connsiteX10" fmla="*/ 5925799 w 5992399"/>
              <a:gd name="connsiteY10" fmla="*/ 0 h 399590"/>
              <a:gd name="connsiteX11" fmla="*/ 5992399 w 5992399"/>
              <a:gd name="connsiteY11" fmla="*/ 66600 h 399590"/>
              <a:gd name="connsiteX12" fmla="*/ 5992399 w 5992399"/>
              <a:gd name="connsiteY12" fmla="*/ 332990 h 399590"/>
              <a:gd name="connsiteX13" fmla="*/ 5925799 w 5992399"/>
              <a:gd name="connsiteY13" fmla="*/ 399590 h 399590"/>
              <a:gd name="connsiteX14" fmla="*/ 5157593 w 5992399"/>
              <a:gd name="connsiteY14" fmla="*/ 399590 h 399590"/>
              <a:gd name="connsiteX15" fmla="*/ 4389387 w 5992399"/>
              <a:gd name="connsiteY15" fmla="*/ 399590 h 399590"/>
              <a:gd name="connsiteX16" fmla="*/ 3679773 w 5992399"/>
              <a:gd name="connsiteY16" fmla="*/ 399590 h 399590"/>
              <a:gd name="connsiteX17" fmla="*/ 2911567 w 5992399"/>
              <a:gd name="connsiteY17" fmla="*/ 399590 h 399590"/>
              <a:gd name="connsiteX18" fmla="*/ 2436320 w 5992399"/>
              <a:gd name="connsiteY18" fmla="*/ 399590 h 399590"/>
              <a:gd name="connsiteX19" fmla="*/ 1726706 w 5992399"/>
              <a:gd name="connsiteY19" fmla="*/ 399590 h 399590"/>
              <a:gd name="connsiteX20" fmla="*/ 1134276 w 5992399"/>
              <a:gd name="connsiteY20" fmla="*/ 399590 h 399590"/>
              <a:gd name="connsiteX21" fmla="*/ 66600 w 5992399"/>
              <a:gd name="connsiteY21" fmla="*/ 399590 h 399590"/>
              <a:gd name="connsiteX22" fmla="*/ 0 w 5992399"/>
              <a:gd name="connsiteY22" fmla="*/ 332990 h 399590"/>
              <a:gd name="connsiteX23" fmla="*/ 0 w 5992399"/>
              <a:gd name="connsiteY2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992399" h="399590" fill="none" extrusionOk="0">
                <a:moveTo>
                  <a:pt x="0" y="66600"/>
                </a:moveTo>
                <a:cubicBezTo>
                  <a:pt x="3033" y="36958"/>
                  <a:pt x="22930" y="-2528"/>
                  <a:pt x="66600" y="0"/>
                </a:cubicBezTo>
                <a:cubicBezTo>
                  <a:pt x="360992" y="-18040"/>
                  <a:pt x="545451" y="16452"/>
                  <a:pt x="717622" y="0"/>
                </a:cubicBezTo>
                <a:cubicBezTo>
                  <a:pt x="889793" y="-16452"/>
                  <a:pt x="1074068" y="20310"/>
                  <a:pt x="1368644" y="0"/>
                </a:cubicBezTo>
                <a:cubicBezTo>
                  <a:pt x="1663220" y="-20310"/>
                  <a:pt x="1775038" y="-6067"/>
                  <a:pt x="1961074" y="0"/>
                </a:cubicBezTo>
                <a:cubicBezTo>
                  <a:pt x="2147110" y="6067"/>
                  <a:pt x="2232325" y="12849"/>
                  <a:pt x="2494912" y="0"/>
                </a:cubicBezTo>
                <a:cubicBezTo>
                  <a:pt x="2757499" y="-12849"/>
                  <a:pt x="2928930" y="-11933"/>
                  <a:pt x="3204527" y="0"/>
                </a:cubicBezTo>
                <a:cubicBezTo>
                  <a:pt x="3480125" y="11933"/>
                  <a:pt x="3681072" y="-3836"/>
                  <a:pt x="3855549" y="0"/>
                </a:cubicBezTo>
                <a:cubicBezTo>
                  <a:pt x="4030026" y="3836"/>
                  <a:pt x="4201066" y="14872"/>
                  <a:pt x="4330795" y="0"/>
                </a:cubicBezTo>
                <a:cubicBezTo>
                  <a:pt x="4460524" y="-14872"/>
                  <a:pt x="4829772" y="7183"/>
                  <a:pt x="5040409" y="0"/>
                </a:cubicBezTo>
                <a:cubicBezTo>
                  <a:pt x="5251046" y="-7183"/>
                  <a:pt x="5675503" y="-17310"/>
                  <a:pt x="5925799" y="0"/>
                </a:cubicBezTo>
                <a:cubicBezTo>
                  <a:pt x="5958903" y="844"/>
                  <a:pt x="5986787" y="33929"/>
                  <a:pt x="5992399" y="66600"/>
                </a:cubicBezTo>
                <a:cubicBezTo>
                  <a:pt x="5991428" y="125849"/>
                  <a:pt x="5988776" y="270941"/>
                  <a:pt x="5992399" y="332990"/>
                </a:cubicBezTo>
                <a:cubicBezTo>
                  <a:pt x="5991831" y="378892"/>
                  <a:pt x="5959905" y="406483"/>
                  <a:pt x="5925799" y="399590"/>
                </a:cubicBezTo>
                <a:cubicBezTo>
                  <a:pt x="5587334" y="430846"/>
                  <a:pt x="5467283" y="404406"/>
                  <a:pt x="5157593" y="399590"/>
                </a:cubicBezTo>
                <a:cubicBezTo>
                  <a:pt x="4847903" y="394774"/>
                  <a:pt x="4715041" y="389970"/>
                  <a:pt x="4389387" y="399590"/>
                </a:cubicBezTo>
                <a:cubicBezTo>
                  <a:pt x="4063733" y="409210"/>
                  <a:pt x="3855302" y="393884"/>
                  <a:pt x="3679773" y="399590"/>
                </a:cubicBezTo>
                <a:cubicBezTo>
                  <a:pt x="3504244" y="405296"/>
                  <a:pt x="3270868" y="395963"/>
                  <a:pt x="2911567" y="399590"/>
                </a:cubicBezTo>
                <a:cubicBezTo>
                  <a:pt x="2552266" y="403217"/>
                  <a:pt x="2599692" y="404113"/>
                  <a:pt x="2436320" y="399590"/>
                </a:cubicBezTo>
                <a:cubicBezTo>
                  <a:pt x="2272948" y="395067"/>
                  <a:pt x="1936282" y="376264"/>
                  <a:pt x="1726706" y="399590"/>
                </a:cubicBezTo>
                <a:cubicBezTo>
                  <a:pt x="1517130" y="422916"/>
                  <a:pt x="1322828" y="423205"/>
                  <a:pt x="1134276" y="399590"/>
                </a:cubicBezTo>
                <a:cubicBezTo>
                  <a:pt x="945724" y="375976"/>
                  <a:pt x="429855" y="411348"/>
                  <a:pt x="66600" y="399590"/>
                </a:cubicBezTo>
                <a:cubicBezTo>
                  <a:pt x="30654" y="397597"/>
                  <a:pt x="-75" y="375123"/>
                  <a:pt x="0" y="332990"/>
                </a:cubicBezTo>
                <a:cubicBezTo>
                  <a:pt x="-10650" y="272445"/>
                  <a:pt x="-1086" y="152879"/>
                  <a:pt x="0" y="66600"/>
                </a:cubicBezTo>
                <a:close/>
              </a:path>
              <a:path w="5992399" h="399590" stroke="0" extrusionOk="0">
                <a:moveTo>
                  <a:pt x="0" y="66600"/>
                </a:moveTo>
                <a:cubicBezTo>
                  <a:pt x="-305" y="33577"/>
                  <a:pt x="30824" y="132"/>
                  <a:pt x="66600" y="0"/>
                </a:cubicBezTo>
                <a:cubicBezTo>
                  <a:pt x="289074" y="-19246"/>
                  <a:pt x="505510" y="-36260"/>
                  <a:pt x="834806" y="0"/>
                </a:cubicBezTo>
                <a:cubicBezTo>
                  <a:pt x="1164102" y="36260"/>
                  <a:pt x="1338059" y="17511"/>
                  <a:pt x="1603012" y="0"/>
                </a:cubicBezTo>
                <a:cubicBezTo>
                  <a:pt x="1867965" y="-17511"/>
                  <a:pt x="1917849" y="21911"/>
                  <a:pt x="2195442" y="0"/>
                </a:cubicBezTo>
                <a:cubicBezTo>
                  <a:pt x="2473035" y="-21911"/>
                  <a:pt x="2646359" y="-10376"/>
                  <a:pt x="2787872" y="0"/>
                </a:cubicBezTo>
                <a:cubicBezTo>
                  <a:pt x="2929385" y="10376"/>
                  <a:pt x="3237865" y="19447"/>
                  <a:pt x="3438895" y="0"/>
                </a:cubicBezTo>
                <a:cubicBezTo>
                  <a:pt x="3639925" y="-19447"/>
                  <a:pt x="3909801" y="-18988"/>
                  <a:pt x="4148509" y="0"/>
                </a:cubicBezTo>
                <a:cubicBezTo>
                  <a:pt x="4387217" y="18988"/>
                  <a:pt x="4622166" y="25104"/>
                  <a:pt x="4916715" y="0"/>
                </a:cubicBezTo>
                <a:cubicBezTo>
                  <a:pt x="5211264" y="-25104"/>
                  <a:pt x="5612444" y="-15895"/>
                  <a:pt x="5925799" y="0"/>
                </a:cubicBezTo>
                <a:cubicBezTo>
                  <a:pt x="5963447" y="7326"/>
                  <a:pt x="5986696" y="35970"/>
                  <a:pt x="5992399" y="66600"/>
                </a:cubicBezTo>
                <a:cubicBezTo>
                  <a:pt x="5995209" y="131285"/>
                  <a:pt x="5998382" y="226511"/>
                  <a:pt x="5992399" y="332990"/>
                </a:cubicBezTo>
                <a:cubicBezTo>
                  <a:pt x="5990334" y="367893"/>
                  <a:pt x="5962010" y="407826"/>
                  <a:pt x="5925799" y="399590"/>
                </a:cubicBezTo>
                <a:cubicBezTo>
                  <a:pt x="5757340" y="404938"/>
                  <a:pt x="5592464" y="426380"/>
                  <a:pt x="5333369" y="399590"/>
                </a:cubicBezTo>
                <a:cubicBezTo>
                  <a:pt x="5074274" y="372801"/>
                  <a:pt x="4920573" y="397701"/>
                  <a:pt x="4623755" y="399590"/>
                </a:cubicBezTo>
                <a:cubicBezTo>
                  <a:pt x="4326937" y="401479"/>
                  <a:pt x="4157429" y="419638"/>
                  <a:pt x="4031325" y="399590"/>
                </a:cubicBezTo>
                <a:cubicBezTo>
                  <a:pt x="3905221" y="379543"/>
                  <a:pt x="3659048" y="400083"/>
                  <a:pt x="3497487" y="399590"/>
                </a:cubicBezTo>
                <a:cubicBezTo>
                  <a:pt x="3335926" y="399097"/>
                  <a:pt x="2971475" y="406602"/>
                  <a:pt x="2729280" y="399590"/>
                </a:cubicBezTo>
                <a:cubicBezTo>
                  <a:pt x="2487085" y="392578"/>
                  <a:pt x="2259881" y="382036"/>
                  <a:pt x="2078258" y="399590"/>
                </a:cubicBezTo>
                <a:cubicBezTo>
                  <a:pt x="1896635" y="417144"/>
                  <a:pt x="1757990" y="411966"/>
                  <a:pt x="1603012" y="399590"/>
                </a:cubicBezTo>
                <a:cubicBezTo>
                  <a:pt x="1448034" y="387214"/>
                  <a:pt x="1252563" y="424199"/>
                  <a:pt x="951990" y="399590"/>
                </a:cubicBezTo>
                <a:cubicBezTo>
                  <a:pt x="651417" y="374981"/>
                  <a:pt x="438017" y="413594"/>
                  <a:pt x="66600" y="399590"/>
                </a:cubicBezTo>
                <a:cubicBezTo>
                  <a:pt x="31128" y="391256"/>
                  <a:pt x="1062" y="375765"/>
                  <a:pt x="0" y="332990"/>
                </a:cubicBezTo>
                <a:cubicBezTo>
                  <a:pt x="-8737" y="250896"/>
                  <a:pt x="-12962" y="147144"/>
                  <a:pt x="0" y="6660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58929377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050" b="1" dirty="0">
                <a:solidFill>
                  <a:srgbClr val="0070C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هو مقياس يوضح مدى </a:t>
            </a:r>
            <a:r>
              <a:rPr lang="ar-EG" sz="105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سرعة بيع الشركة لمخزونها وتحويله إلى مبيعات خلال فترة معينة</a:t>
            </a:r>
            <a:endParaRPr lang="en-US" sz="105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29483EE9-FD21-6E53-F202-2B4129CE7BBD}"/>
              </a:ext>
            </a:extLst>
          </p:cNvPr>
          <p:cNvSpPr/>
          <p:nvPr/>
        </p:nvSpPr>
        <p:spPr>
          <a:xfrm>
            <a:off x="6307775" y="1286593"/>
            <a:ext cx="3327652" cy="1850305"/>
          </a:xfrm>
          <a:custGeom>
            <a:avLst/>
            <a:gdLst>
              <a:gd name="connsiteX0" fmla="*/ 0 w 3327652"/>
              <a:gd name="connsiteY0" fmla="*/ 308390 h 1850305"/>
              <a:gd name="connsiteX1" fmla="*/ 308390 w 3327652"/>
              <a:gd name="connsiteY1" fmla="*/ 0 h 1850305"/>
              <a:gd name="connsiteX2" fmla="*/ 1040325 w 3327652"/>
              <a:gd name="connsiteY2" fmla="*/ 0 h 1850305"/>
              <a:gd name="connsiteX3" fmla="*/ 1690935 w 3327652"/>
              <a:gd name="connsiteY3" fmla="*/ 0 h 1850305"/>
              <a:gd name="connsiteX4" fmla="*/ 2314435 w 3327652"/>
              <a:gd name="connsiteY4" fmla="*/ 0 h 1850305"/>
              <a:gd name="connsiteX5" fmla="*/ 3019262 w 3327652"/>
              <a:gd name="connsiteY5" fmla="*/ 0 h 1850305"/>
              <a:gd name="connsiteX6" fmla="*/ 3327652 w 3327652"/>
              <a:gd name="connsiteY6" fmla="*/ 308390 h 1850305"/>
              <a:gd name="connsiteX7" fmla="*/ 3327652 w 3327652"/>
              <a:gd name="connsiteY7" fmla="*/ 925153 h 1850305"/>
              <a:gd name="connsiteX8" fmla="*/ 3327652 w 3327652"/>
              <a:gd name="connsiteY8" fmla="*/ 1541915 h 1850305"/>
              <a:gd name="connsiteX9" fmla="*/ 3019262 w 3327652"/>
              <a:gd name="connsiteY9" fmla="*/ 1850305 h 1850305"/>
              <a:gd name="connsiteX10" fmla="*/ 2341544 w 3327652"/>
              <a:gd name="connsiteY10" fmla="*/ 1850305 h 1850305"/>
              <a:gd name="connsiteX11" fmla="*/ 1690935 w 3327652"/>
              <a:gd name="connsiteY11" fmla="*/ 1850305 h 1850305"/>
              <a:gd name="connsiteX12" fmla="*/ 958999 w 3327652"/>
              <a:gd name="connsiteY12" fmla="*/ 1850305 h 1850305"/>
              <a:gd name="connsiteX13" fmla="*/ 308390 w 3327652"/>
              <a:gd name="connsiteY13" fmla="*/ 1850305 h 1850305"/>
              <a:gd name="connsiteX14" fmla="*/ 0 w 3327652"/>
              <a:gd name="connsiteY14" fmla="*/ 1541915 h 1850305"/>
              <a:gd name="connsiteX15" fmla="*/ 0 w 3327652"/>
              <a:gd name="connsiteY15" fmla="*/ 912817 h 1850305"/>
              <a:gd name="connsiteX16" fmla="*/ 0 w 3327652"/>
              <a:gd name="connsiteY16" fmla="*/ 308390 h 1850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27652" h="1850305" extrusionOk="0">
                <a:moveTo>
                  <a:pt x="0" y="308390"/>
                </a:moveTo>
                <a:cubicBezTo>
                  <a:pt x="-16087" y="128148"/>
                  <a:pt x="103258" y="13066"/>
                  <a:pt x="308390" y="0"/>
                </a:cubicBezTo>
                <a:cubicBezTo>
                  <a:pt x="658801" y="1998"/>
                  <a:pt x="797836" y="-13481"/>
                  <a:pt x="1040325" y="0"/>
                </a:cubicBezTo>
                <a:cubicBezTo>
                  <a:pt x="1282815" y="13481"/>
                  <a:pt x="1490739" y="-19548"/>
                  <a:pt x="1690935" y="0"/>
                </a:cubicBezTo>
                <a:cubicBezTo>
                  <a:pt x="1891131" y="19548"/>
                  <a:pt x="2030591" y="18365"/>
                  <a:pt x="2314435" y="0"/>
                </a:cubicBezTo>
                <a:cubicBezTo>
                  <a:pt x="2598279" y="-18365"/>
                  <a:pt x="2792271" y="15379"/>
                  <a:pt x="3019262" y="0"/>
                </a:cubicBezTo>
                <a:cubicBezTo>
                  <a:pt x="3197702" y="-16713"/>
                  <a:pt x="3299847" y="133813"/>
                  <a:pt x="3327652" y="308390"/>
                </a:cubicBezTo>
                <a:cubicBezTo>
                  <a:pt x="3317288" y="437098"/>
                  <a:pt x="3356639" y="703993"/>
                  <a:pt x="3327652" y="925153"/>
                </a:cubicBezTo>
                <a:cubicBezTo>
                  <a:pt x="3298665" y="1146313"/>
                  <a:pt x="3329494" y="1355057"/>
                  <a:pt x="3327652" y="1541915"/>
                </a:cubicBezTo>
                <a:cubicBezTo>
                  <a:pt x="3359542" y="1719902"/>
                  <a:pt x="3152082" y="1844240"/>
                  <a:pt x="3019262" y="1850305"/>
                </a:cubicBezTo>
                <a:cubicBezTo>
                  <a:pt x="2832766" y="1858079"/>
                  <a:pt x="2592510" y="1826336"/>
                  <a:pt x="2341544" y="1850305"/>
                </a:cubicBezTo>
                <a:cubicBezTo>
                  <a:pt x="2090578" y="1874274"/>
                  <a:pt x="1995806" y="1876624"/>
                  <a:pt x="1690935" y="1850305"/>
                </a:cubicBezTo>
                <a:cubicBezTo>
                  <a:pt x="1386064" y="1823986"/>
                  <a:pt x="1223291" y="1819803"/>
                  <a:pt x="958999" y="1850305"/>
                </a:cubicBezTo>
                <a:cubicBezTo>
                  <a:pt x="694707" y="1880807"/>
                  <a:pt x="522684" y="1856394"/>
                  <a:pt x="308390" y="1850305"/>
                </a:cubicBezTo>
                <a:cubicBezTo>
                  <a:pt x="111791" y="1854621"/>
                  <a:pt x="-16923" y="1700557"/>
                  <a:pt x="0" y="1541915"/>
                </a:cubicBezTo>
                <a:cubicBezTo>
                  <a:pt x="28118" y="1379288"/>
                  <a:pt x="-27999" y="1138082"/>
                  <a:pt x="0" y="912817"/>
                </a:cubicBezTo>
                <a:cubicBezTo>
                  <a:pt x="27999" y="687552"/>
                  <a:pt x="29744" y="568245"/>
                  <a:pt x="0" y="308390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bg2"/>
                </a:gs>
                <a:gs pos="100000">
                  <a:srgbClr val="FF0000"/>
                </a:gs>
              </a:gsLst>
              <a:lin ang="5400000" scaled="1"/>
            </a:gra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E1E67618-0E50-5F3D-52C5-3DE972B2977B}"/>
              </a:ext>
            </a:extLst>
          </p:cNvPr>
          <p:cNvCxnSpPr>
            <a:cxnSpLocks/>
          </p:cNvCxnSpPr>
          <p:nvPr/>
        </p:nvCxnSpPr>
        <p:spPr>
          <a:xfrm flipH="1">
            <a:off x="7064797" y="5143443"/>
            <a:ext cx="3126971" cy="17849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D645E1DE-BE33-6E32-E484-F8FEC417F3C1}"/>
              </a:ext>
            </a:extLst>
          </p:cNvPr>
          <p:cNvSpPr/>
          <p:nvPr/>
        </p:nvSpPr>
        <p:spPr>
          <a:xfrm>
            <a:off x="8482265" y="4626948"/>
            <a:ext cx="1460351" cy="399590"/>
          </a:xfrm>
          <a:custGeom>
            <a:avLst/>
            <a:gdLst>
              <a:gd name="connsiteX0" fmla="*/ 0 w 1460351"/>
              <a:gd name="connsiteY0" fmla="*/ 66600 h 399590"/>
              <a:gd name="connsiteX1" fmla="*/ 66600 w 1460351"/>
              <a:gd name="connsiteY1" fmla="*/ 0 h 399590"/>
              <a:gd name="connsiteX2" fmla="*/ 703632 w 1460351"/>
              <a:gd name="connsiteY2" fmla="*/ 0 h 399590"/>
              <a:gd name="connsiteX3" fmla="*/ 1393751 w 1460351"/>
              <a:gd name="connsiteY3" fmla="*/ 0 h 399590"/>
              <a:gd name="connsiteX4" fmla="*/ 1460351 w 1460351"/>
              <a:gd name="connsiteY4" fmla="*/ 66600 h 399590"/>
              <a:gd name="connsiteX5" fmla="*/ 1460351 w 1460351"/>
              <a:gd name="connsiteY5" fmla="*/ 332990 h 399590"/>
              <a:gd name="connsiteX6" fmla="*/ 1393751 w 1460351"/>
              <a:gd name="connsiteY6" fmla="*/ 399590 h 399590"/>
              <a:gd name="connsiteX7" fmla="*/ 756719 w 1460351"/>
              <a:gd name="connsiteY7" fmla="*/ 399590 h 399590"/>
              <a:gd name="connsiteX8" fmla="*/ 66600 w 1460351"/>
              <a:gd name="connsiteY8" fmla="*/ 399590 h 399590"/>
              <a:gd name="connsiteX9" fmla="*/ 0 w 1460351"/>
              <a:gd name="connsiteY9" fmla="*/ 332990 h 399590"/>
              <a:gd name="connsiteX10" fmla="*/ 0 w 1460351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60351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322254" y="-8697"/>
                  <a:pt x="400278" y="15700"/>
                  <a:pt x="703632" y="0"/>
                </a:cubicBezTo>
                <a:cubicBezTo>
                  <a:pt x="1006986" y="-15700"/>
                  <a:pt x="1186645" y="15468"/>
                  <a:pt x="1393751" y="0"/>
                </a:cubicBezTo>
                <a:cubicBezTo>
                  <a:pt x="1431375" y="-5652"/>
                  <a:pt x="1464652" y="30923"/>
                  <a:pt x="1460351" y="66600"/>
                </a:cubicBezTo>
                <a:cubicBezTo>
                  <a:pt x="1471191" y="142846"/>
                  <a:pt x="1470020" y="251105"/>
                  <a:pt x="1460351" y="332990"/>
                </a:cubicBezTo>
                <a:cubicBezTo>
                  <a:pt x="1455906" y="369336"/>
                  <a:pt x="1433432" y="398165"/>
                  <a:pt x="1393751" y="399590"/>
                </a:cubicBezTo>
                <a:cubicBezTo>
                  <a:pt x="1248925" y="424485"/>
                  <a:pt x="933112" y="421023"/>
                  <a:pt x="756719" y="399590"/>
                </a:cubicBezTo>
                <a:cubicBezTo>
                  <a:pt x="580326" y="378157"/>
                  <a:pt x="258722" y="390244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1460351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76375" y="-7072"/>
                  <a:pt x="494228" y="-4670"/>
                  <a:pt x="730176" y="0"/>
                </a:cubicBezTo>
                <a:cubicBezTo>
                  <a:pt x="966124" y="4670"/>
                  <a:pt x="1097361" y="8497"/>
                  <a:pt x="1393751" y="0"/>
                </a:cubicBezTo>
                <a:cubicBezTo>
                  <a:pt x="1424827" y="-6310"/>
                  <a:pt x="1465789" y="27542"/>
                  <a:pt x="1460351" y="66600"/>
                </a:cubicBezTo>
                <a:cubicBezTo>
                  <a:pt x="1458657" y="189726"/>
                  <a:pt x="1465950" y="245350"/>
                  <a:pt x="1460351" y="332990"/>
                </a:cubicBezTo>
                <a:cubicBezTo>
                  <a:pt x="1456036" y="375755"/>
                  <a:pt x="1436431" y="398348"/>
                  <a:pt x="1393751" y="399590"/>
                </a:cubicBezTo>
                <a:cubicBezTo>
                  <a:pt x="1143324" y="384486"/>
                  <a:pt x="885194" y="385197"/>
                  <a:pt x="756719" y="399590"/>
                </a:cubicBezTo>
                <a:cubicBezTo>
                  <a:pt x="628244" y="413983"/>
                  <a:pt x="232760" y="430070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COGS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E712D0DC-95D3-FBB7-16A6-1603577661ED}"/>
              </a:ext>
            </a:extLst>
          </p:cNvPr>
          <p:cNvSpPr/>
          <p:nvPr/>
        </p:nvSpPr>
        <p:spPr>
          <a:xfrm>
            <a:off x="9071410" y="5298706"/>
            <a:ext cx="910552" cy="399590"/>
          </a:xfrm>
          <a:custGeom>
            <a:avLst/>
            <a:gdLst>
              <a:gd name="connsiteX0" fmla="*/ 0 w 910552"/>
              <a:gd name="connsiteY0" fmla="*/ 66600 h 399590"/>
              <a:gd name="connsiteX1" fmla="*/ 66600 w 910552"/>
              <a:gd name="connsiteY1" fmla="*/ 0 h 399590"/>
              <a:gd name="connsiteX2" fmla="*/ 439729 w 910552"/>
              <a:gd name="connsiteY2" fmla="*/ 0 h 399590"/>
              <a:gd name="connsiteX3" fmla="*/ 843952 w 910552"/>
              <a:gd name="connsiteY3" fmla="*/ 0 h 399590"/>
              <a:gd name="connsiteX4" fmla="*/ 910552 w 910552"/>
              <a:gd name="connsiteY4" fmla="*/ 66600 h 399590"/>
              <a:gd name="connsiteX5" fmla="*/ 910552 w 910552"/>
              <a:gd name="connsiteY5" fmla="*/ 332990 h 399590"/>
              <a:gd name="connsiteX6" fmla="*/ 843952 w 910552"/>
              <a:gd name="connsiteY6" fmla="*/ 399590 h 399590"/>
              <a:gd name="connsiteX7" fmla="*/ 470823 w 910552"/>
              <a:gd name="connsiteY7" fmla="*/ 399590 h 399590"/>
              <a:gd name="connsiteX8" fmla="*/ 66600 w 910552"/>
              <a:gd name="connsiteY8" fmla="*/ 399590 h 399590"/>
              <a:gd name="connsiteX9" fmla="*/ 0 w 910552"/>
              <a:gd name="connsiteY9" fmla="*/ 332990 h 399590"/>
              <a:gd name="connsiteX10" fmla="*/ 0 w 910552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0552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250661" y="15794"/>
                  <a:pt x="258735" y="7604"/>
                  <a:pt x="439729" y="0"/>
                </a:cubicBezTo>
                <a:cubicBezTo>
                  <a:pt x="620723" y="-7604"/>
                  <a:pt x="753967" y="-8640"/>
                  <a:pt x="843952" y="0"/>
                </a:cubicBezTo>
                <a:cubicBezTo>
                  <a:pt x="881576" y="-5652"/>
                  <a:pt x="914853" y="30923"/>
                  <a:pt x="910552" y="66600"/>
                </a:cubicBezTo>
                <a:cubicBezTo>
                  <a:pt x="921392" y="142846"/>
                  <a:pt x="920221" y="251105"/>
                  <a:pt x="910552" y="332990"/>
                </a:cubicBezTo>
                <a:cubicBezTo>
                  <a:pt x="906107" y="369336"/>
                  <a:pt x="883633" y="398165"/>
                  <a:pt x="843952" y="399590"/>
                </a:cubicBezTo>
                <a:cubicBezTo>
                  <a:pt x="673218" y="391692"/>
                  <a:pt x="567566" y="410824"/>
                  <a:pt x="470823" y="399590"/>
                </a:cubicBezTo>
                <a:cubicBezTo>
                  <a:pt x="374080" y="388356"/>
                  <a:pt x="250708" y="410889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910552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83449" y="19172"/>
                  <a:pt x="316378" y="-10955"/>
                  <a:pt x="455276" y="0"/>
                </a:cubicBezTo>
                <a:cubicBezTo>
                  <a:pt x="594174" y="10955"/>
                  <a:pt x="747595" y="-7314"/>
                  <a:pt x="843952" y="0"/>
                </a:cubicBezTo>
                <a:cubicBezTo>
                  <a:pt x="875028" y="-6310"/>
                  <a:pt x="915990" y="27542"/>
                  <a:pt x="910552" y="66600"/>
                </a:cubicBezTo>
                <a:cubicBezTo>
                  <a:pt x="908858" y="189726"/>
                  <a:pt x="916151" y="245350"/>
                  <a:pt x="910552" y="332990"/>
                </a:cubicBezTo>
                <a:cubicBezTo>
                  <a:pt x="906237" y="375755"/>
                  <a:pt x="886632" y="398348"/>
                  <a:pt x="843952" y="399590"/>
                </a:cubicBezTo>
                <a:cubicBezTo>
                  <a:pt x="728086" y="394151"/>
                  <a:pt x="620234" y="399389"/>
                  <a:pt x="470823" y="399590"/>
                </a:cubicBezTo>
                <a:cubicBezTo>
                  <a:pt x="321412" y="399791"/>
                  <a:pt x="163070" y="417131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Inventory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9C0ACC09-1CC8-B609-CC5F-D23698365813}"/>
              </a:ext>
            </a:extLst>
          </p:cNvPr>
          <p:cNvSpPr/>
          <p:nvPr/>
        </p:nvSpPr>
        <p:spPr>
          <a:xfrm>
            <a:off x="7476423" y="5334404"/>
            <a:ext cx="1376568" cy="399590"/>
          </a:xfrm>
          <a:custGeom>
            <a:avLst/>
            <a:gdLst>
              <a:gd name="connsiteX0" fmla="*/ 0 w 1376568"/>
              <a:gd name="connsiteY0" fmla="*/ 66600 h 399590"/>
              <a:gd name="connsiteX1" fmla="*/ 66600 w 1376568"/>
              <a:gd name="connsiteY1" fmla="*/ 0 h 399590"/>
              <a:gd name="connsiteX2" fmla="*/ 663417 w 1376568"/>
              <a:gd name="connsiteY2" fmla="*/ 0 h 399590"/>
              <a:gd name="connsiteX3" fmla="*/ 1309968 w 1376568"/>
              <a:gd name="connsiteY3" fmla="*/ 0 h 399590"/>
              <a:gd name="connsiteX4" fmla="*/ 1376568 w 1376568"/>
              <a:gd name="connsiteY4" fmla="*/ 66600 h 399590"/>
              <a:gd name="connsiteX5" fmla="*/ 1376568 w 1376568"/>
              <a:gd name="connsiteY5" fmla="*/ 332990 h 399590"/>
              <a:gd name="connsiteX6" fmla="*/ 1309968 w 1376568"/>
              <a:gd name="connsiteY6" fmla="*/ 399590 h 399590"/>
              <a:gd name="connsiteX7" fmla="*/ 713151 w 1376568"/>
              <a:gd name="connsiteY7" fmla="*/ 399590 h 399590"/>
              <a:gd name="connsiteX8" fmla="*/ 66600 w 1376568"/>
              <a:gd name="connsiteY8" fmla="*/ 399590 h 399590"/>
              <a:gd name="connsiteX9" fmla="*/ 0 w 1376568"/>
              <a:gd name="connsiteY9" fmla="*/ 332990 h 399590"/>
              <a:gd name="connsiteX10" fmla="*/ 0 w 1376568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76568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332447" y="-13484"/>
                  <a:pt x="430084" y="-7306"/>
                  <a:pt x="663417" y="0"/>
                </a:cubicBezTo>
                <a:cubicBezTo>
                  <a:pt x="896750" y="7306"/>
                  <a:pt x="1092519" y="3891"/>
                  <a:pt x="1309968" y="0"/>
                </a:cubicBezTo>
                <a:cubicBezTo>
                  <a:pt x="1347592" y="-5652"/>
                  <a:pt x="1380869" y="30923"/>
                  <a:pt x="1376568" y="66600"/>
                </a:cubicBezTo>
                <a:cubicBezTo>
                  <a:pt x="1387408" y="142846"/>
                  <a:pt x="1386237" y="251105"/>
                  <a:pt x="1376568" y="332990"/>
                </a:cubicBezTo>
                <a:cubicBezTo>
                  <a:pt x="1372123" y="369336"/>
                  <a:pt x="1349649" y="398165"/>
                  <a:pt x="1309968" y="399590"/>
                </a:cubicBezTo>
                <a:cubicBezTo>
                  <a:pt x="1178679" y="393920"/>
                  <a:pt x="1010805" y="411323"/>
                  <a:pt x="713151" y="399590"/>
                </a:cubicBezTo>
                <a:cubicBezTo>
                  <a:pt x="415497" y="387857"/>
                  <a:pt x="276063" y="396178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1376568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91001" y="22985"/>
                  <a:pt x="483875" y="-1848"/>
                  <a:pt x="688284" y="0"/>
                </a:cubicBezTo>
                <a:cubicBezTo>
                  <a:pt x="892693" y="1848"/>
                  <a:pt x="1077986" y="21035"/>
                  <a:pt x="1309968" y="0"/>
                </a:cubicBezTo>
                <a:cubicBezTo>
                  <a:pt x="1341044" y="-6310"/>
                  <a:pt x="1382006" y="27542"/>
                  <a:pt x="1376568" y="66600"/>
                </a:cubicBezTo>
                <a:cubicBezTo>
                  <a:pt x="1374874" y="189726"/>
                  <a:pt x="1382167" y="245350"/>
                  <a:pt x="1376568" y="332990"/>
                </a:cubicBezTo>
                <a:cubicBezTo>
                  <a:pt x="1372253" y="375755"/>
                  <a:pt x="1352648" y="398348"/>
                  <a:pt x="1309968" y="399590"/>
                </a:cubicBezTo>
                <a:cubicBezTo>
                  <a:pt x="1082457" y="419791"/>
                  <a:pt x="892094" y="389580"/>
                  <a:pt x="713151" y="399590"/>
                </a:cubicBezTo>
                <a:cubicBezTo>
                  <a:pt x="534208" y="409600"/>
                  <a:pt x="237021" y="395975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(متوسط مخزون)</a:t>
            </a:r>
            <a:endParaRPr lang="en-US" sz="14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5C8D9DEA-07BD-723F-C2B1-5AE88944AABB}"/>
              </a:ext>
            </a:extLst>
          </p:cNvPr>
          <p:cNvSpPr/>
          <p:nvPr/>
        </p:nvSpPr>
        <p:spPr>
          <a:xfrm>
            <a:off x="7420301" y="5833998"/>
            <a:ext cx="2681379" cy="399590"/>
          </a:xfrm>
          <a:custGeom>
            <a:avLst/>
            <a:gdLst>
              <a:gd name="connsiteX0" fmla="*/ 0 w 2681379"/>
              <a:gd name="connsiteY0" fmla="*/ 66600 h 399590"/>
              <a:gd name="connsiteX1" fmla="*/ 66600 w 2681379"/>
              <a:gd name="connsiteY1" fmla="*/ 0 h 399590"/>
              <a:gd name="connsiteX2" fmla="*/ 729127 w 2681379"/>
              <a:gd name="connsiteY2" fmla="*/ 0 h 399590"/>
              <a:gd name="connsiteX3" fmla="*/ 1315208 w 2681379"/>
              <a:gd name="connsiteY3" fmla="*/ 0 h 399590"/>
              <a:gd name="connsiteX4" fmla="*/ 1977734 w 2681379"/>
              <a:gd name="connsiteY4" fmla="*/ 0 h 399590"/>
              <a:gd name="connsiteX5" fmla="*/ 2614779 w 2681379"/>
              <a:gd name="connsiteY5" fmla="*/ 0 h 399590"/>
              <a:gd name="connsiteX6" fmla="*/ 2681379 w 2681379"/>
              <a:gd name="connsiteY6" fmla="*/ 66600 h 399590"/>
              <a:gd name="connsiteX7" fmla="*/ 2681379 w 2681379"/>
              <a:gd name="connsiteY7" fmla="*/ 332990 h 399590"/>
              <a:gd name="connsiteX8" fmla="*/ 2614779 w 2681379"/>
              <a:gd name="connsiteY8" fmla="*/ 399590 h 399590"/>
              <a:gd name="connsiteX9" fmla="*/ 2028698 w 2681379"/>
              <a:gd name="connsiteY9" fmla="*/ 399590 h 399590"/>
              <a:gd name="connsiteX10" fmla="*/ 1366171 w 2681379"/>
              <a:gd name="connsiteY10" fmla="*/ 399590 h 399590"/>
              <a:gd name="connsiteX11" fmla="*/ 780090 w 2681379"/>
              <a:gd name="connsiteY11" fmla="*/ 399590 h 399590"/>
              <a:gd name="connsiteX12" fmla="*/ 66600 w 2681379"/>
              <a:gd name="connsiteY12" fmla="*/ 399590 h 399590"/>
              <a:gd name="connsiteX13" fmla="*/ 0 w 2681379"/>
              <a:gd name="connsiteY13" fmla="*/ 332990 h 399590"/>
              <a:gd name="connsiteX14" fmla="*/ 0 w 2681379"/>
              <a:gd name="connsiteY14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81379" h="399590" fill="none" extrusionOk="0">
                <a:moveTo>
                  <a:pt x="0" y="66600"/>
                </a:moveTo>
                <a:cubicBezTo>
                  <a:pt x="-1319" y="26026"/>
                  <a:pt x="27749" y="2710"/>
                  <a:pt x="66600" y="0"/>
                </a:cubicBezTo>
                <a:cubicBezTo>
                  <a:pt x="216236" y="23506"/>
                  <a:pt x="551427" y="-11750"/>
                  <a:pt x="729127" y="0"/>
                </a:cubicBezTo>
                <a:cubicBezTo>
                  <a:pt x="906827" y="11750"/>
                  <a:pt x="1042983" y="16651"/>
                  <a:pt x="1315208" y="0"/>
                </a:cubicBezTo>
                <a:cubicBezTo>
                  <a:pt x="1587433" y="-16651"/>
                  <a:pt x="1761234" y="-2250"/>
                  <a:pt x="1977734" y="0"/>
                </a:cubicBezTo>
                <a:cubicBezTo>
                  <a:pt x="2194234" y="2250"/>
                  <a:pt x="2436634" y="-19983"/>
                  <a:pt x="2614779" y="0"/>
                </a:cubicBezTo>
                <a:cubicBezTo>
                  <a:pt x="2657540" y="2945"/>
                  <a:pt x="2681675" y="34586"/>
                  <a:pt x="2681379" y="66600"/>
                </a:cubicBezTo>
                <a:cubicBezTo>
                  <a:pt x="2680970" y="145208"/>
                  <a:pt x="2674779" y="278051"/>
                  <a:pt x="2681379" y="332990"/>
                </a:cubicBezTo>
                <a:cubicBezTo>
                  <a:pt x="2684508" y="368370"/>
                  <a:pt x="2652083" y="398465"/>
                  <a:pt x="2614779" y="399590"/>
                </a:cubicBezTo>
                <a:cubicBezTo>
                  <a:pt x="2331240" y="383308"/>
                  <a:pt x="2216256" y="424893"/>
                  <a:pt x="2028698" y="399590"/>
                </a:cubicBezTo>
                <a:cubicBezTo>
                  <a:pt x="1841140" y="374287"/>
                  <a:pt x="1591175" y="374003"/>
                  <a:pt x="1366171" y="399590"/>
                </a:cubicBezTo>
                <a:cubicBezTo>
                  <a:pt x="1141167" y="425177"/>
                  <a:pt x="961512" y="398432"/>
                  <a:pt x="780090" y="399590"/>
                </a:cubicBezTo>
                <a:cubicBezTo>
                  <a:pt x="598668" y="400748"/>
                  <a:pt x="348607" y="410119"/>
                  <a:pt x="66600" y="399590"/>
                </a:cubicBezTo>
                <a:cubicBezTo>
                  <a:pt x="31039" y="399089"/>
                  <a:pt x="2323" y="371840"/>
                  <a:pt x="0" y="332990"/>
                </a:cubicBezTo>
                <a:cubicBezTo>
                  <a:pt x="10228" y="258184"/>
                  <a:pt x="918" y="197869"/>
                  <a:pt x="0" y="66600"/>
                </a:cubicBezTo>
                <a:close/>
              </a:path>
              <a:path w="2681379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33494" y="-8270"/>
                  <a:pt x="417219" y="-11049"/>
                  <a:pt x="703645" y="0"/>
                </a:cubicBezTo>
                <a:cubicBezTo>
                  <a:pt x="990072" y="11049"/>
                  <a:pt x="1144200" y="-13657"/>
                  <a:pt x="1391653" y="0"/>
                </a:cubicBezTo>
                <a:cubicBezTo>
                  <a:pt x="1639106" y="13657"/>
                  <a:pt x="2028839" y="-869"/>
                  <a:pt x="2614779" y="0"/>
                </a:cubicBezTo>
                <a:cubicBezTo>
                  <a:pt x="2649017" y="3418"/>
                  <a:pt x="2681133" y="25716"/>
                  <a:pt x="2681379" y="66600"/>
                </a:cubicBezTo>
                <a:cubicBezTo>
                  <a:pt x="2681997" y="163177"/>
                  <a:pt x="2687330" y="233743"/>
                  <a:pt x="2681379" y="332990"/>
                </a:cubicBezTo>
                <a:cubicBezTo>
                  <a:pt x="2675222" y="368193"/>
                  <a:pt x="2650743" y="398983"/>
                  <a:pt x="2614779" y="399590"/>
                </a:cubicBezTo>
                <a:cubicBezTo>
                  <a:pt x="2296057" y="393443"/>
                  <a:pt x="2197468" y="411275"/>
                  <a:pt x="1952252" y="399590"/>
                </a:cubicBezTo>
                <a:cubicBezTo>
                  <a:pt x="1707036" y="387905"/>
                  <a:pt x="1445818" y="391141"/>
                  <a:pt x="1289726" y="399590"/>
                </a:cubicBezTo>
                <a:cubicBezTo>
                  <a:pt x="1133634" y="408039"/>
                  <a:pt x="994215" y="383161"/>
                  <a:pt x="729127" y="399590"/>
                </a:cubicBezTo>
                <a:cubicBezTo>
                  <a:pt x="464039" y="416019"/>
                  <a:pt x="352788" y="411982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 رصيد أول + رصيد أخر ) / 2</a:t>
            </a:r>
            <a:endParaRPr lang="en-US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E53AA644-F907-58EF-0C8E-A9E03797A1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267" y="5044962"/>
            <a:ext cx="322215" cy="214810"/>
          </a:xfrm>
          <a:prstGeom prst="rect">
            <a:avLst/>
          </a:prstGeom>
        </p:spPr>
      </p:pic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D5852FBD-668F-2C45-EC8B-F5095F755383}"/>
              </a:ext>
            </a:extLst>
          </p:cNvPr>
          <p:cNvSpPr/>
          <p:nvPr/>
        </p:nvSpPr>
        <p:spPr>
          <a:xfrm>
            <a:off x="6010226" y="4943648"/>
            <a:ext cx="497577" cy="399590"/>
          </a:xfrm>
          <a:custGeom>
            <a:avLst/>
            <a:gdLst>
              <a:gd name="connsiteX0" fmla="*/ 0 w 497577"/>
              <a:gd name="connsiteY0" fmla="*/ 66600 h 399590"/>
              <a:gd name="connsiteX1" fmla="*/ 66600 w 497577"/>
              <a:gd name="connsiteY1" fmla="*/ 0 h 399590"/>
              <a:gd name="connsiteX2" fmla="*/ 430977 w 497577"/>
              <a:gd name="connsiteY2" fmla="*/ 0 h 399590"/>
              <a:gd name="connsiteX3" fmla="*/ 497577 w 497577"/>
              <a:gd name="connsiteY3" fmla="*/ 66600 h 399590"/>
              <a:gd name="connsiteX4" fmla="*/ 497577 w 497577"/>
              <a:gd name="connsiteY4" fmla="*/ 332990 h 399590"/>
              <a:gd name="connsiteX5" fmla="*/ 430977 w 497577"/>
              <a:gd name="connsiteY5" fmla="*/ 399590 h 399590"/>
              <a:gd name="connsiteX6" fmla="*/ 66600 w 497577"/>
              <a:gd name="connsiteY6" fmla="*/ 399590 h 399590"/>
              <a:gd name="connsiteX7" fmla="*/ 0 w 497577"/>
              <a:gd name="connsiteY7" fmla="*/ 332990 h 399590"/>
              <a:gd name="connsiteX8" fmla="*/ 0 w 497577"/>
              <a:gd name="connsiteY8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7577" h="399590" fill="none" extrusionOk="0">
                <a:moveTo>
                  <a:pt x="0" y="66600"/>
                </a:moveTo>
                <a:cubicBezTo>
                  <a:pt x="-5" y="27907"/>
                  <a:pt x="21532" y="-3417"/>
                  <a:pt x="66600" y="0"/>
                </a:cubicBezTo>
                <a:cubicBezTo>
                  <a:pt x="171030" y="-12840"/>
                  <a:pt x="271454" y="-1962"/>
                  <a:pt x="430977" y="0"/>
                </a:cubicBezTo>
                <a:cubicBezTo>
                  <a:pt x="465672" y="-1015"/>
                  <a:pt x="493853" y="33115"/>
                  <a:pt x="497577" y="66600"/>
                </a:cubicBezTo>
                <a:cubicBezTo>
                  <a:pt x="488355" y="171937"/>
                  <a:pt x="507488" y="215367"/>
                  <a:pt x="497577" y="332990"/>
                </a:cubicBezTo>
                <a:cubicBezTo>
                  <a:pt x="498419" y="364120"/>
                  <a:pt x="472060" y="400695"/>
                  <a:pt x="430977" y="399590"/>
                </a:cubicBezTo>
                <a:cubicBezTo>
                  <a:pt x="346906" y="415488"/>
                  <a:pt x="210449" y="382969"/>
                  <a:pt x="66600" y="399590"/>
                </a:cubicBezTo>
                <a:cubicBezTo>
                  <a:pt x="25373" y="399154"/>
                  <a:pt x="2899" y="368347"/>
                  <a:pt x="0" y="332990"/>
                </a:cubicBezTo>
                <a:cubicBezTo>
                  <a:pt x="-9474" y="261290"/>
                  <a:pt x="12493" y="172662"/>
                  <a:pt x="0" y="66600"/>
                </a:cubicBezTo>
                <a:close/>
              </a:path>
              <a:path w="497577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10004" y="18144"/>
                  <a:pt x="349345" y="9959"/>
                  <a:pt x="430977" y="0"/>
                </a:cubicBezTo>
                <a:cubicBezTo>
                  <a:pt x="470114" y="266"/>
                  <a:pt x="498043" y="28952"/>
                  <a:pt x="497577" y="66600"/>
                </a:cubicBezTo>
                <a:cubicBezTo>
                  <a:pt x="507113" y="148680"/>
                  <a:pt x="487417" y="222057"/>
                  <a:pt x="497577" y="332990"/>
                </a:cubicBezTo>
                <a:cubicBezTo>
                  <a:pt x="499910" y="361951"/>
                  <a:pt x="471585" y="402288"/>
                  <a:pt x="430977" y="399590"/>
                </a:cubicBezTo>
                <a:cubicBezTo>
                  <a:pt x="299906" y="394202"/>
                  <a:pt x="153340" y="382121"/>
                  <a:pt x="66600" y="399590"/>
                </a:cubicBezTo>
                <a:cubicBezTo>
                  <a:pt x="24133" y="404785"/>
                  <a:pt x="-2861" y="371757"/>
                  <a:pt x="0" y="332990"/>
                </a:cubicBezTo>
                <a:cubicBezTo>
                  <a:pt x="-6620" y="278054"/>
                  <a:pt x="-6430" y="164941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9</a:t>
            </a:r>
            <a:endParaRPr lang="en-US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0DAAD362-DF54-D8EC-5982-B1E2FC6DC9CF}"/>
              </a:ext>
            </a:extLst>
          </p:cNvPr>
          <p:cNvSpPr/>
          <p:nvPr/>
        </p:nvSpPr>
        <p:spPr>
          <a:xfrm>
            <a:off x="6990187" y="4549716"/>
            <a:ext cx="3273616" cy="1850305"/>
          </a:xfrm>
          <a:custGeom>
            <a:avLst/>
            <a:gdLst>
              <a:gd name="connsiteX0" fmla="*/ 0 w 3273616"/>
              <a:gd name="connsiteY0" fmla="*/ 308390 h 1850305"/>
              <a:gd name="connsiteX1" fmla="*/ 308390 w 3273616"/>
              <a:gd name="connsiteY1" fmla="*/ 0 h 1850305"/>
              <a:gd name="connsiteX2" fmla="*/ 1025736 w 3273616"/>
              <a:gd name="connsiteY2" fmla="*/ 0 h 1850305"/>
              <a:gd name="connsiteX3" fmla="*/ 1663376 w 3273616"/>
              <a:gd name="connsiteY3" fmla="*/ 0 h 1850305"/>
              <a:gd name="connsiteX4" fmla="*/ 2274449 w 3273616"/>
              <a:gd name="connsiteY4" fmla="*/ 0 h 1850305"/>
              <a:gd name="connsiteX5" fmla="*/ 2965226 w 3273616"/>
              <a:gd name="connsiteY5" fmla="*/ 0 h 1850305"/>
              <a:gd name="connsiteX6" fmla="*/ 3273616 w 3273616"/>
              <a:gd name="connsiteY6" fmla="*/ 308390 h 1850305"/>
              <a:gd name="connsiteX7" fmla="*/ 3273616 w 3273616"/>
              <a:gd name="connsiteY7" fmla="*/ 925153 h 1850305"/>
              <a:gd name="connsiteX8" fmla="*/ 3273616 w 3273616"/>
              <a:gd name="connsiteY8" fmla="*/ 1541915 h 1850305"/>
              <a:gd name="connsiteX9" fmla="*/ 2965226 w 3273616"/>
              <a:gd name="connsiteY9" fmla="*/ 1850305 h 1850305"/>
              <a:gd name="connsiteX10" fmla="*/ 2301017 w 3273616"/>
              <a:gd name="connsiteY10" fmla="*/ 1850305 h 1850305"/>
              <a:gd name="connsiteX11" fmla="*/ 1663376 w 3273616"/>
              <a:gd name="connsiteY11" fmla="*/ 1850305 h 1850305"/>
              <a:gd name="connsiteX12" fmla="*/ 946031 w 3273616"/>
              <a:gd name="connsiteY12" fmla="*/ 1850305 h 1850305"/>
              <a:gd name="connsiteX13" fmla="*/ 308390 w 3273616"/>
              <a:gd name="connsiteY13" fmla="*/ 1850305 h 1850305"/>
              <a:gd name="connsiteX14" fmla="*/ 0 w 3273616"/>
              <a:gd name="connsiteY14" fmla="*/ 1541915 h 1850305"/>
              <a:gd name="connsiteX15" fmla="*/ 0 w 3273616"/>
              <a:gd name="connsiteY15" fmla="*/ 912817 h 1850305"/>
              <a:gd name="connsiteX16" fmla="*/ 0 w 3273616"/>
              <a:gd name="connsiteY16" fmla="*/ 308390 h 1850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73616" h="1850305" extrusionOk="0">
                <a:moveTo>
                  <a:pt x="0" y="308390"/>
                </a:moveTo>
                <a:cubicBezTo>
                  <a:pt x="-16087" y="128148"/>
                  <a:pt x="103258" y="13066"/>
                  <a:pt x="308390" y="0"/>
                </a:cubicBezTo>
                <a:cubicBezTo>
                  <a:pt x="472346" y="29824"/>
                  <a:pt x="821698" y="-4226"/>
                  <a:pt x="1025736" y="0"/>
                </a:cubicBezTo>
                <a:cubicBezTo>
                  <a:pt x="1229774" y="4226"/>
                  <a:pt x="1428106" y="-28538"/>
                  <a:pt x="1663376" y="0"/>
                </a:cubicBezTo>
                <a:cubicBezTo>
                  <a:pt x="1898646" y="28538"/>
                  <a:pt x="2025997" y="11276"/>
                  <a:pt x="2274449" y="0"/>
                </a:cubicBezTo>
                <a:cubicBezTo>
                  <a:pt x="2522901" y="-11276"/>
                  <a:pt x="2727160" y="-22559"/>
                  <a:pt x="2965226" y="0"/>
                </a:cubicBezTo>
                <a:cubicBezTo>
                  <a:pt x="3143666" y="-16713"/>
                  <a:pt x="3245811" y="133813"/>
                  <a:pt x="3273616" y="308390"/>
                </a:cubicBezTo>
                <a:cubicBezTo>
                  <a:pt x="3263252" y="437098"/>
                  <a:pt x="3302603" y="703993"/>
                  <a:pt x="3273616" y="925153"/>
                </a:cubicBezTo>
                <a:cubicBezTo>
                  <a:pt x="3244629" y="1146313"/>
                  <a:pt x="3275458" y="1355057"/>
                  <a:pt x="3273616" y="1541915"/>
                </a:cubicBezTo>
                <a:cubicBezTo>
                  <a:pt x="3305506" y="1719902"/>
                  <a:pt x="3098046" y="1844240"/>
                  <a:pt x="2965226" y="1850305"/>
                </a:cubicBezTo>
                <a:cubicBezTo>
                  <a:pt x="2780491" y="1817520"/>
                  <a:pt x="2469911" y="1865638"/>
                  <a:pt x="2301017" y="1850305"/>
                </a:cubicBezTo>
                <a:cubicBezTo>
                  <a:pt x="2132123" y="1834972"/>
                  <a:pt x="1952754" y="1843726"/>
                  <a:pt x="1663376" y="1850305"/>
                </a:cubicBezTo>
                <a:cubicBezTo>
                  <a:pt x="1373998" y="1856884"/>
                  <a:pt x="1180739" y="1848891"/>
                  <a:pt x="946031" y="1850305"/>
                </a:cubicBezTo>
                <a:cubicBezTo>
                  <a:pt x="711323" y="1851719"/>
                  <a:pt x="592081" y="1841263"/>
                  <a:pt x="308390" y="1850305"/>
                </a:cubicBezTo>
                <a:cubicBezTo>
                  <a:pt x="111791" y="1854621"/>
                  <a:pt x="-16923" y="1700557"/>
                  <a:pt x="0" y="1541915"/>
                </a:cubicBezTo>
                <a:cubicBezTo>
                  <a:pt x="28118" y="1379288"/>
                  <a:pt x="-27999" y="1138082"/>
                  <a:pt x="0" y="912817"/>
                </a:cubicBezTo>
                <a:cubicBezTo>
                  <a:pt x="27999" y="687552"/>
                  <a:pt x="29744" y="568245"/>
                  <a:pt x="0" y="308390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bg2"/>
                </a:gs>
                <a:gs pos="100000">
                  <a:srgbClr val="FF0000"/>
                </a:gs>
              </a:gsLst>
              <a:lin ang="5400000" scaled="1"/>
            </a:gra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CBBAB93F-CE8C-1262-6CDF-07E95B94C324}"/>
              </a:ext>
            </a:extLst>
          </p:cNvPr>
          <p:cNvSpPr/>
          <p:nvPr/>
        </p:nvSpPr>
        <p:spPr>
          <a:xfrm>
            <a:off x="5821279" y="5617767"/>
            <a:ext cx="953851" cy="399590"/>
          </a:xfrm>
          <a:custGeom>
            <a:avLst/>
            <a:gdLst>
              <a:gd name="connsiteX0" fmla="*/ 0 w 953851"/>
              <a:gd name="connsiteY0" fmla="*/ 66600 h 399590"/>
              <a:gd name="connsiteX1" fmla="*/ 66600 w 953851"/>
              <a:gd name="connsiteY1" fmla="*/ 0 h 399590"/>
              <a:gd name="connsiteX2" fmla="*/ 460512 w 953851"/>
              <a:gd name="connsiteY2" fmla="*/ 0 h 399590"/>
              <a:gd name="connsiteX3" fmla="*/ 887251 w 953851"/>
              <a:gd name="connsiteY3" fmla="*/ 0 h 399590"/>
              <a:gd name="connsiteX4" fmla="*/ 953851 w 953851"/>
              <a:gd name="connsiteY4" fmla="*/ 66600 h 399590"/>
              <a:gd name="connsiteX5" fmla="*/ 953851 w 953851"/>
              <a:gd name="connsiteY5" fmla="*/ 332990 h 399590"/>
              <a:gd name="connsiteX6" fmla="*/ 887251 w 953851"/>
              <a:gd name="connsiteY6" fmla="*/ 399590 h 399590"/>
              <a:gd name="connsiteX7" fmla="*/ 493339 w 953851"/>
              <a:gd name="connsiteY7" fmla="*/ 399590 h 399590"/>
              <a:gd name="connsiteX8" fmla="*/ 66600 w 953851"/>
              <a:gd name="connsiteY8" fmla="*/ 399590 h 399590"/>
              <a:gd name="connsiteX9" fmla="*/ 0 w 953851"/>
              <a:gd name="connsiteY9" fmla="*/ 332990 h 399590"/>
              <a:gd name="connsiteX10" fmla="*/ 0 w 953851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3851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218804" y="-19603"/>
                  <a:pt x="364815" y="-680"/>
                  <a:pt x="460512" y="0"/>
                </a:cubicBezTo>
                <a:cubicBezTo>
                  <a:pt x="556209" y="680"/>
                  <a:pt x="768754" y="5997"/>
                  <a:pt x="887251" y="0"/>
                </a:cubicBezTo>
                <a:cubicBezTo>
                  <a:pt x="924875" y="-5652"/>
                  <a:pt x="958152" y="30923"/>
                  <a:pt x="953851" y="66600"/>
                </a:cubicBezTo>
                <a:cubicBezTo>
                  <a:pt x="964691" y="142846"/>
                  <a:pt x="963520" y="251105"/>
                  <a:pt x="953851" y="332990"/>
                </a:cubicBezTo>
                <a:cubicBezTo>
                  <a:pt x="949406" y="369336"/>
                  <a:pt x="926932" y="398165"/>
                  <a:pt x="887251" y="399590"/>
                </a:cubicBezTo>
                <a:cubicBezTo>
                  <a:pt x="755748" y="411713"/>
                  <a:pt x="641342" y="389065"/>
                  <a:pt x="493339" y="399590"/>
                </a:cubicBezTo>
                <a:cubicBezTo>
                  <a:pt x="345336" y="410115"/>
                  <a:pt x="165131" y="415318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953851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17905" y="13605"/>
                  <a:pt x="344888" y="9173"/>
                  <a:pt x="476926" y="0"/>
                </a:cubicBezTo>
                <a:cubicBezTo>
                  <a:pt x="608964" y="-9173"/>
                  <a:pt x="792338" y="-18936"/>
                  <a:pt x="887251" y="0"/>
                </a:cubicBezTo>
                <a:cubicBezTo>
                  <a:pt x="918327" y="-6310"/>
                  <a:pt x="959289" y="27542"/>
                  <a:pt x="953851" y="66600"/>
                </a:cubicBezTo>
                <a:cubicBezTo>
                  <a:pt x="952157" y="189726"/>
                  <a:pt x="959450" y="245350"/>
                  <a:pt x="953851" y="332990"/>
                </a:cubicBezTo>
                <a:cubicBezTo>
                  <a:pt x="949536" y="375755"/>
                  <a:pt x="929931" y="398348"/>
                  <a:pt x="887251" y="399590"/>
                </a:cubicBezTo>
                <a:cubicBezTo>
                  <a:pt x="790996" y="408340"/>
                  <a:pt x="627104" y="384779"/>
                  <a:pt x="493339" y="399590"/>
                </a:cubicBezTo>
                <a:cubicBezTo>
                  <a:pt x="359574" y="414401"/>
                  <a:pt x="251289" y="407841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العام الماضي</a:t>
            </a:r>
            <a:endParaRPr lang="en-US" sz="12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FCF1AB76-143F-1D4A-8334-87847EA46777}"/>
              </a:ext>
            </a:extLst>
          </p:cNvPr>
          <p:cNvSpPr/>
          <p:nvPr/>
        </p:nvSpPr>
        <p:spPr>
          <a:xfrm>
            <a:off x="6049415" y="6092091"/>
            <a:ext cx="497577" cy="399590"/>
          </a:xfrm>
          <a:custGeom>
            <a:avLst/>
            <a:gdLst>
              <a:gd name="connsiteX0" fmla="*/ 0 w 497577"/>
              <a:gd name="connsiteY0" fmla="*/ 66600 h 399590"/>
              <a:gd name="connsiteX1" fmla="*/ 66600 w 497577"/>
              <a:gd name="connsiteY1" fmla="*/ 0 h 399590"/>
              <a:gd name="connsiteX2" fmla="*/ 430977 w 497577"/>
              <a:gd name="connsiteY2" fmla="*/ 0 h 399590"/>
              <a:gd name="connsiteX3" fmla="*/ 497577 w 497577"/>
              <a:gd name="connsiteY3" fmla="*/ 66600 h 399590"/>
              <a:gd name="connsiteX4" fmla="*/ 497577 w 497577"/>
              <a:gd name="connsiteY4" fmla="*/ 332990 h 399590"/>
              <a:gd name="connsiteX5" fmla="*/ 430977 w 497577"/>
              <a:gd name="connsiteY5" fmla="*/ 399590 h 399590"/>
              <a:gd name="connsiteX6" fmla="*/ 66600 w 497577"/>
              <a:gd name="connsiteY6" fmla="*/ 399590 h 399590"/>
              <a:gd name="connsiteX7" fmla="*/ 0 w 497577"/>
              <a:gd name="connsiteY7" fmla="*/ 332990 h 399590"/>
              <a:gd name="connsiteX8" fmla="*/ 0 w 497577"/>
              <a:gd name="connsiteY8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7577" h="399590" fill="none" extrusionOk="0">
                <a:moveTo>
                  <a:pt x="0" y="66600"/>
                </a:moveTo>
                <a:cubicBezTo>
                  <a:pt x="-5" y="27907"/>
                  <a:pt x="21532" y="-3417"/>
                  <a:pt x="66600" y="0"/>
                </a:cubicBezTo>
                <a:cubicBezTo>
                  <a:pt x="171030" y="-12840"/>
                  <a:pt x="271454" y="-1962"/>
                  <a:pt x="430977" y="0"/>
                </a:cubicBezTo>
                <a:cubicBezTo>
                  <a:pt x="465672" y="-1015"/>
                  <a:pt x="493853" y="33115"/>
                  <a:pt x="497577" y="66600"/>
                </a:cubicBezTo>
                <a:cubicBezTo>
                  <a:pt x="488355" y="171937"/>
                  <a:pt x="507488" y="215367"/>
                  <a:pt x="497577" y="332990"/>
                </a:cubicBezTo>
                <a:cubicBezTo>
                  <a:pt x="498419" y="364120"/>
                  <a:pt x="472060" y="400695"/>
                  <a:pt x="430977" y="399590"/>
                </a:cubicBezTo>
                <a:cubicBezTo>
                  <a:pt x="346906" y="415488"/>
                  <a:pt x="210449" y="382969"/>
                  <a:pt x="66600" y="399590"/>
                </a:cubicBezTo>
                <a:cubicBezTo>
                  <a:pt x="25373" y="399154"/>
                  <a:pt x="2899" y="368347"/>
                  <a:pt x="0" y="332990"/>
                </a:cubicBezTo>
                <a:cubicBezTo>
                  <a:pt x="-9474" y="261290"/>
                  <a:pt x="12493" y="172662"/>
                  <a:pt x="0" y="66600"/>
                </a:cubicBezTo>
                <a:close/>
              </a:path>
              <a:path w="497577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10004" y="18144"/>
                  <a:pt x="349345" y="9959"/>
                  <a:pt x="430977" y="0"/>
                </a:cubicBezTo>
                <a:cubicBezTo>
                  <a:pt x="470114" y="266"/>
                  <a:pt x="498043" y="28952"/>
                  <a:pt x="497577" y="66600"/>
                </a:cubicBezTo>
                <a:cubicBezTo>
                  <a:pt x="507113" y="148680"/>
                  <a:pt x="487417" y="222057"/>
                  <a:pt x="497577" y="332990"/>
                </a:cubicBezTo>
                <a:cubicBezTo>
                  <a:pt x="499910" y="361951"/>
                  <a:pt x="471585" y="402288"/>
                  <a:pt x="430977" y="399590"/>
                </a:cubicBezTo>
                <a:cubicBezTo>
                  <a:pt x="299906" y="394202"/>
                  <a:pt x="153340" y="382121"/>
                  <a:pt x="66600" y="399590"/>
                </a:cubicBezTo>
                <a:cubicBezTo>
                  <a:pt x="24133" y="404785"/>
                  <a:pt x="-2861" y="371757"/>
                  <a:pt x="0" y="332990"/>
                </a:cubicBezTo>
                <a:cubicBezTo>
                  <a:pt x="-6620" y="278054"/>
                  <a:pt x="-6430" y="164941"/>
                  <a:pt x="0" y="6660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</a:t>
            </a:r>
            <a:endParaRPr lang="en-US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8262F728-D9C2-5051-1207-8A5D055AC2A1}"/>
              </a:ext>
            </a:extLst>
          </p:cNvPr>
          <p:cNvSpPr/>
          <p:nvPr/>
        </p:nvSpPr>
        <p:spPr>
          <a:xfrm>
            <a:off x="7365744" y="6475702"/>
            <a:ext cx="2373867" cy="313862"/>
          </a:xfrm>
          <a:custGeom>
            <a:avLst/>
            <a:gdLst>
              <a:gd name="connsiteX0" fmla="*/ 0 w 2373867"/>
              <a:gd name="connsiteY0" fmla="*/ 52311 h 313862"/>
              <a:gd name="connsiteX1" fmla="*/ 52311 w 2373867"/>
              <a:gd name="connsiteY1" fmla="*/ 0 h 313862"/>
              <a:gd name="connsiteX2" fmla="*/ 642315 w 2373867"/>
              <a:gd name="connsiteY2" fmla="*/ 0 h 313862"/>
              <a:gd name="connsiteX3" fmla="*/ 1164241 w 2373867"/>
              <a:gd name="connsiteY3" fmla="*/ 0 h 313862"/>
              <a:gd name="connsiteX4" fmla="*/ 1754245 w 2373867"/>
              <a:gd name="connsiteY4" fmla="*/ 0 h 313862"/>
              <a:gd name="connsiteX5" fmla="*/ 2321556 w 2373867"/>
              <a:gd name="connsiteY5" fmla="*/ 0 h 313862"/>
              <a:gd name="connsiteX6" fmla="*/ 2373867 w 2373867"/>
              <a:gd name="connsiteY6" fmla="*/ 52311 h 313862"/>
              <a:gd name="connsiteX7" fmla="*/ 2373867 w 2373867"/>
              <a:gd name="connsiteY7" fmla="*/ 261551 h 313862"/>
              <a:gd name="connsiteX8" fmla="*/ 2321556 w 2373867"/>
              <a:gd name="connsiteY8" fmla="*/ 313862 h 313862"/>
              <a:gd name="connsiteX9" fmla="*/ 1799630 w 2373867"/>
              <a:gd name="connsiteY9" fmla="*/ 313862 h 313862"/>
              <a:gd name="connsiteX10" fmla="*/ 1209626 w 2373867"/>
              <a:gd name="connsiteY10" fmla="*/ 313862 h 313862"/>
              <a:gd name="connsiteX11" fmla="*/ 687700 w 2373867"/>
              <a:gd name="connsiteY11" fmla="*/ 313862 h 313862"/>
              <a:gd name="connsiteX12" fmla="*/ 52311 w 2373867"/>
              <a:gd name="connsiteY12" fmla="*/ 313862 h 313862"/>
              <a:gd name="connsiteX13" fmla="*/ 0 w 2373867"/>
              <a:gd name="connsiteY13" fmla="*/ 261551 h 313862"/>
              <a:gd name="connsiteX14" fmla="*/ 0 w 2373867"/>
              <a:gd name="connsiteY14" fmla="*/ 52311 h 313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73867" h="313862" fill="none" extrusionOk="0">
                <a:moveTo>
                  <a:pt x="0" y="52311"/>
                </a:moveTo>
                <a:cubicBezTo>
                  <a:pt x="-723" y="21340"/>
                  <a:pt x="22605" y="1067"/>
                  <a:pt x="52311" y="0"/>
                </a:cubicBezTo>
                <a:cubicBezTo>
                  <a:pt x="261884" y="-21657"/>
                  <a:pt x="473047" y="4065"/>
                  <a:pt x="642315" y="0"/>
                </a:cubicBezTo>
                <a:cubicBezTo>
                  <a:pt x="811583" y="-4065"/>
                  <a:pt x="1020596" y="4766"/>
                  <a:pt x="1164241" y="0"/>
                </a:cubicBezTo>
                <a:cubicBezTo>
                  <a:pt x="1307886" y="-4766"/>
                  <a:pt x="1474721" y="-26342"/>
                  <a:pt x="1754245" y="0"/>
                </a:cubicBezTo>
                <a:cubicBezTo>
                  <a:pt x="2033769" y="26342"/>
                  <a:pt x="2099520" y="-27390"/>
                  <a:pt x="2321556" y="0"/>
                </a:cubicBezTo>
                <a:cubicBezTo>
                  <a:pt x="2353599" y="1552"/>
                  <a:pt x="2374011" y="25733"/>
                  <a:pt x="2373867" y="52311"/>
                </a:cubicBezTo>
                <a:cubicBezTo>
                  <a:pt x="2372936" y="109172"/>
                  <a:pt x="2376653" y="196554"/>
                  <a:pt x="2373867" y="261551"/>
                </a:cubicBezTo>
                <a:cubicBezTo>
                  <a:pt x="2377252" y="288925"/>
                  <a:pt x="2350861" y="312970"/>
                  <a:pt x="2321556" y="313862"/>
                </a:cubicBezTo>
                <a:cubicBezTo>
                  <a:pt x="2093868" y="324226"/>
                  <a:pt x="1969504" y="306168"/>
                  <a:pt x="1799630" y="313862"/>
                </a:cubicBezTo>
                <a:cubicBezTo>
                  <a:pt x="1629756" y="321556"/>
                  <a:pt x="1426306" y="321781"/>
                  <a:pt x="1209626" y="313862"/>
                </a:cubicBezTo>
                <a:cubicBezTo>
                  <a:pt x="992946" y="305943"/>
                  <a:pt x="895650" y="292569"/>
                  <a:pt x="687700" y="313862"/>
                </a:cubicBezTo>
                <a:cubicBezTo>
                  <a:pt x="479750" y="335155"/>
                  <a:pt x="346008" y="334763"/>
                  <a:pt x="52311" y="313862"/>
                </a:cubicBezTo>
                <a:cubicBezTo>
                  <a:pt x="26148" y="312743"/>
                  <a:pt x="3772" y="293799"/>
                  <a:pt x="0" y="261551"/>
                </a:cubicBezTo>
                <a:cubicBezTo>
                  <a:pt x="5641" y="217721"/>
                  <a:pt x="672" y="128309"/>
                  <a:pt x="0" y="52311"/>
                </a:cubicBezTo>
                <a:close/>
              </a:path>
              <a:path w="2373867" h="313862" stroke="0" extrusionOk="0">
                <a:moveTo>
                  <a:pt x="0" y="52311"/>
                </a:moveTo>
                <a:cubicBezTo>
                  <a:pt x="2764" y="19450"/>
                  <a:pt x="22787" y="4716"/>
                  <a:pt x="52311" y="0"/>
                </a:cubicBezTo>
                <a:cubicBezTo>
                  <a:pt x="240644" y="12238"/>
                  <a:pt x="448496" y="-25178"/>
                  <a:pt x="619622" y="0"/>
                </a:cubicBezTo>
                <a:cubicBezTo>
                  <a:pt x="790748" y="25178"/>
                  <a:pt x="954494" y="443"/>
                  <a:pt x="1232318" y="0"/>
                </a:cubicBezTo>
                <a:cubicBezTo>
                  <a:pt x="1510142" y="-443"/>
                  <a:pt x="1862714" y="23823"/>
                  <a:pt x="2321556" y="0"/>
                </a:cubicBezTo>
                <a:cubicBezTo>
                  <a:pt x="2349773" y="905"/>
                  <a:pt x="2373741" y="21321"/>
                  <a:pt x="2373867" y="52311"/>
                </a:cubicBezTo>
                <a:cubicBezTo>
                  <a:pt x="2373210" y="148583"/>
                  <a:pt x="2371134" y="206183"/>
                  <a:pt x="2373867" y="261551"/>
                </a:cubicBezTo>
                <a:cubicBezTo>
                  <a:pt x="2369333" y="289279"/>
                  <a:pt x="2349778" y="313366"/>
                  <a:pt x="2321556" y="313862"/>
                </a:cubicBezTo>
                <a:cubicBezTo>
                  <a:pt x="2041238" y="302118"/>
                  <a:pt x="1882500" y="299208"/>
                  <a:pt x="1731552" y="313862"/>
                </a:cubicBezTo>
                <a:cubicBezTo>
                  <a:pt x="1580604" y="328516"/>
                  <a:pt x="1400762" y="309865"/>
                  <a:pt x="1141549" y="313862"/>
                </a:cubicBezTo>
                <a:cubicBezTo>
                  <a:pt x="882336" y="317859"/>
                  <a:pt x="806398" y="289502"/>
                  <a:pt x="642315" y="313862"/>
                </a:cubicBezTo>
                <a:cubicBezTo>
                  <a:pt x="478232" y="338222"/>
                  <a:pt x="232198" y="340980"/>
                  <a:pt x="52311" y="313862"/>
                </a:cubicBezTo>
                <a:cubicBezTo>
                  <a:pt x="20434" y="319981"/>
                  <a:pt x="-5167" y="293590"/>
                  <a:pt x="0" y="261551"/>
                </a:cubicBezTo>
                <a:cubicBezTo>
                  <a:pt x="-8119" y="165334"/>
                  <a:pt x="-9991" y="146648"/>
                  <a:pt x="0" y="52311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ارتفع معدل دوران المخزون</a:t>
            </a:r>
            <a:endParaRPr lang="en-US" sz="11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ABBCD7-5EBC-144E-7894-51C039B3FC12}"/>
              </a:ext>
            </a:extLst>
          </p:cNvPr>
          <p:cNvSpPr txBox="1"/>
          <p:nvPr/>
        </p:nvSpPr>
        <p:spPr>
          <a:xfrm>
            <a:off x="9272659" y="85688"/>
            <a:ext cx="2030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b="1" dirty="0">
                <a:latin typeface="Cairo" panose="00000500000000000000" pitchFamily="2" charset="-78"/>
                <a:cs typeface="Cairo" panose="00000500000000000000" pitchFamily="2" charset="-78"/>
              </a:rPr>
              <a:t>معدلات الدوران</a:t>
            </a:r>
            <a:endParaRPr lang="en-US" b="1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6A92AF2-3A7E-6F53-C8EF-4C63C8089D31}"/>
              </a:ext>
            </a:extLst>
          </p:cNvPr>
          <p:cNvSpPr/>
          <p:nvPr/>
        </p:nvSpPr>
        <p:spPr>
          <a:xfrm>
            <a:off x="5878318" y="630811"/>
            <a:ext cx="4093746" cy="514703"/>
          </a:xfrm>
          <a:custGeom>
            <a:avLst/>
            <a:gdLst>
              <a:gd name="connsiteX0" fmla="*/ 0 w 4093746"/>
              <a:gd name="connsiteY0" fmla="*/ 85786 h 514703"/>
              <a:gd name="connsiteX1" fmla="*/ 85786 w 4093746"/>
              <a:gd name="connsiteY1" fmla="*/ 0 h 514703"/>
              <a:gd name="connsiteX2" fmla="*/ 661038 w 4093746"/>
              <a:gd name="connsiteY2" fmla="*/ 0 h 514703"/>
              <a:gd name="connsiteX3" fmla="*/ 1393177 w 4093746"/>
              <a:gd name="connsiteY3" fmla="*/ 0 h 514703"/>
              <a:gd name="connsiteX4" fmla="*/ 1968430 w 4093746"/>
              <a:gd name="connsiteY4" fmla="*/ 0 h 514703"/>
              <a:gd name="connsiteX5" fmla="*/ 2543682 w 4093746"/>
              <a:gd name="connsiteY5" fmla="*/ 0 h 514703"/>
              <a:gd name="connsiteX6" fmla="*/ 3236599 w 4093746"/>
              <a:gd name="connsiteY6" fmla="*/ 0 h 514703"/>
              <a:gd name="connsiteX7" fmla="*/ 4007960 w 4093746"/>
              <a:gd name="connsiteY7" fmla="*/ 0 h 514703"/>
              <a:gd name="connsiteX8" fmla="*/ 4093746 w 4093746"/>
              <a:gd name="connsiteY8" fmla="*/ 85786 h 514703"/>
              <a:gd name="connsiteX9" fmla="*/ 4093746 w 4093746"/>
              <a:gd name="connsiteY9" fmla="*/ 428917 h 514703"/>
              <a:gd name="connsiteX10" fmla="*/ 4007960 w 4093746"/>
              <a:gd name="connsiteY10" fmla="*/ 514703 h 514703"/>
              <a:gd name="connsiteX11" fmla="*/ 3393486 w 4093746"/>
              <a:gd name="connsiteY11" fmla="*/ 514703 h 514703"/>
              <a:gd name="connsiteX12" fmla="*/ 2857456 w 4093746"/>
              <a:gd name="connsiteY12" fmla="*/ 514703 h 514703"/>
              <a:gd name="connsiteX13" fmla="*/ 2164538 w 4093746"/>
              <a:gd name="connsiteY13" fmla="*/ 514703 h 514703"/>
              <a:gd name="connsiteX14" fmla="*/ 1550064 w 4093746"/>
              <a:gd name="connsiteY14" fmla="*/ 514703 h 514703"/>
              <a:gd name="connsiteX15" fmla="*/ 817925 w 4093746"/>
              <a:gd name="connsiteY15" fmla="*/ 514703 h 514703"/>
              <a:gd name="connsiteX16" fmla="*/ 85786 w 4093746"/>
              <a:gd name="connsiteY16" fmla="*/ 514703 h 514703"/>
              <a:gd name="connsiteX17" fmla="*/ 0 w 4093746"/>
              <a:gd name="connsiteY17" fmla="*/ 428917 h 514703"/>
              <a:gd name="connsiteX18" fmla="*/ 0 w 4093746"/>
              <a:gd name="connsiteY18" fmla="*/ 85786 h 51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93746" h="514703" fill="none" extrusionOk="0">
                <a:moveTo>
                  <a:pt x="0" y="85786"/>
                </a:moveTo>
                <a:cubicBezTo>
                  <a:pt x="-7797" y="37643"/>
                  <a:pt x="44138" y="-2817"/>
                  <a:pt x="85786" y="0"/>
                </a:cubicBezTo>
                <a:cubicBezTo>
                  <a:pt x="314129" y="21289"/>
                  <a:pt x="393117" y="-13608"/>
                  <a:pt x="661038" y="0"/>
                </a:cubicBezTo>
                <a:cubicBezTo>
                  <a:pt x="928959" y="13608"/>
                  <a:pt x="1194570" y="-19334"/>
                  <a:pt x="1393177" y="0"/>
                </a:cubicBezTo>
                <a:cubicBezTo>
                  <a:pt x="1591784" y="19334"/>
                  <a:pt x="1691484" y="11032"/>
                  <a:pt x="1968430" y="0"/>
                </a:cubicBezTo>
                <a:cubicBezTo>
                  <a:pt x="2245376" y="-11032"/>
                  <a:pt x="2309575" y="16357"/>
                  <a:pt x="2543682" y="0"/>
                </a:cubicBezTo>
                <a:cubicBezTo>
                  <a:pt x="2777789" y="-16357"/>
                  <a:pt x="3038953" y="-24280"/>
                  <a:pt x="3236599" y="0"/>
                </a:cubicBezTo>
                <a:cubicBezTo>
                  <a:pt x="3434245" y="24280"/>
                  <a:pt x="3785454" y="29364"/>
                  <a:pt x="4007960" y="0"/>
                </a:cubicBezTo>
                <a:cubicBezTo>
                  <a:pt x="4055039" y="-1152"/>
                  <a:pt x="4086108" y="30855"/>
                  <a:pt x="4093746" y="85786"/>
                </a:cubicBezTo>
                <a:cubicBezTo>
                  <a:pt x="4094786" y="201697"/>
                  <a:pt x="4077251" y="267476"/>
                  <a:pt x="4093746" y="428917"/>
                </a:cubicBezTo>
                <a:cubicBezTo>
                  <a:pt x="4095972" y="475382"/>
                  <a:pt x="4059163" y="518108"/>
                  <a:pt x="4007960" y="514703"/>
                </a:cubicBezTo>
                <a:cubicBezTo>
                  <a:pt x="3859257" y="511105"/>
                  <a:pt x="3607852" y="507379"/>
                  <a:pt x="3393486" y="514703"/>
                </a:cubicBezTo>
                <a:cubicBezTo>
                  <a:pt x="3179120" y="522027"/>
                  <a:pt x="3086866" y="502469"/>
                  <a:pt x="2857456" y="514703"/>
                </a:cubicBezTo>
                <a:cubicBezTo>
                  <a:pt x="2628046" y="526938"/>
                  <a:pt x="2494881" y="534210"/>
                  <a:pt x="2164538" y="514703"/>
                </a:cubicBezTo>
                <a:cubicBezTo>
                  <a:pt x="1834195" y="495196"/>
                  <a:pt x="1742165" y="499774"/>
                  <a:pt x="1550064" y="514703"/>
                </a:cubicBezTo>
                <a:cubicBezTo>
                  <a:pt x="1357963" y="529632"/>
                  <a:pt x="1127126" y="511229"/>
                  <a:pt x="817925" y="514703"/>
                </a:cubicBezTo>
                <a:cubicBezTo>
                  <a:pt x="508724" y="518177"/>
                  <a:pt x="328149" y="490626"/>
                  <a:pt x="85786" y="514703"/>
                </a:cubicBezTo>
                <a:cubicBezTo>
                  <a:pt x="33058" y="516302"/>
                  <a:pt x="2429" y="465316"/>
                  <a:pt x="0" y="428917"/>
                </a:cubicBezTo>
                <a:cubicBezTo>
                  <a:pt x="-12703" y="333814"/>
                  <a:pt x="-13797" y="203532"/>
                  <a:pt x="0" y="85786"/>
                </a:cubicBezTo>
                <a:close/>
              </a:path>
              <a:path w="4093746" h="514703" stroke="0" extrusionOk="0">
                <a:moveTo>
                  <a:pt x="0" y="85786"/>
                </a:moveTo>
                <a:cubicBezTo>
                  <a:pt x="5430" y="30607"/>
                  <a:pt x="37519" y="6617"/>
                  <a:pt x="85786" y="0"/>
                </a:cubicBezTo>
                <a:cubicBezTo>
                  <a:pt x="272891" y="-2323"/>
                  <a:pt x="433230" y="-13277"/>
                  <a:pt x="739482" y="0"/>
                </a:cubicBezTo>
                <a:cubicBezTo>
                  <a:pt x="1045734" y="13277"/>
                  <a:pt x="1202712" y="8211"/>
                  <a:pt x="1471621" y="0"/>
                </a:cubicBezTo>
                <a:cubicBezTo>
                  <a:pt x="1740530" y="-8211"/>
                  <a:pt x="2056998" y="-28942"/>
                  <a:pt x="2203760" y="0"/>
                </a:cubicBezTo>
                <a:cubicBezTo>
                  <a:pt x="2350522" y="28942"/>
                  <a:pt x="2634426" y="-16727"/>
                  <a:pt x="2818234" y="0"/>
                </a:cubicBezTo>
                <a:cubicBezTo>
                  <a:pt x="3002042" y="16727"/>
                  <a:pt x="3694999" y="-11904"/>
                  <a:pt x="4007960" y="0"/>
                </a:cubicBezTo>
                <a:cubicBezTo>
                  <a:pt x="4048480" y="9508"/>
                  <a:pt x="4102892" y="36481"/>
                  <a:pt x="4093746" y="85786"/>
                </a:cubicBezTo>
                <a:cubicBezTo>
                  <a:pt x="4084272" y="219819"/>
                  <a:pt x="4103130" y="358619"/>
                  <a:pt x="4093746" y="428917"/>
                </a:cubicBezTo>
                <a:cubicBezTo>
                  <a:pt x="4092899" y="481315"/>
                  <a:pt x="4057360" y="519337"/>
                  <a:pt x="4007960" y="514703"/>
                </a:cubicBezTo>
                <a:cubicBezTo>
                  <a:pt x="3811186" y="536642"/>
                  <a:pt x="3607880" y="497303"/>
                  <a:pt x="3393486" y="514703"/>
                </a:cubicBezTo>
                <a:cubicBezTo>
                  <a:pt x="3179092" y="532103"/>
                  <a:pt x="3045633" y="531886"/>
                  <a:pt x="2779012" y="514703"/>
                </a:cubicBezTo>
                <a:cubicBezTo>
                  <a:pt x="2512391" y="497520"/>
                  <a:pt x="2237712" y="484649"/>
                  <a:pt x="2046873" y="514703"/>
                </a:cubicBezTo>
                <a:cubicBezTo>
                  <a:pt x="1856034" y="544757"/>
                  <a:pt x="1604420" y="509714"/>
                  <a:pt x="1393177" y="514703"/>
                </a:cubicBezTo>
                <a:cubicBezTo>
                  <a:pt x="1181934" y="519692"/>
                  <a:pt x="903910" y="503060"/>
                  <a:pt x="661038" y="514703"/>
                </a:cubicBezTo>
                <a:cubicBezTo>
                  <a:pt x="418166" y="526346"/>
                  <a:pt x="287613" y="508089"/>
                  <a:pt x="85786" y="514703"/>
                </a:cubicBezTo>
                <a:cubicBezTo>
                  <a:pt x="40127" y="503163"/>
                  <a:pt x="4034" y="477332"/>
                  <a:pt x="0" y="428917"/>
                </a:cubicBezTo>
                <a:cubicBezTo>
                  <a:pt x="4643" y="343068"/>
                  <a:pt x="9261" y="239643"/>
                  <a:pt x="0" y="85786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050" b="1" dirty="0">
                <a:solidFill>
                  <a:srgbClr val="0070C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هو مقياس يوضح مدى سرعة الشركة </a:t>
            </a:r>
            <a:r>
              <a:rPr lang="ar-EG" sz="105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في تحصيل مستحقاتها من العملاء</a:t>
            </a:r>
            <a:r>
              <a:rPr lang="ar-EG" sz="1050" b="1" dirty="0">
                <a:solidFill>
                  <a:srgbClr val="0070C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خلال فترة معينة</a:t>
            </a:r>
            <a:endParaRPr lang="en-US" sz="1050" b="1" dirty="0">
              <a:solidFill>
                <a:srgbClr val="0070C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4F743A3-1C04-C4FF-18D8-8ADA7DE5314C}"/>
              </a:ext>
            </a:extLst>
          </p:cNvPr>
          <p:cNvSpPr/>
          <p:nvPr/>
        </p:nvSpPr>
        <p:spPr>
          <a:xfrm>
            <a:off x="3655104" y="1185871"/>
            <a:ext cx="1346394" cy="514703"/>
          </a:xfrm>
          <a:custGeom>
            <a:avLst/>
            <a:gdLst>
              <a:gd name="connsiteX0" fmla="*/ 0 w 1346394"/>
              <a:gd name="connsiteY0" fmla="*/ 85786 h 514703"/>
              <a:gd name="connsiteX1" fmla="*/ 85786 w 1346394"/>
              <a:gd name="connsiteY1" fmla="*/ 0 h 514703"/>
              <a:gd name="connsiteX2" fmla="*/ 649701 w 1346394"/>
              <a:gd name="connsiteY2" fmla="*/ 0 h 514703"/>
              <a:gd name="connsiteX3" fmla="*/ 1260608 w 1346394"/>
              <a:gd name="connsiteY3" fmla="*/ 0 h 514703"/>
              <a:gd name="connsiteX4" fmla="*/ 1346394 w 1346394"/>
              <a:gd name="connsiteY4" fmla="*/ 85786 h 514703"/>
              <a:gd name="connsiteX5" fmla="*/ 1346394 w 1346394"/>
              <a:gd name="connsiteY5" fmla="*/ 428917 h 514703"/>
              <a:gd name="connsiteX6" fmla="*/ 1260608 w 1346394"/>
              <a:gd name="connsiteY6" fmla="*/ 514703 h 514703"/>
              <a:gd name="connsiteX7" fmla="*/ 696693 w 1346394"/>
              <a:gd name="connsiteY7" fmla="*/ 514703 h 514703"/>
              <a:gd name="connsiteX8" fmla="*/ 85786 w 1346394"/>
              <a:gd name="connsiteY8" fmla="*/ 514703 h 514703"/>
              <a:gd name="connsiteX9" fmla="*/ 0 w 1346394"/>
              <a:gd name="connsiteY9" fmla="*/ 428917 h 514703"/>
              <a:gd name="connsiteX10" fmla="*/ 0 w 1346394"/>
              <a:gd name="connsiteY10" fmla="*/ 85786 h 51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6394" h="514703" fill="none" extrusionOk="0">
                <a:moveTo>
                  <a:pt x="0" y="85786"/>
                </a:moveTo>
                <a:cubicBezTo>
                  <a:pt x="-1916" y="42334"/>
                  <a:pt x="33230" y="3156"/>
                  <a:pt x="85786" y="0"/>
                </a:cubicBezTo>
                <a:cubicBezTo>
                  <a:pt x="282547" y="-16027"/>
                  <a:pt x="383723" y="-15781"/>
                  <a:pt x="649701" y="0"/>
                </a:cubicBezTo>
                <a:cubicBezTo>
                  <a:pt x="915679" y="15781"/>
                  <a:pt x="1078408" y="28141"/>
                  <a:pt x="1260608" y="0"/>
                </a:cubicBezTo>
                <a:cubicBezTo>
                  <a:pt x="1309705" y="-11540"/>
                  <a:pt x="1350428" y="39445"/>
                  <a:pt x="1346394" y="85786"/>
                </a:cubicBezTo>
                <a:cubicBezTo>
                  <a:pt x="1341751" y="171635"/>
                  <a:pt x="1337133" y="275060"/>
                  <a:pt x="1346394" y="428917"/>
                </a:cubicBezTo>
                <a:cubicBezTo>
                  <a:pt x="1338597" y="475530"/>
                  <a:pt x="1313716" y="511886"/>
                  <a:pt x="1260608" y="514703"/>
                </a:cubicBezTo>
                <a:cubicBezTo>
                  <a:pt x="1102148" y="535642"/>
                  <a:pt x="899680" y="520284"/>
                  <a:pt x="696693" y="514703"/>
                </a:cubicBezTo>
                <a:cubicBezTo>
                  <a:pt x="493707" y="509122"/>
                  <a:pt x="211109" y="527295"/>
                  <a:pt x="85786" y="514703"/>
                </a:cubicBezTo>
                <a:cubicBezTo>
                  <a:pt x="35871" y="518273"/>
                  <a:pt x="7985" y="475326"/>
                  <a:pt x="0" y="428917"/>
                </a:cubicBezTo>
                <a:cubicBezTo>
                  <a:pt x="-750" y="323982"/>
                  <a:pt x="11104" y="251117"/>
                  <a:pt x="0" y="85786"/>
                </a:cubicBezTo>
                <a:close/>
              </a:path>
              <a:path w="1346394" h="514703" stroke="0" extrusionOk="0">
                <a:moveTo>
                  <a:pt x="0" y="85786"/>
                </a:moveTo>
                <a:cubicBezTo>
                  <a:pt x="5430" y="30607"/>
                  <a:pt x="37519" y="6617"/>
                  <a:pt x="85786" y="0"/>
                </a:cubicBezTo>
                <a:cubicBezTo>
                  <a:pt x="284360" y="5954"/>
                  <a:pt x="515155" y="-21743"/>
                  <a:pt x="673197" y="0"/>
                </a:cubicBezTo>
                <a:cubicBezTo>
                  <a:pt x="831239" y="21743"/>
                  <a:pt x="1034971" y="27180"/>
                  <a:pt x="1260608" y="0"/>
                </a:cubicBezTo>
                <a:cubicBezTo>
                  <a:pt x="1300242" y="-8564"/>
                  <a:pt x="1353759" y="35326"/>
                  <a:pt x="1346394" y="85786"/>
                </a:cubicBezTo>
                <a:cubicBezTo>
                  <a:pt x="1344804" y="182931"/>
                  <a:pt x="1349887" y="323154"/>
                  <a:pt x="1346394" y="428917"/>
                </a:cubicBezTo>
                <a:cubicBezTo>
                  <a:pt x="1339536" y="485803"/>
                  <a:pt x="1317132" y="512776"/>
                  <a:pt x="1260608" y="514703"/>
                </a:cubicBezTo>
                <a:cubicBezTo>
                  <a:pt x="1044737" y="518712"/>
                  <a:pt x="847389" y="495225"/>
                  <a:pt x="696693" y="514703"/>
                </a:cubicBezTo>
                <a:cubicBezTo>
                  <a:pt x="545998" y="534181"/>
                  <a:pt x="391071" y="503591"/>
                  <a:pt x="85786" y="514703"/>
                </a:cubicBezTo>
                <a:cubicBezTo>
                  <a:pt x="40573" y="518080"/>
                  <a:pt x="-1935" y="485119"/>
                  <a:pt x="0" y="428917"/>
                </a:cubicBezTo>
                <a:cubicBezTo>
                  <a:pt x="-3948" y="263402"/>
                  <a:pt x="-5949" y="183689"/>
                  <a:pt x="0" y="8578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قطاع التجزئة</a:t>
            </a:r>
            <a:endParaRPr lang="en-US" sz="12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DEDD5D7-8A81-8013-8A8B-3FDD87464FF9}"/>
              </a:ext>
            </a:extLst>
          </p:cNvPr>
          <p:cNvSpPr/>
          <p:nvPr/>
        </p:nvSpPr>
        <p:spPr>
          <a:xfrm>
            <a:off x="2867547" y="2170192"/>
            <a:ext cx="2188377" cy="514703"/>
          </a:xfrm>
          <a:custGeom>
            <a:avLst/>
            <a:gdLst>
              <a:gd name="connsiteX0" fmla="*/ 0 w 2188377"/>
              <a:gd name="connsiteY0" fmla="*/ 85786 h 514703"/>
              <a:gd name="connsiteX1" fmla="*/ 85786 w 2188377"/>
              <a:gd name="connsiteY1" fmla="*/ 0 h 514703"/>
              <a:gd name="connsiteX2" fmla="*/ 737886 w 2188377"/>
              <a:gd name="connsiteY2" fmla="*/ 0 h 514703"/>
              <a:gd name="connsiteX3" fmla="*/ 1430323 w 2188377"/>
              <a:gd name="connsiteY3" fmla="*/ 0 h 514703"/>
              <a:gd name="connsiteX4" fmla="*/ 2102591 w 2188377"/>
              <a:gd name="connsiteY4" fmla="*/ 0 h 514703"/>
              <a:gd name="connsiteX5" fmla="*/ 2188377 w 2188377"/>
              <a:gd name="connsiteY5" fmla="*/ 85786 h 514703"/>
              <a:gd name="connsiteX6" fmla="*/ 2188377 w 2188377"/>
              <a:gd name="connsiteY6" fmla="*/ 428917 h 514703"/>
              <a:gd name="connsiteX7" fmla="*/ 2102591 w 2188377"/>
              <a:gd name="connsiteY7" fmla="*/ 514703 h 514703"/>
              <a:gd name="connsiteX8" fmla="*/ 1470659 w 2188377"/>
              <a:gd name="connsiteY8" fmla="*/ 514703 h 514703"/>
              <a:gd name="connsiteX9" fmla="*/ 798390 w 2188377"/>
              <a:gd name="connsiteY9" fmla="*/ 514703 h 514703"/>
              <a:gd name="connsiteX10" fmla="*/ 85786 w 2188377"/>
              <a:gd name="connsiteY10" fmla="*/ 514703 h 514703"/>
              <a:gd name="connsiteX11" fmla="*/ 0 w 2188377"/>
              <a:gd name="connsiteY11" fmla="*/ 428917 h 514703"/>
              <a:gd name="connsiteX12" fmla="*/ 0 w 2188377"/>
              <a:gd name="connsiteY12" fmla="*/ 85786 h 51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88377" h="514703" fill="none" extrusionOk="0">
                <a:moveTo>
                  <a:pt x="0" y="85786"/>
                </a:moveTo>
                <a:cubicBezTo>
                  <a:pt x="4387" y="35133"/>
                  <a:pt x="34372" y="-10018"/>
                  <a:pt x="85786" y="0"/>
                </a:cubicBezTo>
                <a:cubicBezTo>
                  <a:pt x="370414" y="9561"/>
                  <a:pt x="597700" y="21849"/>
                  <a:pt x="737886" y="0"/>
                </a:cubicBezTo>
                <a:cubicBezTo>
                  <a:pt x="878072" y="-21849"/>
                  <a:pt x="1130212" y="-22104"/>
                  <a:pt x="1430323" y="0"/>
                </a:cubicBezTo>
                <a:cubicBezTo>
                  <a:pt x="1730434" y="22104"/>
                  <a:pt x="1804255" y="21384"/>
                  <a:pt x="2102591" y="0"/>
                </a:cubicBezTo>
                <a:cubicBezTo>
                  <a:pt x="2149292" y="11098"/>
                  <a:pt x="2182674" y="41514"/>
                  <a:pt x="2188377" y="85786"/>
                </a:cubicBezTo>
                <a:cubicBezTo>
                  <a:pt x="2182388" y="207182"/>
                  <a:pt x="2173568" y="326270"/>
                  <a:pt x="2188377" y="428917"/>
                </a:cubicBezTo>
                <a:cubicBezTo>
                  <a:pt x="2188409" y="483165"/>
                  <a:pt x="2150528" y="510116"/>
                  <a:pt x="2102591" y="514703"/>
                </a:cubicBezTo>
                <a:cubicBezTo>
                  <a:pt x="1974637" y="519391"/>
                  <a:pt x="1763982" y="514946"/>
                  <a:pt x="1470659" y="514703"/>
                </a:cubicBezTo>
                <a:cubicBezTo>
                  <a:pt x="1177336" y="514460"/>
                  <a:pt x="1057683" y="530367"/>
                  <a:pt x="798390" y="514703"/>
                </a:cubicBezTo>
                <a:cubicBezTo>
                  <a:pt x="539097" y="499039"/>
                  <a:pt x="294019" y="545482"/>
                  <a:pt x="85786" y="514703"/>
                </a:cubicBezTo>
                <a:cubicBezTo>
                  <a:pt x="47386" y="510896"/>
                  <a:pt x="2905" y="470345"/>
                  <a:pt x="0" y="428917"/>
                </a:cubicBezTo>
                <a:cubicBezTo>
                  <a:pt x="-11674" y="293519"/>
                  <a:pt x="14175" y="158865"/>
                  <a:pt x="0" y="85786"/>
                </a:cubicBezTo>
                <a:close/>
              </a:path>
              <a:path w="2188377" h="514703" stroke="0" extrusionOk="0">
                <a:moveTo>
                  <a:pt x="0" y="85786"/>
                </a:moveTo>
                <a:cubicBezTo>
                  <a:pt x="-2746" y="36385"/>
                  <a:pt x="41010" y="-6772"/>
                  <a:pt x="85786" y="0"/>
                </a:cubicBezTo>
                <a:cubicBezTo>
                  <a:pt x="288218" y="-19217"/>
                  <a:pt x="437373" y="-22195"/>
                  <a:pt x="758054" y="0"/>
                </a:cubicBezTo>
                <a:cubicBezTo>
                  <a:pt x="1078735" y="22195"/>
                  <a:pt x="1219550" y="-25898"/>
                  <a:pt x="1470659" y="0"/>
                </a:cubicBezTo>
                <a:cubicBezTo>
                  <a:pt x="1721768" y="25898"/>
                  <a:pt x="1929125" y="24754"/>
                  <a:pt x="2102591" y="0"/>
                </a:cubicBezTo>
                <a:cubicBezTo>
                  <a:pt x="2142383" y="-6057"/>
                  <a:pt x="2193208" y="40423"/>
                  <a:pt x="2188377" y="85786"/>
                </a:cubicBezTo>
                <a:cubicBezTo>
                  <a:pt x="2202380" y="187166"/>
                  <a:pt x="2176386" y="303166"/>
                  <a:pt x="2188377" y="428917"/>
                </a:cubicBezTo>
                <a:cubicBezTo>
                  <a:pt x="2187287" y="475770"/>
                  <a:pt x="2149306" y="516021"/>
                  <a:pt x="2102591" y="514703"/>
                </a:cubicBezTo>
                <a:cubicBezTo>
                  <a:pt x="1878654" y="502057"/>
                  <a:pt x="1564013" y="489463"/>
                  <a:pt x="1410155" y="514703"/>
                </a:cubicBezTo>
                <a:cubicBezTo>
                  <a:pt x="1256297" y="539943"/>
                  <a:pt x="976613" y="501053"/>
                  <a:pt x="717718" y="514703"/>
                </a:cubicBezTo>
                <a:cubicBezTo>
                  <a:pt x="458823" y="528353"/>
                  <a:pt x="369886" y="541493"/>
                  <a:pt x="85786" y="514703"/>
                </a:cubicBezTo>
                <a:cubicBezTo>
                  <a:pt x="30920" y="521051"/>
                  <a:pt x="-712" y="475354"/>
                  <a:pt x="0" y="428917"/>
                </a:cubicBezTo>
                <a:cubicBezTo>
                  <a:pt x="-14204" y="276508"/>
                  <a:pt x="-12279" y="175608"/>
                  <a:pt x="0" y="8578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344292471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قطاع الأغذية والمشروبات</a:t>
            </a:r>
            <a:endParaRPr lang="en-US" sz="12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3E24C83-5716-0C09-54DB-DCD6E6BF2142}"/>
              </a:ext>
            </a:extLst>
          </p:cNvPr>
          <p:cNvSpPr/>
          <p:nvPr/>
        </p:nvSpPr>
        <p:spPr>
          <a:xfrm>
            <a:off x="3674571" y="4232303"/>
            <a:ext cx="1842651" cy="514703"/>
          </a:xfr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AAD9A20-0D9F-5400-826B-1FC446B1191F}"/>
              </a:ext>
            </a:extLst>
          </p:cNvPr>
          <p:cNvSpPr/>
          <p:nvPr/>
        </p:nvSpPr>
        <p:spPr>
          <a:xfrm>
            <a:off x="3719503" y="3140054"/>
            <a:ext cx="1842651" cy="514703"/>
          </a:xfr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7FD2811-D3FB-96C3-CC79-F8338E908E1B}"/>
              </a:ext>
            </a:extLst>
          </p:cNvPr>
          <p:cNvSpPr/>
          <p:nvPr/>
        </p:nvSpPr>
        <p:spPr>
          <a:xfrm>
            <a:off x="3714818" y="5599930"/>
            <a:ext cx="1842651" cy="514703"/>
          </a:xfr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B621F21-9092-20CB-40CC-BC69803502A0}"/>
              </a:ext>
            </a:extLst>
          </p:cNvPr>
          <p:cNvSpPr/>
          <p:nvPr/>
        </p:nvSpPr>
        <p:spPr>
          <a:xfrm>
            <a:off x="2296545" y="3169093"/>
            <a:ext cx="2823475" cy="514703"/>
          </a:xfrm>
          <a:custGeom>
            <a:avLst/>
            <a:gdLst>
              <a:gd name="connsiteX0" fmla="*/ 0 w 2823475"/>
              <a:gd name="connsiteY0" fmla="*/ 85786 h 514703"/>
              <a:gd name="connsiteX1" fmla="*/ 85786 w 2823475"/>
              <a:gd name="connsiteY1" fmla="*/ 0 h 514703"/>
              <a:gd name="connsiteX2" fmla="*/ 775281 w 2823475"/>
              <a:gd name="connsiteY2" fmla="*/ 0 h 514703"/>
              <a:gd name="connsiteX3" fmla="*/ 1411738 w 2823475"/>
              <a:gd name="connsiteY3" fmla="*/ 0 h 514703"/>
              <a:gd name="connsiteX4" fmla="*/ 2127751 w 2823475"/>
              <a:gd name="connsiteY4" fmla="*/ 0 h 514703"/>
              <a:gd name="connsiteX5" fmla="*/ 2737689 w 2823475"/>
              <a:gd name="connsiteY5" fmla="*/ 0 h 514703"/>
              <a:gd name="connsiteX6" fmla="*/ 2823475 w 2823475"/>
              <a:gd name="connsiteY6" fmla="*/ 85786 h 514703"/>
              <a:gd name="connsiteX7" fmla="*/ 2823475 w 2823475"/>
              <a:gd name="connsiteY7" fmla="*/ 428917 h 514703"/>
              <a:gd name="connsiteX8" fmla="*/ 2737689 w 2823475"/>
              <a:gd name="connsiteY8" fmla="*/ 514703 h 514703"/>
              <a:gd name="connsiteX9" fmla="*/ 2154270 w 2823475"/>
              <a:gd name="connsiteY9" fmla="*/ 514703 h 514703"/>
              <a:gd name="connsiteX10" fmla="*/ 1464776 w 2823475"/>
              <a:gd name="connsiteY10" fmla="*/ 514703 h 514703"/>
              <a:gd name="connsiteX11" fmla="*/ 775281 w 2823475"/>
              <a:gd name="connsiteY11" fmla="*/ 514703 h 514703"/>
              <a:gd name="connsiteX12" fmla="*/ 85786 w 2823475"/>
              <a:gd name="connsiteY12" fmla="*/ 514703 h 514703"/>
              <a:gd name="connsiteX13" fmla="*/ 0 w 2823475"/>
              <a:gd name="connsiteY13" fmla="*/ 428917 h 514703"/>
              <a:gd name="connsiteX14" fmla="*/ 0 w 2823475"/>
              <a:gd name="connsiteY14" fmla="*/ 85786 h 51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23475" h="514703" fill="none" extrusionOk="0">
                <a:moveTo>
                  <a:pt x="0" y="85786"/>
                </a:moveTo>
                <a:cubicBezTo>
                  <a:pt x="2888" y="36369"/>
                  <a:pt x="37044" y="1296"/>
                  <a:pt x="85786" y="0"/>
                </a:cubicBezTo>
                <a:cubicBezTo>
                  <a:pt x="304957" y="-18736"/>
                  <a:pt x="628646" y="32488"/>
                  <a:pt x="775281" y="0"/>
                </a:cubicBezTo>
                <a:cubicBezTo>
                  <a:pt x="921917" y="-32488"/>
                  <a:pt x="1210010" y="25793"/>
                  <a:pt x="1411738" y="0"/>
                </a:cubicBezTo>
                <a:cubicBezTo>
                  <a:pt x="1613466" y="-25793"/>
                  <a:pt x="1926358" y="5216"/>
                  <a:pt x="2127751" y="0"/>
                </a:cubicBezTo>
                <a:cubicBezTo>
                  <a:pt x="2329144" y="-5216"/>
                  <a:pt x="2551238" y="16110"/>
                  <a:pt x="2737689" y="0"/>
                </a:cubicBezTo>
                <a:cubicBezTo>
                  <a:pt x="2785099" y="6870"/>
                  <a:pt x="2824034" y="33821"/>
                  <a:pt x="2823475" y="85786"/>
                </a:cubicBezTo>
                <a:cubicBezTo>
                  <a:pt x="2829610" y="187530"/>
                  <a:pt x="2827922" y="287797"/>
                  <a:pt x="2823475" y="428917"/>
                </a:cubicBezTo>
                <a:cubicBezTo>
                  <a:pt x="2811714" y="477507"/>
                  <a:pt x="2785358" y="513198"/>
                  <a:pt x="2737689" y="514703"/>
                </a:cubicBezTo>
                <a:cubicBezTo>
                  <a:pt x="2605316" y="494555"/>
                  <a:pt x="2278168" y="486403"/>
                  <a:pt x="2154270" y="514703"/>
                </a:cubicBezTo>
                <a:cubicBezTo>
                  <a:pt x="2030372" y="543003"/>
                  <a:pt x="1611855" y="505538"/>
                  <a:pt x="1464776" y="514703"/>
                </a:cubicBezTo>
                <a:cubicBezTo>
                  <a:pt x="1317697" y="523868"/>
                  <a:pt x="980697" y="494173"/>
                  <a:pt x="775281" y="514703"/>
                </a:cubicBezTo>
                <a:cubicBezTo>
                  <a:pt x="569866" y="535233"/>
                  <a:pt x="372377" y="539738"/>
                  <a:pt x="85786" y="514703"/>
                </a:cubicBezTo>
                <a:cubicBezTo>
                  <a:pt x="32291" y="521461"/>
                  <a:pt x="4766" y="479483"/>
                  <a:pt x="0" y="428917"/>
                </a:cubicBezTo>
                <a:cubicBezTo>
                  <a:pt x="-16730" y="304027"/>
                  <a:pt x="-3999" y="168232"/>
                  <a:pt x="0" y="85786"/>
                </a:cubicBezTo>
                <a:close/>
              </a:path>
              <a:path w="2823475" h="514703" stroke="0" extrusionOk="0">
                <a:moveTo>
                  <a:pt x="0" y="85786"/>
                </a:moveTo>
                <a:cubicBezTo>
                  <a:pt x="-2746" y="36385"/>
                  <a:pt x="41010" y="-6772"/>
                  <a:pt x="85786" y="0"/>
                </a:cubicBezTo>
                <a:cubicBezTo>
                  <a:pt x="384980" y="1486"/>
                  <a:pt x="483783" y="-32602"/>
                  <a:pt x="748762" y="0"/>
                </a:cubicBezTo>
                <a:cubicBezTo>
                  <a:pt x="1013741" y="32602"/>
                  <a:pt x="1304129" y="23740"/>
                  <a:pt x="1464776" y="0"/>
                </a:cubicBezTo>
                <a:cubicBezTo>
                  <a:pt x="1625423" y="-23740"/>
                  <a:pt x="1855505" y="20385"/>
                  <a:pt x="2048194" y="0"/>
                </a:cubicBezTo>
                <a:cubicBezTo>
                  <a:pt x="2240883" y="-20385"/>
                  <a:pt x="2505506" y="-3469"/>
                  <a:pt x="2737689" y="0"/>
                </a:cubicBezTo>
                <a:cubicBezTo>
                  <a:pt x="2783467" y="1748"/>
                  <a:pt x="2822872" y="39389"/>
                  <a:pt x="2823475" y="85786"/>
                </a:cubicBezTo>
                <a:cubicBezTo>
                  <a:pt x="2812857" y="241451"/>
                  <a:pt x="2831091" y="358402"/>
                  <a:pt x="2823475" y="428917"/>
                </a:cubicBezTo>
                <a:cubicBezTo>
                  <a:pt x="2823345" y="481537"/>
                  <a:pt x="2780516" y="524457"/>
                  <a:pt x="2737689" y="514703"/>
                </a:cubicBezTo>
                <a:cubicBezTo>
                  <a:pt x="2518380" y="517941"/>
                  <a:pt x="2329454" y="533755"/>
                  <a:pt x="2074713" y="514703"/>
                </a:cubicBezTo>
                <a:cubicBezTo>
                  <a:pt x="1819972" y="495651"/>
                  <a:pt x="1726683" y="526150"/>
                  <a:pt x="1464776" y="514703"/>
                </a:cubicBezTo>
                <a:cubicBezTo>
                  <a:pt x="1202869" y="503256"/>
                  <a:pt x="1064876" y="490549"/>
                  <a:pt x="828319" y="514703"/>
                </a:cubicBezTo>
                <a:cubicBezTo>
                  <a:pt x="591762" y="538857"/>
                  <a:pt x="368592" y="519862"/>
                  <a:pt x="85786" y="514703"/>
                </a:cubicBezTo>
                <a:cubicBezTo>
                  <a:pt x="40360" y="514592"/>
                  <a:pt x="-3491" y="472336"/>
                  <a:pt x="0" y="428917"/>
                </a:cubicBezTo>
                <a:cubicBezTo>
                  <a:pt x="-13398" y="288919"/>
                  <a:pt x="10583" y="233170"/>
                  <a:pt x="0" y="8578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344292471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قطاع الخدمات الصحية</a:t>
            </a:r>
            <a:endParaRPr lang="en-US" sz="12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420FD99-D6B8-E439-7FE8-33502DFA5E44}"/>
              </a:ext>
            </a:extLst>
          </p:cNvPr>
          <p:cNvSpPr/>
          <p:nvPr/>
        </p:nvSpPr>
        <p:spPr>
          <a:xfrm>
            <a:off x="2382913" y="4271152"/>
            <a:ext cx="2719126" cy="514703"/>
          </a:xfrm>
          <a:custGeom>
            <a:avLst/>
            <a:gdLst>
              <a:gd name="connsiteX0" fmla="*/ 0 w 2719126"/>
              <a:gd name="connsiteY0" fmla="*/ 85786 h 514703"/>
              <a:gd name="connsiteX1" fmla="*/ 85786 w 2719126"/>
              <a:gd name="connsiteY1" fmla="*/ 0 h 514703"/>
              <a:gd name="connsiteX2" fmla="*/ 748150 w 2719126"/>
              <a:gd name="connsiteY2" fmla="*/ 0 h 514703"/>
              <a:gd name="connsiteX3" fmla="*/ 1359563 w 2719126"/>
              <a:gd name="connsiteY3" fmla="*/ 0 h 514703"/>
              <a:gd name="connsiteX4" fmla="*/ 2047403 w 2719126"/>
              <a:gd name="connsiteY4" fmla="*/ 0 h 514703"/>
              <a:gd name="connsiteX5" fmla="*/ 2633340 w 2719126"/>
              <a:gd name="connsiteY5" fmla="*/ 0 h 514703"/>
              <a:gd name="connsiteX6" fmla="*/ 2719126 w 2719126"/>
              <a:gd name="connsiteY6" fmla="*/ 85786 h 514703"/>
              <a:gd name="connsiteX7" fmla="*/ 2719126 w 2719126"/>
              <a:gd name="connsiteY7" fmla="*/ 428917 h 514703"/>
              <a:gd name="connsiteX8" fmla="*/ 2633340 w 2719126"/>
              <a:gd name="connsiteY8" fmla="*/ 514703 h 514703"/>
              <a:gd name="connsiteX9" fmla="*/ 2072878 w 2719126"/>
              <a:gd name="connsiteY9" fmla="*/ 514703 h 514703"/>
              <a:gd name="connsiteX10" fmla="*/ 1410514 w 2719126"/>
              <a:gd name="connsiteY10" fmla="*/ 514703 h 514703"/>
              <a:gd name="connsiteX11" fmla="*/ 748150 w 2719126"/>
              <a:gd name="connsiteY11" fmla="*/ 514703 h 514703"/>
              <a:gd name="connsiteX12" fmla="*/ 85786 w 2719126"/>
              <a:gd name="connsiteY12" fmla="*/ 514703 h 514703"/>
              <a:gd name="connsiteX13" fmla="*/ 0 w 2719126"/>
              <a:gd name="connsiteY13" fmla="*/ 428917 h 514703"/>
              <a:gd name="connsiteX14" fmla="*/ 0 w 2719126"/>
              <a:gd name="connsiteY14" fmla="*/ 85786 h 51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19126" h="514703" fill="none" extrusionOk="0">
                <a:moveTo>
                  <a:pt x="0" y="85786"/>
                </a:moveTo>
                <a:cubicBezTo>
                  <a:pt x="2888" y="36369"/>
                  <a:pt x="37044" y="1296"/>
                  <a:pt x="85786" y="0"/>
                </a:cubicBezTo>
                <a:cubicBezTo>
                  <a:pt x="258948" y="32765"/>
                  <a:pt x="588201" y="6362"/>
                  <a:pt x="748150" y="0"/>
                </a:cubicBezTo>
                <a:cubicBezTo>
                  <a:pt x="908099" y="-6362"/>
                  <a:pt x="1104643" y="-3713"/>
                  <a:pt x="1359563" y="0"/>
                </a:cubicBezTo>
                <a:cubicBezTo>
                  <a:pt x="1614483" y="3713"/>
                  <a:pt x="1754225" y="-16303"/>
                  <a:pt x="2047403" y="0"/>
                </a:cubicBezTo>
                <a:cubicBezTo>
                  <a:pt x="2340581" y="16303"/>
                  <a:pt x="2501419" y="22532"/>
                  <a:pt x="2633340" y="0"/>
                </a:cubicBezTo>
                <a:cubicBezTo>
                  <a:pt x="2680750" y="6870"/>
                  <a:pt x="2719685" y="33821"/>
                  <a:pt x="2719126" y="85786"/>
                </a:cubicBezTo>
                <a:cubicBezTo>
                  <a:pt x="2725261" y="187530"/>
                  <a:pt x="2723573" y="287797"/>
                  <a:pt x="2719126" y="428917"/>
                </a:cubicBezTo>
                <a:cubicBezTo>
                  <a:pt x="2707365" y="477507"/>
                  <a:pt x="2681009" y="513198"/>
                  <a:pt x="2633340" y="514703"/>
                </a:cubicBezTo>
                <a:cubicBezTo>
                  <a:pt x="2435560" y="526879"/>
                  <a:pt x="2346330" y="527240"/>
                  <a:pt x="2072878" y="514703"/>
                </a:cubicBezTo>
                <a:cubicBezTo>
                  <a:pt x="1799426" y="502166"/>
                  <a:pt x="1586478" y="492733"/>
                  <a:pt x="1410514" y="514703"/>
                </a:cubicBezTo>
                <a:cubicBezTo>
                  <a:pt x="1234550" y="536673"/>
                  <a:pt x="889409" y="542352"/>
                  <a:pt x="748150" y="514703"/>
                </a:cubicBezTo>
                <a:cubicBezTo>
                  <a:pt x="606891" y="487054"/>
                  <a:pt x="402124" y="545541"/>
                  <a:pt x="85786" y="514703"/>
                </a:cubicBezTo>
                <a:cubicBezTo>
                  <a:pt x="32291" y="521461"/>
                  <a:pt x="4766" y="479483"/>
                  <a:pt x="0" y="428917"/>
                </a:cubicBezTo>
                <a:cubicBezTo>
                  <a:pt x="-16730" y="304027"/>
                  <a:pt x="-3999" y="168232"/>
                  <a:pt x="0" y="85786"/>
                </a:cubicBezTo>
                <a:close/>
              </a:path>
              <a:path w="2719126" h="514703" stroke="0" extrusionOk="0">
                <a:moveTo>
                  <a:pt x="0" y="85786"/>
                </a:moveTo>
                <a:cubicBezTo>
                  <a:pt x="-2746" y="36385"/>
                  <a:pt x="41010" y="-6772"/>
                  <a:pt x="85786" y="0"/>
                </a:cubicBezTo>
                <a:cubicBezTo>
                  <a:pt x="281839" y="30200"/>
                  <a:pt x="504741" y="-25913"/>
                  <a:pt x="722675" y="0"/>
                </a:cubicBezTo>
                <a:cubicBezTo>
                  <a:pt x="940609" y="25913"/>
                  <a:pt x="1095271" y="-4150"/>
                  <a:pt x="1410514" y="0"/>
                </a:cubicBezTo>
                <a:cubicBezTo>
                  <a:pt x="1725757" y="4150"/>
                  <a:pt x="1802368" y="-6098"/>
                  <a:pt x="1970976" y="0"/>
                </a:cubicBezTo>
                <a:cubicBezTo>
                  <a:pt x="2139584" y="6098"/>
                  <a:pt x="2451975" y="-3915"/>
                  <a:pt x="2633340" y="0"/>
                </a:cubicBezTo>
                <a:cubicBezTo>
                  <a:pt x="2679118" y="1748"/>
                  <a:pt x="2718523" y="39389"/>
                  <a:pt x="2719126" y="85786"/>
                </a:cubicBezTo>
                <a:cubicBezTo>
                  <a:pt x="2708508" y="241451"/>
                  <a:pt x="2726742" y="358402"/>
                  <a:pt x="2719126" y="428917"/>
                </a:cubicBezTo>
                <a:cubicBezTo>
                  <a:pt x="2718996" y="481537"/>
                  <a:pt x="2676167" y="524457"/>
                  <a:pt x="2633340" y="514703"/>
                </a:cubicBezTo>
                <a:cubicBezTo>
                  <a:pt x="2495517" y="497511"/>
                  <a:pt x="2303850" y="512043"/>
                  <a:pt x="1996452" y="514703"/>
                </a:cubicBezTo>
                <a:cubicBezTo>
                  <a:pt x="1689054" y="517363"/>
                  <a:pt x="1619435" y="492964"/>
                  <a:pt x="1410514" y="514703"/>
                </a:cubicBezTo>
                <a:cubicBezTo>
                  <a:pt x="1201593" y="536442"/>
                  <a:pt x="980100" y="502491"/>
                  <a:pt x="799101" y="514703"/>
                </a:cubicBezTo>
                <a:cubicBezTo>
                  <a:pt x="618102" y="526915"/>
                  <a:pt x="313142" y="545625"/>
                  <a:pt x="85786" y="514703"/>
                </a:cubicBezTo>
                <a:cubicBezTo>
                  <a:pt x="40360" y="514592"/>
                  <a:pt x="-3491" y="472336"/>
                  <a:pt x="0" y="428917"/>
                </a:cubicBezTo>
                <a:cubicBezTo>
                  <a:pt x="-13398" y="288919"/>
                  <a:pt x="10583" y="233170"/>
                  <a:pt x="0" y="8578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344292471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قطاع التكنولوجيا</a:t>
            </a:r>
            <a:endParaRPr lang="en-US" sz="12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C92E754-FF18-D065-DA85-C648A6505866}"/>
              </a:ext>
            </a:extLst>
          </p:cNvPr>
          <p:cNvSpPr/>
          <p:nvPr/>
        </p:nvSpPr>
        <p:spPr>
          <a:xfrm>
            <a:off x="2937661" y="5539400"/>
            <a:ext cx="2118263" cy="514703"/>
          </a:xfrm>
          <a:custGeom>
            <a:avLst/>
            <a:gdLst>
              <a:gd name="connsiteX0" fmla="*/ 0 w 2118263"/>
              <a:gd name="connsiteY0" fmla="*/ 85786 h 514703"/>
              <a:gd name="connsiteX1" fmla="*/ 85786 w 2118263"/>
              <a:gd name="connsiteY1" fmla="*/ 0 h 514703"/>
              <a:gd name="connsiteX2" fmla="*/ 715216 w 2118263"/>
              <a:gd name="connsiteY2" fmla="*/ 0 h 514703"/>
              <a:gd name="connsiteX3" fmla="*/ 1383580 w 2118263"/>
              <a:gd name="connsiteY3" fmla="*/ 0 h 514703"/>
              <a:gd name="connsiteX4" fmla="*/ 2032477 w 2118263"/>
              <a:gd name="connsiteY4" fmla="*/ 0 h 514703"/>
              <a:gd name="connsiteX5" fmla="*/ 2118263 w 2118263"/>
              <a:gd name="connsiteY5" fmla="*/ 85786 h 514703"/>
              <a:gd name="connsiteX6" fmla="*/ 2118263 w 2118263"/>
              <a:gd name="connsiteY6" fmla="*/ 428917 h 514703"/>
              <a:gd name="connsiteX7" fmla="*/ 2032477 w 2118263"/>
              <a:gd name="connsiteY7" fmla="*/ 514703 h 514703"/>
              <a:gd name="connsiteX8" fmla="*/ 1422514 w 2118263"/>
              <a:gd name="connsiteY8" fmla="*/ 514703 h 514703"/>
              <a:gd name="connsiteX9" fmla="*/ 773617 w 2118263"/>
              <a:gd name="connsiteY9" fmla="*/ 514703 h 514703"/>
              <a:gd name="connsiteX10" fmla="*/ 85786 w 2118263"/>
              <a:gd name="connsiteY10" fmla="*/ 514703 h 514703"/>
              <a:gd name="connsiteX11" fmla="*/ 0 w 2118263"/>
              <a:gd name="connsiteY11" fmla="*/ 428917 h 514703"/>
              <a:gd name="connsiteX12" fmla="*/ 0 w 2118263"/>
              <a:gd name="connsiteY12" fmla="*/ 85786 h 51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18263" h="514703" fill="none" extrusionOk="0">
                <a:moveTo>
                  <a:pt x="0" y="85786"/>
                </a:moveTo>
                <a:cubicBezTo>
                  <a:pt x="4387" y="35133"/>
                  <a:pt x="34372" y="-10018"/>
                  <a:pt x="85786" y="0"/>
                </a:cubicBezTo>
                <a:cubicBezTo>
                  <a:pt x="383154" y="-23609"/>
                  <a:pt x="407382" y="-4145"/>
                  <a:pt x="715216" y="0"/>
                </a:cubicBezTo>
                <a:cubicBezTo>
                  <a:pt x="1023050" y="4145"/>
                  <a:pt x="1127740" y="-7110"/>
                  <a:pt x="1383580" y="0"/>
                </a:cubicBezTo>
                <a:cubicBezTo>
                  <a:pt x="1639420" y="7110"/>
                  <a:pt x="1828936" y="-1561"/>
                  <a:pt x="2032477" y="0"/>
                </a:cubicBezTo>
                <a:cubicBezTo>
                  <a:pt x="2079178" y="11098"/>
                  <a:pt x="2112560" y="41514"/>
                  <a:pt x="2118263" y="85786"/>
                </a:cubicBezTo>
                <a:cubicBezTo>
                  <a:pt x="2112274" y="207182"/>
                  <a:pt x="2103454" y="326270"/>
                  <a:pt x="2118263" y="428917"/>
                </a:cubicBezTo>
                <a:cubicBezTo>
                  <a:pt x="2118295" y="483165"/>
                  <a:pt x="2080414" y="510116"/>
                  <a:pt x="2032477" y="514703"/>
                </a:cubicBezTo>
                <a:cubicBezTo>
                  <a:pt x="1763229" y="491174"/>
                  <a:pt x="1558806" y="506374"/>
                  <a:pt x="1422514" y="514703"/>
                </a:cubicBezTo>
                <a:cubicBezTo>
                  <a:pt x="1286222" y="523032"/>
                  <a:pt x="1024242" y="492324"/>
                  <a:pt x="773617" y="514703"/>
                </a:cubicBezTo>
                <a:cubicBezTo>
                  <a:pt x="522992" y="537082"/>
                  <a:pt x="249175" y="502220"/>
                  <a:pt x="85786" y="514703"/>
                </a:cubicBezTo>
                <a:cubicBezTo>
                  <a:pt x="47386" y="510896"/>
                  <a:pt x="2905" y="470345"/>
                  <a:pt x="0" y="428917"/>
                </a:cubicBezTo>
                <a:cubicBezTo>
                  <a:pt x="-11674" y="293519"/>
                  <a:pt x="14175" y="158865"/>
                  <a:pt x="0" y="85786"/>
                </a:cubicBezTo>
                <a:close/>
              </a:path>
              <a:path w="2118263" h="514703" stroke="0" extrusionOk="0">
                <a:moveTo>
                  <a:pt x="0" y="85786"/>
                </a:moveTo>
                <a:cubicBezTo>
                  <a:pt x="-2746" y="36385"/>
                  <a:pt x="41010" y="-6772"/>
                  <a:pt x="85786" y="0"/>
                </a:cubicBezTo>
                <a:cubicBezTo>
                  <a:pt x="256642" y="-17234"/>
                  <a:pt x="596574" y="-2071"/>
                  <a:pt x="734683" y="0"/>
                </a:cubicBezTo>
                <a:cubicBezTo>
                  <a:pt x="872792" y="2071"/>
                  <a:pt x="1122719" y="15400"/>
                  <a:pt x="1422514" y="0"/>
                </a:cubicBezTo>
                <a:cubicBezTo>
                  <a:pt x="1722309" y="-15400"/>
                  <a:pt x="1731730" y="-29082"/>
                  <a:pt x="2032477" y="0"/>
                </a:cubicBezTo>
                <a:cubicBezTo>
                  <a:pt x="2072269" y="-6057"/>
                  <a:pt x="2123094" y="40423"/>
                  <a:pt x="2118263" y="85786"/>
                </a:cubicBezTo>
                <a:cubicBezTo>
                  <a:pt x="2132266" y="187166"/>
                  <a:pt x="2106272" y="303166"/>
                  <a:pt x="2118263" y="428917"/>
                </a:cubicBezTo>
                <a:cubicBezTo>
                  <a:pt x="2117173" y="475770"/>
                  <a:pt x="2079192" y="516021"/>
                  <a:pt x="2032477" y="514703"/>
                </a:cubicBezTo>
                <a:cubicBezTo>
                  <a:pt x="1836218" y="511140"/>
                  <a:pt x="1553748" y="500195"/>
                  <a:pt x="1364113" y="514703"/>
                </a:cubicBezTo>
                <a:cubicBezTo>
                  <a:pt x="1174478" y="529211"/>
                  <a:pt x="856223" y="516405"/>
                  <a:pt x="695749" y="514703"/>
                </a:cubicBezTo>
                <a:cubicBezTo>
                  <a:pt x="535275" y="513001"/>
                  <a:pt x="246077" y="522201"/>
                  <a:pt x="85786" y="514703"/>
                </a:cubicBezTo>
                <a:cubicBezTo>
                  <a:pt x="30920" y="521051"/>
                  <a:pt x="-712" y="475354"/>
                  <a:pt x="0" y="428917"/>
                </a:cubicBezTo>
                <a:cubicBezTo>
                  <a:pt x="-14204" y="276508"/>
                  <a:pt x="-12279" y="175608"/>
                  <a:pt x="0" y="8578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344292471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قطاع النقل والشحن</a:t>
            </a:r>
            <a:endParaRPr lang="en-US" sz="12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E3230AD-243B-1C6D-388A-485CAD21B49C}"/>
              </a:ext>
            </a:extLst>
          </p:cNvPr>
          <p:cNvSpPr/>
          <p:nvPr/>
        </p:nvSpPr>
        <p:spPr>
          <a:xfrm>
            <a:off x="964945" y="373459"/>
            <a:ext cx="3588675" cy="514703"/>
          </a:xfrm>
          <a:custGeom>
            <a:avLst/>
            <a:gdLst>
              <a:gd name="connsiteX0" fmla="*/ 0 w 3588675"/>
              <a:gd name="connsiteY0" fmla="*/ 85786 h 514703"/>
              <a:gd name="connsiteX1" fmla="*/ 85786 w 3588675"/>
              <a:gd name="connsiteY1" fmla="*/ 0 h 514703"/>
              <a:gd name="connsiteX2" fmla="*/ 735036 w 3588675"/>
              <a:gd name="connsiteY2" fmla="*/ 0 h 514703"/>
              <a:gd name="connsiteX3" fmla="*/ 1384285 w 3588675"/>
              <a:gd name="connsiteY3" fmla="*/ 0 h 514703"/>
              <a:gd name="connsiteX4" fmla="*/ 1999364 w 3588675"/>
              <a:gd name="connsiteY4" fmla="*/ 0 h 514703"/>
              <a:gd name="connsiteX5" fmla="*/ 2751126 w 3588675"/>
              <a:gd name="connsiteY5" fmla="*/ 0 h 514703"/>
              <a:gd name="connsiteX6" fmla="*/ 3502889 w 3588675"/>
              <a:gd name="connsiteY6" fmla="*/ 0 h 514703"/>
              <a:gd name="connsiteX7" fmla="*/ 3588675 w 3588675"/>
              <a:gd name="connsiteY7" fmla="*/ 85786 h 514703"/>
              <a:gd name="connsiteX8" fmla="*/ 3588675 w 3588675"/>
              <a:gd name="connsiteY8" fmla="*/ 428917 h 514703"/>
              <a:gd name="connsiteX9" fmla="*/ 3502889 w 3588675"/>
              <a:gd name="connsiteY9" fmla="*/ 514703 h 514703"/>
              <a:gd name="connsiteX10" fmla="*/ 2751126 w 3588675"/>
              <a:gd name="connsiteY10" fmla="*/ 514703 h 514703"/>
              <a:gd name="connsiteX11" fmla="*/ 2101877 w 3588675"/>
              <a:gd name="connsiteY11" fmla="*/ 514703 h 514703"/>
              <a:gd name="connsiteX12" fmla="*/ 1520969 w 3588675"/>
              <a:gd name="connsiteY12" fmla="*/ 514703 h 514703"/>
              <a:gd name="connsiteX13" fmla="*/ 769207 w 3588675"/>
              <a:gd name="connsiteY13" fmla="*/ 514703 h 514703"/>
              <a:gd name="connsiteX14" fmla="*/ 85786 w 3588675"/>
              <a:gd name="connsiteY14" fmla="*/ 514703 h 514703"/>
              <a:gd name="connsiteX15" fmla="*/ 0 w 3588675"/>
              <a:gd name="connsiteY15" fmla="*/ 428917 h 514703"/>
              <a:gd name="connsiteX16" fmla="*/ 0 w 3588675"/>
              <a:gd name="connsiteY16" fmla="*/ 85786 h 51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88675" h="514703" fill="none" extrusionOk="0">
                <a:moveTo>
                  <a:pt x="0" y="85786"/>
                </a:moveTo>
                <a:cubicBezTo>
                  <a:pt x="152" y="37027"/>
                  <a:pt x="33763" y="5360"/>
                  <a:pt x="85786" y="0"/>
                </a:cubicBezTo>
                <a:cubicBezTo>
                  <a:pt x="246142" y="-2633"/>
                  <a:pt x="576505" y="-4285"/>
                  <a:pt x="735036" y="0"/>
                </a:cubicBezTo>
                <a:cubicBezTo>
                  <a:pt x="893567" y="4285"/>
                  <a:pt x="1204420" y="-16241"/>
                  <a:pt x="1384285" y="0"/>
                </a:cubicBezTo>
                <a:cubicBezTo>
                  <a:pt x="1564150" y="16241"/>
                  <a:pt x="1862403" y="-20597"/>
                  <a:pt x="1999364" y="0"/>
                </a:cubicBezTo>
                <a:cubicBezTo>
                  <a:pt x="2136325" y="20597"/>
                  <a:pt x="2598831" y="-30629"/>
                  <a:pt x="2751126" y="0"/>
                </a:cubicBezTo>
                <a:cubicBezTo>
                  <a:pt x="2903421" y="30629"/>
                  <a:pt x="3293395" y="-33590"/>
                  <a:pt x="3502889" y="0"/>
                </a:cubicBezTo>
                <a:cubicBezTo>
                  <a:pt x="3558347" y="-3621"/>
                  <a:pt x="3591858" y="31551"/>
                  <a:pt x="3588675" y="85786"/>
                </a:cubicBezTo>
                <a:cubicBezTo>
                  <a:pt x="3581187" y="202704"/>
                  <a:pt x="3584843" y="313361"/>
                  <a:pt x="3588675" y="428917"/>
                </a:cubicBezTo>
                <a:cubicBezTo>
                  <a:pt x="3588376" y="475143"/>
                  <a:pt x="3542629" y="507150"/>
                  <a:pt x="3502889" y="514703"/>
                </a:cubicBezTo>
                <a:cubicBezTo>
                  <a:pt x="3266419" y="516791"/>
                  <a:pt x="2959665" y="484021"/>
                  <a:pt x="2751126" y="514703"/>
                </a:cubicBezTo>
                <a:cubicBezTo>
                  <a:pt x="2542587" y="545385"/>
                  <a:pt x="2295036" y="493885"/>
                  <a:pt x="2101877" y="514703"/>
                </a:cubicBezTo>
                <a:cubicBezTo>
                  <a:pt x="1908718" y="535521"/>
                  <a:pt x="1680006" y="509913"/>
                  <a:pt x="1520969" y="514703"/>
                </a:cubicBezTo>
                <a:cubicBezTo>
                  <a:pt x="1361932" y="519493"/>
                  <a:pt x="1132704" y="535099"/>
                  <a:pt x="769207" y="514703"/>
                </a:cubicBezTo>
                <a:cubicBezTo>
                  <a:pt x="405710" y="494307"/>
                  <a:pt x="304489" y="493857"/>
                  <a:pt x="85786" y="514703"/>
                </a:cubicBezTo>
                <a:cubicBezTo>
                  <a:pt x="45998" y="514820"/>
                  <a:pt x="-5530" y="481028"/>
                  <a:pt x="0" y="428917"/>
                </a:cubicBezTo>
                <a:cubicBezTo>
                  <a:pt x="-7289" y="287071"/>
                  <a:pt x="-1008" y="243287"/>
                  <a:pt x="0" y="85786"/>
                </a:cubicBezTo>
                <a:close/>
              </a:path>
              <a:path w="3588675" h="514703" stroke="0" extrusionOk="0">
                <a:moveTo>
                  <a:pt x="0" y="85786"/>
                </a:moveTo>
                <a:cubicBezTo>
                  <a:pt x="5430" y="30607"/>
                  <a:pt x="37519" y="6617"/>
                  <a:pt x="85786" y="0"/>
                </a:cubicBezTo>
                <a:cubicBezTo>
                  <a:pt x="278880" y="14271"/>
                  <a:pt x="568795" y="-33537"/>
                  <a:pt x="769207" y="0"/>
                </a:cubicBezTo>
                <a:cubicBezTo>
                  <a:pt x="969619" y="33537"/>
                  <a:pt x="1234388" y="29853"/>
                  <a:pt x="1520969" y="0"/>
                </a:cubicBezTo>
                <a:cubicBezTo>
                  <a:pt x="1807550" y="-29853"/>
                  <a:pt x="2099937" y="-25173"/>
                  <a:pt x="2272732" y="0"/>
                </a:cubicBezTo>
                <a:cubicBezTo>
                  <a:pt x="2445527" y="25173"/>
                  <a:pt x="3197571" y="24243"/>
                  <a:pt x="3502889" y="0"/>
                </a:cubicBezTo>
                <a:cubicBezTo>
                  <a:pt x="3552754" y="-8335"/>
                  <a:pt x="3591929" y="40703"/>
                  <a:pt x="3588675" y="85786"/>
                </a:cubicBezTo>
                <a:cubicBezTo>
                  <a:pt x="3600205" y="162434"/>
                  <a:pt x="3598886" y="282138"/>
                  <a:pt x="3588675" y="428917"/>
                </a:cubicBezTo>
                <a:cubicBezTo>
                  <a:pt x="3582044" y="482355"/>
                  <a:pt x="3542355" y="520193"/>
                  <a:pt x="3502889" y="514703"/>
                </a:cubicBezTo>
                <a:cubicBezTo>
                  <a:pt x="3240120" y="521234"/>
                  <a:pt x="3012298" y="525787"/>
                  <a:pt x="2819468" y="514703"/>
                </a:cubicBezTo>
                <a:cubicBezTo>
                  <a:pt x="2626638" y="503619"/>
                  <a:pt x="2423057" y="512805"/>
                  <a:pt x="2238561" y="514703"/>
                </a:cubicBezTo>
                <a:cubicBezTo>
                  <a:pt x="2054065" y="516601"/>
                  <a:pt x="1857944" y="498555"/>
                  <a:pt x="1589311" y="514703"/>
                </a:cubicBezTo>
                <a:cubicBezTo>
                  <a:pt x="1320678" y="530852"/>
                  <a:pt x="1099004" y="499150"/>
                  <a:pt x="837549" y="514703"/>
                </a:cubicBezTo>
                <a:cubicBezTo>
                  <a:pt x="576094" y="530256"/>
                  <a:pt x="359519" y="550208"/>
                  <a:pt x="85786" y="514703"/>
                </a:cubicBezTo>
                <a:cubicBezTo>
                  <a:pt x="36332" y="513446"/>
                  <a:pt x="3674" y="472053"/>
                  <a:pt x="0" y="428917"/>
                </a:cubicBezTo>
                <a:cubicBezTo>
                  <a:pt x="-997" y="257550"/>
                  <a:pt x="14946" y="242047"/>
                  <a:pt x="0" y="8578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ما هى أسرع القطاعات في معدلات الدوران؟</a:t>
            </a:r>
            <a:endParaRPr lang="en-US" sz="12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50438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6" grpId="0" animBg="1"/>
      <p:bldP spid="40" grpId="0" animBg="1"/>
      <p:bldP spid="41" grpId="0" animBg="1"/>
      <p:bldP spid="47" grpId="0" animBg="1"/>
      <p:bldP spid="67" grpId="0" animBg="1"/>
      <p:bldP spid="69" grpId="0" animBg="1"/>
      <p:bldP spid="70" grpId="0" animBg="1"/>
      <p:bldP spid="72" grpId="0" animBg="1"/>
      <p:bldP spid="5" grpId="0" animBg="1"/>
      <p:bldP spid="19" grpId="0" animBg="1"/>
      <p:bldP spid="20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817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8831" y="6017357"/>
            <a:ext cx="1142245" cy="669925"/>
          </a:xfrm>
        </p:spPr>
        <p:txBody>
          <a:bodyPr/>
          <a:lstStyle/>
          <a:p>
            <a:r>
              <a:rPr lang="ar-EG" sz="6000" dirty="0">
                <a:solidFill>
                  <a:schemeClr val="tx1"/>
                </a:solidFill>
              </a:rPr>
              <a:t>11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ABBCD7-5EBC-144E-7894-51C039B3FC12}"/>
              </a:ext>
            </a:extLst>
          </p:cNvPr>
          <p:cNvSpPr txBox="1"/>
          <p:nvPr/>
        </p:nvSpPr>
        <p:spPr>
          <a:xfrm>
            <a:off x="9272659" y="85688"/>
            <a:ext cx="2030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Quick Ratio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6A92AF2-3A7E-6F53-C8EF-4C63C8089D31}"/>
              </a:ext>
            </a:extLst>
          </p:cNvPr>
          <p:cNvSpPr/>
          <p:nvPr/>
        </p:nvSpPr>
        <p:spPr>
          <a:xfrm>
            <a:off x="8607613" y="2305380"/>
            <a:ext cx="3361070" cy="514703"/>
          </a:xfrm>
          <a:custGeom>
            <a:avLst/>
            <a:gdLst>
              <a:gd name="connsiteX0" fmla="*/ 0 w 3361070"/>
              <a:gd name="connsiteY0" fmla="*/ 85786 h 514703"/>
              <a:gd name="connsiteX1" fmla="*/ 85786 w 3361070"/>
              <a:gd name="connsiteY1" fmla="*/ 0 h 514703"/>
              <a:gd name="connsiteX2" fmla="*/ 691791 w 3361070"/>
              <a:gd name="connsiteY2" fmla="*/ 0 h 514703"/>
              <a:gd name="connsiteX3" fmla="*/ 1297795 w 3361070"/>
              <a:gd name="connsiteY3" fmla="*/ 0 h 514703"/>
              <a:gd name="connsiteX4" fmla="*/ 1871905 w 3361070"/>
              <a:gd name="connsiteY4" fmla="*/ 0 h 514703"/>
              <a:gd name="connsiteX5" fmla="*/ 2573594 w 3361070"/>
              <a:gd name="connsiteY5" fmla="*/ 0 h 514703"/>
              <a:gd name="connsiteX6" fmla="*/ 3275284 w 3361070"/>
              <a:gd name="connsiteY6" fmla="*/ 0 h 514703"/>
              <a:gd name="connsiteX7" fmla="*/ 3361070 w 3361070"/>
              <a:gd name="connsiteY7" fmla="*/ 85786 h 514703"/>
              <a:gd name="connsiteX8" fmla="*/ 3361070 w 3361070"/>
              <a:gd name="connsiteY8" fmla="*/ 428917 h 514703"/>
              <a:gd name="connsiteX9" fmla="*/ 3275284 w 3361070"/>
              <a:gd name="connsiteY9" fmla="*/ 514703 h 514703"/>
              <a:gd name="connsiteX10" fmla="*/ 2573594 w 3361070"/>
              <a:gd name="connsiteY10" fmla="*/ 514703 h 514703"/>
              <a:gd name="connsiteX11" fmla="*/ 1967590 w 3361070"/>
              <a:gd name="connsiteY11" fmla="*/ 514703 h 514703"/>
              <a:gd name="connsiteX12" fmla="*/ 1425375 w 3361070"/>
              <a:gd name="connsiteY12" fmla="*/ 514703 h 514703"/>
              <a:gd name="connsiteX13" fmla="*/ 723686 w 3361070"/>
              <a:gd name="connsiteY13" fmla="*/ 514703 h 514703"/>
              <a:gd name="connsiteX14" fmla="*/ 85786 w 3361070"/>
              <a:gd name="connsiteY14" fmla="*/ 514703 h 514703"/>
              <a:gd name="connsiteX15" fmla="*/ 0 w 3361070"/>
              <a:gd name="connsiteY15" fmla="*/ 428917 h 514703"/>
              <a:gd name="connsiteX16" fmla="*/ 0 w 3361070"/>
              <a:gd name="connsiteY16" fmla="*/ 85786 h 51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61070" h="514703" fill="none" extrusionOk="0">
                <a:moveTo>
                  <a:pt x="0" y="85786"/>
                </a:moveTo>
                <a:cubicBezTo>
                  <a:pt x="152" y="37027"/>
                  <a:pt x="33763" y="5360"/>
                  <a:pt x="85786" y="0"/>
                </a:cubicBezTo>
                <a:cubicBezTo>
                  <a:pt x="375878" y="-17705"/>
                  <a:pt x="568932" y="-8312"/>
                  <a:pt x="691791" y="0"/>
                </a:cubicBezTo>
                <a:cubicBezTo>
                  <a:pt x="814650" y="8312"/>
                  <a:pt x="1074272" y="-11207"/>
                  <a:pt x="1297795" y="0"/>
                </a:cubicBezTo>
                <a:cubicBezTo>
                  <a:pt x="1521318" y="11207"/>
                  <a:pt x="1661153" y="-4969"/>
                  <a:pt x="1871905" y="0"/>
                </a:cubicBezTo>
                <a:cubicBezTo>
                  <a:pt x="2082657" y="4969"/>
                  <a:pt x="2386568" y="-21168"/>
                  <a:pt x="2573594" y="0"/>
                </a:cubicBezTo>
                <a:cubicBezTo>
                  <a:pt x="2760620" y="21168"/>
                  <a:pt x="2986003" y="-22497"/>
                  <a:pt x="3275284" y="0"/>
                </a:cubicBezTo>
                <a:cubicBezTo>
                  <a:pt x="3330742" y="-3621"/>
                  <a:pt x="3364253" y="31551"/>
                  <a:pt x="3361070" y="85786"/>
                </a:cubicBezTo>
                <a:cubicBezTo>
                  <a:pt x="3353582" y="202704"/>
                  <a:pt x="3357238" y="313361"/>
                  <a:pt x="3361070" y="428917"/>
                </a:cubicBezTo>
                <a:cubicBezTo>
                  <a:pt x="3360771" y="475143"/>
                  <a:pt x="3315024" y="507150"/>
                  <a:pt x="3275284" y="514703"/>
                </a:cubicBezTo>
                <a:cubicBezTo>
                  <a:pt x="3011263" y="502211"/>
                  <a:pt x="2744053" y="497847"/>
                  <a:pt x="2573594" y="514703"/>
                </a:cubicBezTo>
                <a:cubicBezTo>
                  <a:pt x="2403135" y="531560"/>
                  <a:pt x="2232795" y="543386"/>
                  <a:pt x="1967590" y="514703"/>
                </a:cubicBezTo>
                <a:cubicBezTo>
                  <a:pt x="1702385" y="486020"/>
                  <a:pt x="1648856" y="535892"/>
                  <a:pt x="1425375" y="514703"/>
                </a:cubicBezTo>
                <a:cubicBezTo>
                  <a:pt x="1201895" y="493514"/>
                  <a:pt x="864027" y="527887"/>
                  <a:pt x="723686" y="514703"/>
                </a:cubicBezTo>
                <a:cubicBezTo>
                  <a:pt x="583345" y="501519"/>
                  <a:pt x="348171" y="535701"/>
                  <a:pt x="85786" y="514703"/>
                </a:cubicBezTo>
                <a:cubicBezTo>
                  <a:pt x="45998" y="514820"/>
                  <a:pt x="-5530" y="481028"/>
                  <a:pt x="0" y="428917"/>
                </a:cubicBezTo>
                <a:cubicBezTo>
                  <a:pt x="-7289" y="287071"/>
                  <a:pt x="-1008" y="243287"/>
                  <a:pt x="0" y="85786"/>
                </a:cubicBezTo>
                <a:close/>
              </a:path>
              <a:path w="3361070" h="514703" stroke="0" extrusionOk="0">
                <a:moveTo>
                  <a:pt x="0" y="85786"/>
                </a:moveTo>
                <a:cubicBezTo>
                  <a:pt x="5430" y="30607"/>
                  <a:pt x="37519" y="6617"/>
                  <a:pt x="85786" y="0"/>
                </a:cubicBezTo>
                <a:cubicBezTo>
                  <a:pt x="304239" y="23518"/>
                  <a:pt x="537842" y="15818"/>
                  <a:pt x="723686" y="0"/>
                </a:cubicBezTo>
                <a:cubicBezTo>
                  <a:pt x="909530" y="-15818"/>
                  <a:pt x="1138712" y="-24753"/>
                  <a:pt x="1425375" y="0"/>
                </a:cubicBezTo>
                <a:cubicBezTo>
                  <a:pt x="1712038" y="24753"/>
                  <a:pt x="1864889" y="-29174"/>
                  <a:pt x="2127065" y="0"/>
                </a:cubicBezTo>
                <a:cubicBezTo>
                  <a:pt x="2389241" y="29174"/>
                  <a:pt x="2883234" y="-47522"/>
                  <a:pt x="3275284" y="0"/>
                </a:cubicBezTo>
                <a:cubicBezTo>
                  <a:pt x="3325149" y="-8335"/>
                  <a:pt x="3364324" y="40703"/>
                  <a:pt x="3361070" y="85786"/>
                </a:cubicBezTo>
                <a:cubicBezTo>
                  <a:pt x="3372600" y="162434"/>
                  <a:pt x="3371281" y="282138"/>
                  <a:pt x="3361070" y="428917"/>
                </a:cubicBezTo>
                <a:cubicBezTo>
                  <a:pt x="3354439" y="482355"/>
                  <a:pt x="3314750" y="520193"/>
                  <a:pt x="3275284" y="514703"/>
                </a:cubicBezTo>
                <a:cubicBezTo>
                  <a:pt x="3046222" y="541770"/>
                  <a:pt x="2819388" y="532260"/>
                  <a:pt x="2637384" y="514703"/>
                </a:cubicBezTo>
                <a:cubicBezTo>
                  <a:pt x="2455380" y="497146"/>
                  <a:pt x="2269969" y="502663"/>
                  <a:pt x="2095170" y="514703"/>
                </a:cubicBezTo>
                <a:cubicBezTo>
                  <a:pt x="1920371" y="526743"/>
                  <a:pt x="1705913" y="489871"/>
                  <a:pt x="1489165" y="514703"/>
                </a:cubicBezTo>
                <a:cubicBezTo>
                  <a:pt x="1272418" y="539535"/>
                  <a:pt x="990515" y="511091"/>
                  <a:pt x="787476" y="514703"/>
                </a:cubicBezTo>
                <a:cubicBezTo>
                  <a:pt x="584437" y="518315"/>
                  <a:pt x="422958" y="548071"/>
                  <a:pt x="85786" y="514703"/>
                </a:cubicBezTo>
                <a:cubicBezTo>
                  <a:pt x="36332" y="513446"/>
                  <a:pt x="3674" y="472053"/>
                  <a:pt x="0" y="428917"/>
                </a:cubicBezTo>
                <a:cubicBezTo>
                  <a:pt x="-997" y="257550"/>
                  <a:pt x="14946" y="242047"/>
                  <a:pt x="0" y="85786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ما هى القطاعات اللتي لديها معدل دوران مرتفع؟</a:t>
            </a:r>
            <a:endParaRPr lang="en-US" sz="1400" b="1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FB90DFD-A38A-B6D0-0139-60B3C27C6F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546" y="699897"/>
            <a:ext cx="5260361" cy="1406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5A3F26D-9C64-232A-BD2D-F79962622A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423" y="5569294"/>
            <a:ext cx="7726303" cy="858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DEDD5D7-8A81-8013-8A8B-3FDD87464FF9}"/>
              </a:ext>
            </a:extLst>
          </p:cNvPr>
          <p:cNvSpPr/>
          <p:nvPr/>
        </p:nvSpPr>
        <p:spPr>
          <a:xfrm>
            <a:off x="9356652" y="5738824"/>
            <a:ext cx="1314411" cy="514703"/>
          </a:xfrm>
          <a:custGeom>
            <a:avLst/>
            <a:gdLst>
              <a:gd name="connsiteX0" fmla="*/ 0 w 1314411"/>
              <a:gd name="connsiteY0" fmla="*/ 85786 h 514703"/>
              <a:gd name="connsiteX1" fmla="*/ 85786 w 1314411"/>
              <a:gd name="connsiteY1" fmla="*/ 0 h 514703"/>
              <a:gd name="connsiteX2" fmla="*/ 657206 w 1314411"/>
              <a:gd name="connsiteY2" fmla="*/ 0 h 514703"/>
              <a:gd name="connsiteX3" fmla="*/ 1228625 w 1314411"/>
              <a:gd name="connsiteY3" fmla="*/ 0 h 514703"/>
              <a:gd name="connsiteX4" fmla="*/ 1314411 w 1314411"/>
              <a:gd name="connsiteY4" fmla="*/ 85786 h 514703"/>
              <a:gd name="connsiteX5" fmla="*/ 1314411 w 1314411"/>
              <a:gd name="connsiteY5" fmla="*/ 428917 h 514703"/>
              <a:gd name="connsiteX6" fmla="*/ 1228625 w 1314411"/>
              <a:gd name="connsiteY6" fmla="*/ 514703 h 514703"/>
              <a:gd name="connsiteX7" fmla="*/ 645777 w 1314411"/>
              <a:gd name="connsiteY7" fmla="*/ 514703 h 514703"/>
              <a:gd name="connsiteX8" fmla="*/ 85786 w 1314411"/>
              <a:gd name="connsiteY8" fmla="*/ 514703 h 514703"/>
              <a:gd name="connsiteX9" fmla="*/ 0 w 1314411"/>
              <a:gd name="connsiteY9" fmla="*/ 428917 h 514703"/>
              <a:gd name="connsiteX10" fmla="*/ 0 w 1314411"/>
              <a:gd name="connsiteY10" fmla="*/ 85786 h 51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14411" h="514703" fill="none" extrusionOk="0">
                <a:moveTo>
                  <a:pt x="0" y="85786"/>
                </a:moveTo>
                <a:cubicBezTo>
                  <a:pt x="-1500" y="44505"/>
                  <a:pt x="37280" y="-595"/>
                  <a:pt x="85786" y="0"/>
                </a:cubicBezTo>
                <a:cubicBezTo>
                  <a:pt x="278744" y="13475"/>
                  <a:pt x="523199" y="-4748"/>
                  <a:pt x="657206" y="0"/>
                </a:cubicBezTo>
                <a:cubicBezTo>
                  <a:pt x="791213" y="4748"/>
                  <a:pt x="982160" y="10311"/>
                  <a:pt x="1228625" y="0"/>
                </a:cubicBezTo>
                <a:cubicBezTo>
                  <a:pt x="1278891" y="-2039"/>
                  <a:pt x="1313047" y="39704"/>
                  <a:pt x="1314411" y="85786"/>
                </a:cubicBezTo>
                <a:cubicBezTo>
                  <a:pt x="1307420" y="195376"/>
                  <a:pt x="1318969" y="263470"/>
                  <a:pt x="1314411" y="428917"/>
                </a:cubicBezTo>
                <a:cubicBezTo>
                  <a:pt x="1313734" y="487393"/>
                  <a:pt x="1270300" y="517809"/>
                  <a:pt x="1228625" y="514703"/>
                </a:cubicBezTo>
                <a:cubicBezTo>
                  <a:pt x="1075182" y="504016"/>
                  <a:pt x="831714" y="501867"/>
                  <a:pt x="645777" y="514703"/>
                </a:cubicBezTo>
                <a:cubicBezTo>
                  <a:pt x="459840" y="527539"/>
                  <a:pt x="255424" y="510058"/>
                  <a:pt x="85786" y="514703"/>
                </a:cubicBezTo>
                <a:cubicBezTo>
                  <a:pt x="36347" y="515816"/>
                  <a:pt x="-1160" y="475997"/>
                  <a:pt x="0" y="428917"/>
                </a:cubicBezTo>
                <a:cubicBezTo>
                  <a:pt x="2836" y="300211"/>
                  <a:pt x="-11658" y="198780"/>
                  <a:pt x="0" y="85786"/>
                </a:cubicBezTo>
                <a:close/>
              </a:path>
              <a:path w="1314411" h="514703" stroke="0" extrusionOk="0">
                <a:moveTo>
                  <a:pt x="0" y="85786"/>
                </a:moveTo>
                <a:cubicBezTo>
                  <a:pt x="-2746" y="36385"/>
                  <a:pt x="41010" y="-6772"/>
                  <a:pt x="85786" y="0"/>
                </a:cubicBezTo>
                <a:cubicBezTo>
                  <a:pt x="323262" y="22731"/>
                  <a:pt x="430143" y="-1625"/>
                  <a:pt x="657206" y="0"/>
                </a:cubicBezTo>
                <a:cubicBezTo>
                  <a:pt x="884269" y="1625"/>
                  <a:pt x="979998" y="-12295"/>
                  <a:pt x="1228625" y="0"/>
                </a:cubicBezTo>
                <a:cubicBezTo>
                  <a:pt x="1274585" y="-4239"/>
                  <a:pt x="1306137" y="43613"/>
                  <a:pt x="1314411" y="85786"/>
                </a:cubicBezTo>
                <a:cubicBezTo>
                  <a:pt x="1322476" y="239856"/>
                  <a:pt x="1297990" y="259018"/>
                  <a:pt x="1314411" y="428917"/>
                </a:cubicBezTo>
                <a:cubicBezTo>
                  <a:pt x="1312985" y="464879"/>
                  <a:pt x="1276098" y="519209"/>
                  <a:pt x="1228625" y="514703"/>
                </a:cubicBezTo>
                <a:cubicBezTo>
                  <a:pt x="1114624" y="510982"/>
                  <a:pt x="805708" y="515513"/>
                  <a:pt x="691491" y="514703"/>
                </a:cubicBezTo>
                <a:cubicBezTo>
                  <a:pt x="577274" y="513893"/>
                  <a:pt x="271292" y="497543"/>
                  <a:pt x="85786" y="514703"/>
                </a:cubicBezTo>
                <a:cubicBezTo>
                  <a:pt x="42456" y="507238"/>
                  <a:pt x="7232" y="482541"/>
                  <a:pt x="0" y="428917"/>
                </a:cubicBezTo>
                <a:cubicBezTo>
                  <a:pt x="6443" y="260337"/>
                  <a:pt x="427" y="219944"/>
                  <a:pt x="0" y="8578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344292471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قطاع الأغذية والمشروبات</a:t>
            </a:r>
            <a:endParaRPr lang="en-US" sz="12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774CC17-C999-B5C0-836E-3A73D33CBB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424" y="3320531"/>
            <a:ext cx="4616789" cy="1833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AAD9A20-0D9F-5400-826B-1FC446B1191F}"/>
              </a:ext>
            </a:extLst>
          </p:cNvPr>
          <p:cNvSpPr/>
          <p:nvPr/>
        </p:nvSpPr>
        <p:spPr>
          <a:xfrm>
            <a:off x="7357582" y="2942941"/>
            <a:ext cx="1842651" cy="514703"/>
          </a:xfr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C97C240-6746-7CD8-E6C4-A46142AB3D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542" y="436939"/>
            <a:ext cx="5344911" cy="2133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3E24C83-5716-0C09-54DB-DCD6E6BF2142}"/>
              </a:ext>
            </a:extLst>
          </p:cNvPr>
          <p:cNvSpPr/>
          <p:nvPr/>
        </p:nvSpPr>
        <p:spPr>
          <a:xfrm>
            <a:off x="1101378" y="83774"/>
            <a:ext cx="1842651" cy="514703"/>
          </a:xfr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0B2CC4D-1FDA-A30E-0326-8C293F266F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63" y="3241264"/>
            <a:ext cx="5528689" cy="2036688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4F743A3-1C04-C4FF-18D8-8ADA7DE5314C}"/>
              </a:ext>
            </a:extLst>
          </p:cNvPr>
          <p:cNvSpPr/>
          <p:nvPr/>
        </p:nvSpPr>
        <p:spPr>
          <a:xfrm>
            <a:off x="7037903" y="270354"/>
            <a:ext cx="1346394" cy="514703"/>
          </a:xfrm>
          <a:custGeom>
            <a:avLst/>
            <a:gdLst>
              <a:gd name="connsiteX0" fmla="*/ 0 w 1346394"/>
              <a:gd name="connsiteY0" fmla="*/ 85786 h 514703"/>
              <a:gd name="connsiteX1" fmla="*/ 85786 w 1346394"/>
              <a:gd name="connsiteY1" fmla="*/ 0 h 514703"/>
              <a:gd name="connsiteX2" fmla="*/ 649701 w 1346394"/>
              <a:gd name="connsiteY2" fmla="*/ 0 h 514703"/>
              <a:gd name="connsiteX3" fmla="*/ 1260608 w 1346394"/>
              <a:gd name="connsiteY3" fmla="*/ 0 h 514703"/>
              <a:gd name="connsiteX4" fmla="*/ 1346394 w 1346394"/>
              <a:gd name="connsiteY4" fmla="*/ 85786 h 514703"/>
              <a:gd name="connsiteX5" fmla="*/ 1346394 w 1346394"/>
              <a:gd name="connsiteY5" fmla="*/ 428917 h 514703"/>
              <a:gd name="connsiteX6" fmla="*/ 1260608 w 1346394"/>
              <a:gd name="connsiteY6" fmla="*/ 514703 h 514703"/>
              <a:gd name="connsiteX7" fmla="*/ 696693 w 1346394"/>
              <a:gd name="connsiteY7" fmla="*/ 514703 h 514703"/>
              <a:gd name="connsiteX8" fmla="*/ 85786 w 1346394"/>
              <a:gd name="connsiteY8" fmla="*/ 514703 h 514703"/>
              <a:gd name="connsiteX9" fmla="*/ 0 w 1346394"/>
              <a:gd name="connsiteY9" fmla="*/ 428917 h 514703"/>
              <a:gd name="connsiteX10" fmla="*/ 0 w 1346394"/>
              <a:gd name="connsiteY10" fmla="*/ 85786 h 51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6394" h="514703" fill="none" extrusionOk="0">
                <a:moveTo>
                  <a:pt x="0" y="85786"/>
                </a:moveTo>
                <a:cubicBezTo>
                  <a:pt x="-1916" y="42334"/>
                  <a:pt x="33230" y="3156"/>
                  <a:pt x="85786" y="0"/>
                </a:cubicBezTo>
                <a:cubicBezTo>
                  <a:pt x="282547" y="-16027"/>
                  <a:pt x="383723" y="-15781"/>
                  <a:pt x="649701" y="0"/>
                </a:cubicBezTo>
                <a:cubicBezTo>
                  <a:pt x="915679" y="15781"/>
                  <a:pt x="1078408" y="28141"/>
                  <a:pt x="1260608" y="0"/>
                </a:cubicBezTo>
                <a:cubicBezTo>
                  <a:pt x="1309705" y="-11540"/>
                  <a:pt x="1350428" y="39445"/>
                  <a:pt x="1346394" y="85786"/>
                </a:cubicBezTo>
                <a:cubicBezTo>
                  <a:pt x="1341751" y="171635"/>
                  <a:pt x="1337133" y="275060"/>
                  <a:pt x="1346394" y="428917"/>
                </a:cubicBezTo>
                <a:cubicBezTo>
                  <a:pt x="1338597" y="475530"/>
                  <a:pt x="1313716" y="511886"/>
                  <a:pt x="1260608" y="514703"/>
                </a:cubicBezTo>
                <a:cubicBezTo>
                  <a:pt x="1102148" y="535642"/>
                  <a:pt x="899680" y="520284"/>
                  <a:pt x="696693" y="514703"/>
                </a:cubicBezTo>
                <a:cubicBezTo>
                  <a:pt x="493707" y="509122"/>
                  <a:pt x="211109" y="527295"/>
                  <a:pt x="85786" y="514703"/>
                </a:cubicBezTo>
                <a:cubicBezTo>
                  <a:pt x="35871" y="518273"/>
                  <a:pt x="7985" y="475326"/>
                  <a:pt x="0" y="428917"/>
                </a:cubicBezTo>
                <a:cubicBezTo>
                  <a:pt x="-750" y="323982"/>
                  <a:pt x="11104" y="251117"/>
                  <a:pt x="0" y="85786"/>
                </a:cubicBezTo>
                <a:close/>
              </a:path>
              <a:path w="1346394" h="514703" stroke="0" extrusionOk="0">
                <a:moveTo>
                  <a:pt x="0" y="85786"/>
                </a:moveTo>
                <a:cubicBezTo>
                  <a:pt x="5430" y="30607"/>
                  <a:pt x="37519" y="6617"/>
                  <a:pt x="85786" y="0"/>
                </a:cubicBezTo>
                <a:cubicBezTo>
                  <a:pt x="284360" y="5954"/>
                  <a:pt x="515155" y="-21743"/>
                  <a:pt x="673197" y="0"/>
                </a:cubicBezTo>
                <a:cubicBezTo>
                  <a:pt x="831239" y="21743"/>
                  <a:pt x="1034971" y="27180"/>
                  <a:pt x="1260608" y="0"/>
                </a:cubicBezTo>
                <a:cubicBezTo>
                  <a:pt x="1300242" y="-8564"/>
                  <a:pt x="1353759" y="35326"/>
                  <a:pt x="1346394" y="85786"/>
                </a:cubicBezTo>
                <a:cubicBezTo>
                  <a:pt x="1344804" y="182931"/>
                  <a:pt x="1349887" y="323154"/>
                  <a:pt x="1346394" y="428917"/>
                </a:cubicBezTo>
                <a:cubicBezTo>
                  <a:pt x="1339536" y="485803"/>
                  <a:pt x="1317132" y="512776"/>
                  <a:pt x="1260608" y="514703"/>
                </a:cubicBezTo>
                <a:cubicBezTo>
                  <a:pt x="1044737" y="518712"/>
                  <a:pt x="847389" y="495225"/>
                  <a:pt x="696693" y="514703"/>
                </a:cubicBezTo>
                <a:cubicBezTo>
                  <a:pt x="545998" y="534181"/>
                  <a:pt x="391071" y="503591"/>
                  <a:pt x="85786" y="514703"/>
                </a:cubicBezTo>
                <a:cubicBezTo>
                  <a:pt x="40573" y="518080"/>
                  <a:pt x="-1935" y="485119"/>
                  <a:pt x="0" y="428917"/>
                </a:cubicBezTo>
                <a:cubicBezTo>
                  <a:pt x="-3948" y="263402"/>
                  <a:pt x="-5949" y="183689"/>
                  <a:pt x="0" y="8578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b="1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قطاع التجزئة</a:t>
            </a:r>
            <a:endParaRPr lang="en-US" sz="12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7FD2811-D3FB-96C3-CC79-F8338E908E1B}"/>
              </a:ext>
            </a:extLst>
          </p:cNvPr>
          <p:cNvSpPr/>
          <p:nvPr/>
        </p:nvSpPr>
        <p:spPr>
          <a:xfrm>
            <a:off x="1056737" y="2840530"/>
            <a:ext cx="1842651" cy="514703"/>
          </a:xfr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65714E3-C2B6-0013-7D87-4C7F2FB2AE1D}"/>
              </a:ext>
            </a:extLst>
          </p:cNvPr>
          <p:cNvSpPr/>
          <p:nvPr/>
        </p:nvSpPr>
        <p:spPr>
          <a:xfrm>
            <a:off x="1277676" y="83774"/>
            <a:ext cx="1346394" cy="514703"/>
          </a:xfrm>
          <a:custGeom>
            <a:avLst/>
            <a:gdLst>
              <a:gd name="connsiteX0" fmla="*/ 0 w 1346394"/>
              <a:gd name="connsiteY0" fmla="*/ 85786 h 514703"/>
              <a:gd name="connsiteX1" fmla="*/ 85786 w 1346394"/>
              <a:gd name="connsiteY1" fmla="*/ 0 h 514703"/>
              <a:gd name="connsiteX2" fmla="*/ 649701 w 1346394"/>
              <a:gd name="connsiteY2" fmla="*/ 0 h 514703"/>
              <a:gd name="connsiteX3" fmla="*/ 1260608 w 1346394"/>
              <a:gd name="connsiteY3" fmla="*/ 0 h 514703"/>
              <a:gd name="connsiteX4" fmla="*/ 1346394 w 1346394"/>
              <a:gd name="connsiteY4" fmla="*/ 85786 h 514703"/>
              <a:gd name="connsiteX5" fmla="*/ 1346394 w 1346394"/>
              <a:gd name="connsiteY5" fmla="*/ 428917 h 514703"/>
              <a:gd name="connsiteX6" fmla="*/ 1260608 w 1346394"/>
              <a:gd name="connsiteY6" fmla="*/ 514703 h 514703"/>
              <a:gd name="connsiteX7" fmla="*/ 696693 w 1346394"/>
              <a:gd name="connsiteY7" fmla="*/ 514703 h 514703"/>
              <a:gd name="connsiteX8" fmla="*/ 85786 w 1346394"/>
              <a:gd name="connsiteY8" fmla="*/ 514703 h 514703"/>
              <a:gd name="connsiteX9" fmla="*/ 0 w 1346394"/>
              <a:gd name="connsiteY9" fmla="*/ 428917 h 514703"/>
              <a:gd name="connsiteX10" fmla="*/ 0 w 1346394"/>
              <a:gd name="connsiteY10" fmla="*/ 85786 h 51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6394" h="514703" fill="none" extrusionOk="0">
                <a:moveTo>
                  <a:pt x="0" y="85786"/>
                </a:moveTo>
                <a:cubicBezTo>
                  <a:pt x="-1916" y="42334"/>
                  <a:pt x="33230" y="3156"/>
                  <a:pt x="85786" y="0"/>
                </a:cubicBezTo>
                <a:cubicBezTo>
                  <a:pt x="282547" y="-16027"/>
                  <a:pt x="383723" y="-15781"/>
                  <a:pt x="649701" y="0"/>
                </a:cubicBezTo>
                <a:cubicBezTo>
                  <a:pt x="915679" y="15781"/>
                  <a:pt x="1078408" y="28141"/>
                  <a:pt x="1260608" y="0"/>
                </a:cubicBezTo>
                <a:cubicBezTo>
                  <a:pt x="1309705" y="-11540"/>
                  <a:pt x="1350428" y="39445"/>
                  <a:pt x="1346394" y="85786"/>
                </a:cubicBezTo>
                <a:cubicBezTo>
                  <a:pt x="1341751" y="171635"/>
                  <a:pt x="1337133" y="275060"/>
                  <a:pt x="1346394" y="428917"/>
                </a:cubicBezTo>
                <a:cubicBezTo>
                  <a:pt x="1338597" y="475530"/>
                  <a:pt x="1313716" y="511886"/>
                  <a:pt x="1260608" y="514703"/>
                </a:cubicBezTo>
                <a:cubicBezTo>
                  <a:pt x="1102148" y="535642"/>
                  <a:pt x="899680" y="520284"/>
                  <a:pt x="696693" y="514703"/>
                </a:cubicBezTo>
                <a:cubicBezTo>
                  <a:pt x="493707" y="509122"/>
                  <a:pt x="211109" y="527295"/>
                  <a:pt x="85786" y="514703"/>
                </a:cubicBezTo>
                <a:cubicBezTo>
                  <a:pt x="35871" y="518273"/>
                  <a:pt x="7985" y="475326"/>
                  <a:pt x="0" y="428917"/>
                </a:cubicBezTo>
                <a:cubicBezTo>
                  <a:pt x="-750" y="323982"/>
                  <a:pt x="11104" y="251117"/>
                  <a:pt x="0" y="85786"/>
                </a:cubicBezTo>
                <a:close/>
              </a:path>
              <a:path w="1346394" h="514703" stroke="0" extrusionOk="0">
                <a:moveTo>
                  <a:pt x="0" y="85786"/>
                </a:moveTo>
                <a:cubicBezTo>
                  <a:pt x="5430" y="30607"/>
                  <a:pt x="37519" y="6617"/>
                  <a:pt x="85786" y="0"/>
                </a:cubicBezTo>
                <a:cubicBezTo>
                  <a:pt x="284360" y="5954"/>
                  <a:pt x="515155" y="-21743"/>
                  <a:pt x="673197" y="0"/>
                </a:cubicBezTo>
                <a:cubicBezTo>
                  <a:pt x="831239" y="21743"/>
                  <a:pt x="1034971" y="27180"/>
                  <a:pt x="1260608" y="0"/>
                </a:cubicBezTo>
                <a:cubicBezTo>
                  <a:pt x="1300242" y="-8564"/>
                  <a:pt x="1353759" y="35326"/>
                  <a:pt x="1346394" y="85786"/>
                </a:cubicBezTo>
                <a:cubicBezTo>
                  <a:pt x="1344804" y="182931"/>
                  <a:pt x="1349887" y="323154"/>
                  <a:pt x="1346394" y="428917"/>
                </a:cubicBezTo>
                <a:cubicBezTo>
                  <a:pt x="1339536" y="485803"/>
                  <a:pt x="1317132" y="512776"/>
                  <a:pt x="1260608" y="514703"/>
                </a:cubicBezTo>
                <a:cubicBezTo>
                  <a:pt x="1044737" y="518712"/>
                  <a:pt x="847389" y="495225"/>
                  <a:pt x="696693" y="514703"/>
                </a:cubicBezTo>
                <a:cubicBezTo>
                  <a:pt x="545998" y="534181"/>
                  <a:pt x="391071" y="503591"/>
                  <a:pt x="85786" y="514703"/>
                </a:cubicBezTo>
                <a:cubicBezTo>
                  <a:pt x="40573" y="518080"/>
                  <a:pt x="-1935" y="485119"/>
                  <a:pt x="0" y="428917"/>
                </a:cubicBezTo>
                <a:cubicBezTo>
                  <a:pt x="-3948" y="263402"/>
                  <a:pt x="-5949" y="183689"/>
                  <a:pt x="0" y="8578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قطاع التكنولوجيا</a:t>
            </a:r>
            <a:endParaRPr lang="en-US" sz="12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362EAF6-29EC-87CF-CC5D-F0FBF2B38C73}"/>
              </a:ext>
            </a:extLst>
          </p:cNvPr>
          <p:cNvSpPr/>
          <p:nvPr/>
        </p:nvSpPr>
        <p:spPr>
          <a:xfrm>
            <a:off x="6996696" y="2977594"/>
            <a:ext cx="1947332" cy="514703"/>
          </a:xfrm>
          <a:custGeom>
            <a:avLst/>
            <a:gdLst>
              <a:gd name="connsiteX0" fmla="*/ 0 w 1947332"/>
              <a:gd name="connsiteY0" fmla="*/ 85786 h 514703"/>
              <a:gd name="connsiteX1" fmla="*/ 85786 w 1947332"/>
              <a:gd name="connsiteY1" fmla="*/ 0 h 514703"/>
              <a:gd name="connsiteX2" fmla="*/ 695464 w 1947332"/>
              <a:gd name="connsiteY2" fmla="*/ 0 h 514703"/>
              <a:gd name="connsiteX3" fmla="*/ 1305141 w 1947332"/>
              <a:gd name="connsiteY3" fmla="*/ 0 h 514703"/>
              <a:gd name="connsiteX4" fmla="*/ 1861546 w 1947332"/>
              <a:gd name="connsiteY4" fmla="*/ 0 h 514703"/>
              <a:gd name="connsiteX5" fmla="*/ 1947332 w 1947332"/>
              <a:gd name="connsiteY5" fmla="*/ 85786 h 514703"/>
              <a:gd name="connsiteX6" fmla="*/ 1947332 w 1947332"/>
              <a:gd name="connsiteY6" fmla="*/ 428917 h 514703"/>
              <a:gd name="connsiteX7" fmla="*/ 1861546 w 1947332"/>
              <a:gd name="connsiteY7" fmla="*/ 514703 h 514703"/>
              <a:gd name="connsiteX8" fmla="*/ 1251868 w 1947332"/>
              <a:gd name="connsiteY8" fmla="*/ 514703 h 514703"/>
              <a:gd name="connsiteX9" fmla="*/ 642191 w 1947332"/>
              <a:gd name="connsiteY9" fmla="*/ 514703 h 514703"/>
              <a:gd name="connsiteX10" fmla="*/ 85786 w 1947332"/>
              <a:gd name="connsiteY10" fmla="*/ 514703 h 514703"/>
              <a:gd name="connsiteX11" fmla="*/ 0 w 1947332"/>
              <a:gd name="connsiteY11" fmla="*/ 428917 h 514703"/>
              <a:gd name="connsiteX12" fmla="*/ 0 w 1947332"/>
              <a:gd name="connsiteY12" fmla="*/ 85786 h 51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7332" h="514703" fill="none" extrusionOk="0">
                <a:moveTo>
                  <a:pt x="0" y="85786"/>
                </a:moveTo>
                <a:cubicBezTo>
                  <a:pt x="-2076" y="37151"/>
                  <a:pt x="42082" y="-4242"/>
                  <a:pt x="85786" y="0"/>
                </a:cubicBezTo>
                <a:cubicBezTo>
                  <a:pt x="218714" y="-20588"/>
                  <a:pt x="397501" y="9282"/>
                  <a:pt x="695464" y="0"/>
                </a:cubicBezTo>
                <a:cubicBezTo>
                  <a:pt x="993427" y="-9282"/>
                  <a:pt x="1046500" y="-6952"/>
                  <a:pt x="1305141" y="0"/>
                </a:cubicBezTo>
                <a:cubicBezTo>
                  <a:pt x="1563782" y="6952"/>
                  <a:pt x="1661226" y="-19195"/>
                  <a:pt x="1861546" y="0"/>
                </a:cubicBezTo>
                <a:cubicBezTo>
                  <a:pt x="1901127" y="-765"/>
                  <a:pt x="1953062" y="35591"/>
                  <a:pt x="1947332" y="85786"/>
                </a:cubicBezTo>
                <a:cubicBezTo>
                  <a:pt x="1951842" y="210634"/>
                  <a:pt x="1952164" y="306391"/>
                  <a:pt x="1947332" y="428917"/>
                </a:cubicBezTo>
                <a:cubicBezTo>
                  <a:pt x="1944428" y="476210"/>
                  <a:pt x="1907435" y="511577"/>
                  <a:pt x="1861546" y="514703"/>
                </a:cubicBezTo>
                <a:cubicBezTo>
                  <a:pt x="1715415" y="506424"/>
                  <a:pt x="1488084" y="539163"/>
                  <a:pt x="1251868" y="514703"/>
                </a:cubicBezTo>
                <a:cubicBezTo>
                  <a:pt x="1015652" y="490243"/>
                  <a:pt x="849785" y="539616"/>
                  <a:pt x="642191" y="514703"/>
                </a:cubicBezTo>
                <a:cubicBezTo>
                  <a:pt x="434597" y="489790"/>
                  <a:pt x="276122" y="497391"/>
                  <a:pt x="85786" y="514703"/>
                </a:cubicBezTo>
                <a:cubicBezTo>
                  <a:pt x="38109" y="513551"/>
                  <a:pt x="-7638" y="468742"/>
                  <a:pt x="0" y="428917"/>
                </a:cubicBezTo>
                <a:cubicBezTo>
                  <a:pt x="-1040" y="313006"/>
                  <a:pt x="16495" y="247227"/>
                  <a:pt x="0" y="85786"/>
                </a:cubicBezTo>
                <a:close/>
              </a:path>
              <a:path w="1947332" h="514703" stroke="0" extrusionOk="0">
                <a:moveTo>
                  <a:pt x="0" y="85786"/>
                </a:moveTo>
                <a:cubicBezTo>
                  <a:pt x="5430" y="30607"/>
                  <a:pt x="37519" y="6617"/>
                  <a:pt x="85786" y="0"/>
                </a:cubicBezTo>
                <a:cubicBezTo>
                  <a:pt x="285731" y="-22679"/>
                  <a:pt x="485989" y="-14489"/>
                  <a:pt x="677706" y="0"/>
                </a:cubicBezTo>
                <a:cubicBezTo>
                  <a:pt x="869423" y="14489"/>
                  <a:pt x="1034811" y="28118"/>
                  <a:pt x="1305141" y="0"/>
                </a:cubicBezTo>
                <a:cubicBezTo>
                  <a:pt x="1575472" y="-28118"/>
                  <a:pt x="1728704" y="-19276"/>
                  <a:pt x="1861546" y="0"/>
                </a:cubicBezTo>
                <a:cubicBezTo>
                  <a:pt x="1907323" y="2150"/>
                  <a:pt x="1946691" y="27728"/>
                  <a:pt x="1947332" y="85786"/>
                </a:cubicBezTo>
                <a:cubicBezTo>
                  <a:pt x="1940241" y="167966"/>
                  <a:pt x="1963003" y="308595"/>
                  <a:pt x="1947332" y="428917"/>
                </a:cubicBezTo>
                <a:cubicBezTo>
                  <a:pt x="1936121" y="473419"/>
                  <a:pt x="1899651" y="507828"/>
                  <a:pt x="1861546" y="514703"/>
                </a:cubicBezTo>
                <a:cubicBezTo>
                  <a:pt x="1726889" y="524044"/>
                  <a:pt x="1534935" y="508699"/>
                  <a:pt x="1251868" y="514703"/>
                </a:cubicBezTo>
                <a:cubicBezTo>
                  <a:pt x="968801" y="520707"/>
                  <a:pt x="828762" y="522830"/>
                  <a:pt x="642191" y="514703"/>
                </a:cubicBezTo>
                <a:cubicBezTo>
                  <a:pt x="455620" y="506576"/>
                  <a:pt x="289306" y="533727"/>
                  <a:pt x="85786" y="514703"/>
                </a:cubicBezTo>
                <a:cubicBezTo>
                  <a:pt x="46519" y="522317"/>
                  <a:pt x="-3150" y="470652"/>
                  <a:pt x="0" y="428917"/>
                </a:cubicBezTo>
                <a:cubicBezTo>
                  <a:pt x="13167" y="356138"/>
                  <a:pt x="15593" y="252133"/>
                  <a:pt x="0" y="8578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قطاع الخدمات الصحية</a:t>
            </a:r>
            <a:endParaRPr lang="en-US" sz="12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2812618-8189-7A22-FE21-F603875AC392}"/>
              </a:ext>
            </a:extLst>
          </p:cNvPr>
          <p:cNvSpPr/>
          <p:nvPr/>
        </p:nvSpPr>
        <p:spPr>
          <a:xfrm>
            <a:off x="1101378" y="2862048"/>
            <a:ext cx="1640911" cy="514703"/>
          </a:xfrm>
          <a:custGeom>
            <a:avLst/>
            <a:gdLst>
              <a:gd name="connsiteX0" fmla="*/ 0 w 1640911"/>
              <a:gd name="connsiteY0" fmla="*/ 85786 h 514703"/>
              <a:gd name="connsiteX1" fmla="*/ 85786 w 1640911"/>
              <a:gd name="connsiteY1" fmla="*/ 0 h 514703"/>
              <a:gd name="connsiteX2" fmla="*/ 590259 w 1640911"/>
              <a:gd name="connsiteY2" fmla="*/ 0 h 514703"/>
              <a:gd name="connsiteX3" fmla="*/ 1094732 w 1640911"/>
              <a:gd name="connsiteY3" fmla="*/ 0 h 514703"/>
              <a:gd name="connsiteX4" fmla="*/ 1555125 w 1640911"/>
              <a:gd name="connsiteY4" fmla="*/ 0 h 514703"/>
              <a:gd name="connsiteX5" fmla="*/ 1640911 w 1640911"/>
              <a:gd name="connsiteY5" fmla="*/ 85786 h 514703"/>
              <a:gd name="connsiteX6" fmla="*/ 1640911 w 1640911"/>
              <a:gd name="connsiteY6" fmla="*/ 428917 h 514703"/>
              <a:gd name="connsiteX7" fmla="*/ 1555125 w 1640911"/>
              <a:gd name="connsiteY7" fmla="*/ 514703 h 514703"/>
              <a:gd name="connsiteX8" fmla="*/ 1050652 w 1640911"/>
              <a:gd name="connsiteY8" fmla="*/ 514703 h 514703"/>
              <a:gd name="connsiteX9" fmla="*/ 546179 w 1640911"/>
              <a:gd name="connsiteY9" fmla="*/ 514703 h 514703"/>
              <a:gd name="connsiteX10" fmla="*/ 85786 w 1640911"/>
              <a:gd name="connsiteY10" fmla="*/ 514703 h 514703"/>
              <a:gd name="connsiteX11" fmla="*/ 0 w 1640911"/>
              <a:gd name="connsiteY11" fmla="*/ 428917 h 514703"/>
              <a:gd name="connsiteX12" fmla="*/ 0 w 1640911"/>
              <a:gd name="connsiteY12" fmla="*/ 85786 h 51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0911" h="514703" fill="none" extrusionOk="0">
                <a:moveTo>
                  <a:pt x="0" y="85786"/>
                </a:moveTo>
                <a:cubicBezTo>
                  <a:pt x="-2076" y="37151"/>
                  <a:pt x="42082" y="-4242"/>
                  <a:pt x="85786" y="0"/>
                </a:cubicBezTo>
                <a:cubicBezTo>
                  <a:pt x="269191" y="-1607"/>
                  <a:pt x="366724" y="-6239"/>
                  <a:pt x="590259" y="0"/>
                </a:cubicBezTo>
                <a:cubicBezTo>
                  <a:pt x="813794" y="6239"/>
                  <a:pt x="925480" y="-21297"/>
                  <a:pt x="1094732" y="0"/>
                </a:cubicBezTo>
                <a:cubicBezTo>
                  <a:pt x="1263984" y="21297"/>
                  <a:pt x="1421390" y="2805"/>
                  <a:pt x="1555125" y="0"/>
                </a:cubicBezTo>
                <a:cubicBezTo>
                  <a:pt x="1594706" y="-765"/>
                  <a:pt x="1646641" y="35591"/>
                  <a:pt x="1640911" y="85786"/>
                </a:cubicBezTo>
                <a:cubicBezTo>
                  <a:pt x="1645421" y="210634"/>
                  <a:pt x="1645743" y="306391"/>
                  <a:pt x="1640911" y="428917"/>
                </a:cubicBezTo>
                <a:cubicBezTo>
                  <a:pt x="1638007" y="476210"/>
                  <a:pt x="1601014" y="511577"/>
                  <a:pt x="1555125" y="514703"/>
                </a:cubicBezTo>
                <a:cubicBezTo>
                  <a:pt x="1434390" y="496406"/>
                  <a:pt x="1256572" y="515291"/>
                  <a:pt x="1050652" y="514703"/>
                </a:cubicBezTo>
                <a:cubicBezTo>
                  <a:pt x="844732" y="514115"/>
                  <a:pt x="715627" y="534382"/>
                  <a:pt x="546179" y="514703"/>
                </a:cubicBezTo>
                <a:cubicBezTo>
                  <a:pt x="376731" y="495024"/>
                  <a:pt x="246675" y="528845"/>
                  <a:pt x="85786" y="514703"/>
                </a:cubicBezTo>
                <a:cubicBezTo>
                  <a:pt x="38109" y="513551"/>
                  <a:pt x="-7638" y="468742"/>
                  <a:pt x="0" y="428917"/>
                </a:cubicBezTo>
                <a:cubicBezTo>
                  <a:pt x="-1040" y="313006"/>
                  <a:pt x="16495" y="247227"/>
                  <a:pt x="0" y="85786"/>
                </a:cubicBezTo>
                <a:close/>
              </a:path>
              <a:path w="1640911" h="514703" stroke="0" extrusionOk="0">
                <a:moveTo>
                  <a:pt x="0" y="85786"/>
                </a:moveTo>
                <a:cubicBezTo>
                  <a:pt x="5430" y="30607"/>
                  <a:pt x="37519" y="6617"/>
                  <a:pt x="85786" y="0"/>
                </a:cubicBezTo>
                <a:cubicBezTo>
                  <a:pt x="234360" y="14928"/>
                  <a:pt x="434935" y="12242"/>
                  <a:pt x="575566" y="0"/>
                </a:cubicBezTo>
                <a:cubicBezTo>
                  <a:pt x="716197" y="-12242"/>
                  <a:pt x="978750" y="13024"/>
                  <a:pt x="1094732" y="0"/>
                </a:cubicBezTo>
                <a:cubicBezTo>
                  <a:pt x="1210714" y="-13024"/>
                  <a:pt x="1408787" y="-20724"/>
                  <a:pt x="1555125" y="0"/>
                </a:cubicBezTo>
                <a:cubicBezTo>
                  <a:pt x="1600902" y="2150"/>
                  <a:pt x="1640270" y="27728"/>
                  <a:pt x="1640911" y="85786"/>
                </a:cubicBezTo>
                <a:cubicBezTo>
                  <a:pt x="1633820" y="167966"/>
                  <a:pt x="1656582" y="308595"/>
                  <a:pt x="1640911" y="428917"/>
                </a:cubicBezTo>
                <a:cubicBezTo>
                  <a:pt x="1629700" y="473419"/>
                  <a:pt x="1593230" y="507828"/>
                  <a:pt x="1555125" y="514703"/>
                </a:cubicBezTo>
                <a:cubicBezTo>
                  <a:pt x="1379259" y="490293"/>
                  <a:pt x="1174907" y="497636"/>
                  <a:pt x="1050652" y="514703"/>
                </a:cubicBezTo>
                <a:cubicBezTo>
                  <a:pt x="926397" y="531770"/>
                  <a:pt x="715546" y="518561"/>
                  <a:pt x="546179" y="514703"/>
                </a:cubicBezTo>
                <a:cubicBezTo>
                  <a:pt x="376812" y="510845"/>
                  <a:pt x="258039" y="537372"/>
                  <a:pt x="85786" y="514703"/>
                </a:cubicBezTo>
                <a:cubicBezTo>
                  <a:pt x="46519" y="522317"/>
                  <a:pt x="-3150" y="470652"/>
                  <a:pt x="0" y="428917"/>
                </a:cubicBezTo>
                <a:cubicBezTo>
                  <a:pt x="13167" y="356138"/>
                  <a:pt x="15593" y="252133"/>
                  <a:pt x="0" y="8578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قطاع النقل والشحن</a:t>
            </a:r>
            <a:endParaRPr lang="en-US" sz="12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49284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19" grpId="0" animBg="1"/>
      <p:bldP spid="6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8831" y="6017357"/>
            <a:ext cx="1142245" cy="669925"/>
          </a:xfrm>
        </p:spPr>
        <p:txBody>
          <a:bodyPr/>
          <a:lstStyle/>
          <a:p>
            <a:r>
              <a:rPr lang="ar-EG" sz="6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12</a:t>
            </a:r>
            <a:endParaRPr lang="en-US" sz="6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ABBCD7-5EBC-144E-7894-51C039B3FC12}"/>
              </a:ext>
            </a:extLst>
          </p:cNvPr>
          <p:cNvSpPr txBox="1"/>
          <p:nvPr/>
        </p:nvSpPr>
        <p:spPr>
          <a:xfrm>
            <a:off x="9272659" y="85688"/>
            <a:ext cx="2030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معدلات دوران منخفضة</a:t>
            </a:r>
            <a:endParaRPr lang="en-US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6A92AF2-3A7E-6F53-C8EF-4C63C8089D31}"/>
              </a:ext>
            </a:extLst>
          </p:cNvPr>
          <p:cNvSpPr/>
          <p:nvPr/>
        </p:nvSpPr>
        <p:spPr>
          <a:xfrm>
            <a:off x="573277" y="6017357"/>
            <a:ext cx="9930477" cy="514703"/>
          </a:xfrm>
          <a:custGeom>
            <a:avLst/>
            <a:gdLst>
              <a:gd name="connsiteX0" fmla="*/ 0 w 9930477"/>
              <a:gd name="connsiteY0" fmla="*/ 85786 h 514703"/>
              <a:gd name="connsiteX1" fmla="*/ 85786 w 9930477"/>
              <a:gd name="connsiteY1" fmla="*/ 0 h 514703"/>
              <a:gd name="connsiteX2" fmla="*/ 782851 w 9930477"/>
              <a:gd name="connsiteY2" fmla="*/ 0 h 514703"/>
              <a:gd name="connsiteX3" fmla="*/ 1382326 w 9930477"/>
              <a:gd name="connsiteY3" fmla="*/ 0 h 514703"/>
              <a:gd name="connsiteX4" fmla="*/ 2176980 w 9930477"/>
              <a:gd name="connsiteY4" fmla="*/ 0 h 514703"/>
              <a:gd name="connsiteX5" fmla="*/ 3069223 w 9930477"/>
              <a:gd name="connsiteY5" fmla="*/ 0 h 514703"/>
              <a:gd name="connsiteX6" fmla="*/ 3863876 w 9930477"/>
              <a:gd name="connsiteY6" fmla="*/ 0 h 514703"/>
              <a:gd name="connsiteX7" fmla="*/ 4658530 w 9930477"/>
              <a:gd name="connsiteY7" fmla="*/ 0 h 514703"/>
              <a:gd name="connsiteX8" fmla="*/ 5258006 w 9930477"/>
              <a:gd name="connsiteY8" fmla="*/ 0 h 514703"/>
              <a:gd name="connsiteX9" fmla="*/ 6150248 w 9930477"/>
              <a:gd name="connsiteY9" fmla="*/ 0 h 514703"/>
              <a:gd name="connsiteX10" fmla="*/ 7042491 w 9930477"/>
              <a:gd name="connsiteY10" fmla="*/ 0 h 514703"/>
              <a:gd name="connsiteX11" fmla="*/ 7446789 w 9930477"/>
              <a:gd name="connsiteY11" fmla="*/ 0 h 514703"/>
              <a:gd name="connsiteX12" fmla="*/ 8339031 w 9930477"/>
              <a:gd name="connsiteY12" fmla="*/ 0 h 514703"/>
              <a:gd name="connsiteX13" fmla="*/ 8938507 w 9930477"/>
              <a:gd name="connsiteY13" fmla="*/ 0 h 514703"/>
              <a:gd name="connsiteX14" fmla="*/ 9844691 w 9930477"/>
              <a:gd name="connsiteY14" fmla="*/ 0 h 514703"/>
              <a:gd name="connsiteX15" fmla="*/ 9930477 w 9930477"/>
              <a:gd name="connsiteY15" fmla="*/ 85786 h 514703"/>
              <a:gd name="connsiteX16" fmla="*/ 9930477 w 9930477"/>
              <a:gd name="connsiteY16" fmla="*/ 428917 h 514703"/>
              <a:gd name="connsiteX17" fmla="*/ 9844691 w 9930477"/>
              <a:gd name="connsiteY17" fmla="*/ 514703 h 514703"/>
              <a:gd name="connsiteX18" fmla="*/ 9342804 w 9930477"/>
              <a:gd name="connsiteY18" fmla="*/ 514703 h 514703"/>
              <a:gd name="connsiteX19" fmla="*/ 8938507 w 9930477"/>
              <a:gd name="connsiteY19" fmla="*/ 514703 h 514703"/>
              <a:gd name="connsiteX20" fmla="*/ 8339031 w 9930477"/>
              <a:gd name="connsiteY20" fmla="*/ 514703 h 514703"/>
              <a:gd name="connsiteX21" fmla="*/ 7934734 w 9930477"/>
              <a:gd name="connsiteY21" fmla="*/ 514703 h 514703"/>
              <a:gd name="connsiteX22" fmla="*/ 7432847 w 9930477"/>
              <a:gd name="connsiteY22" fmla="*/ 514703 h 514703"/>
              <a:gd name="connsiteX23" fmla="*/ 7028550 w 9930477"/>
              <a:gd name="connsiteY23" fmla="*/ 514703 h 514703"/>
              <a:gd name="connsiteX24" fmla="*/ 6526663 w 9930477"/>
              <a:gd name="connsiteY24" fmla="*/ 514703 h 514703"/>
              <a:gd name="connsiteX25" fmla="*/ 6122366 w 9930477"/>
              <a:gd name="connsiteY25" fmla="*/ 514703 h 514703"/>
              <a:gd name="connsiteX26" fmla="*/ 5522890 w 9930477"/>
              <a:gd name="connsiteY26" fmla="*/ 514703 h 514703"/>
              <a:gd name="connsiteX27" fmla="*/ 4825826 w 9930477"/>
              <a:gd name="connsiteY27" fmla="*/ 514703 h 514703"/>
              <a:gd name="connsiteX28" fmla="*/ 4128761 w 9930477"/>
              <a:gd name="connsiteY28" fmla="*/ 514703 h 514703"/>
              <a:gd name="connsiteX29" fmla="*/ 3334107 w 9930477"/>
              <a:gd name="connsiteY29" fmla="*/ 514703 h 514703"/>
              <a:gd name="connsiteX30" fmla="*/ 2929810 w 9930477"/>
              <a:gd name="connsiteY30" fmla="*/ 514703 h 514703"/>
              <a:gd name="connsiteX31" fmla="*/ 2427923 w 9930477"/>
              <a:gd name="connsiteY31" fmla="*/ 514703 h 514703"/>
              <a:gd name="connsiteX32" fmla="*/ 1535680 w 9930477"/>
              <a:gd name="connsiteY32" fmla="*/ 514703 h 514703"/>
              <a:gd name="connsiteX33" fmla="*/ 1131383 w 9930477"/>
              <a:gd name="connsiteY33" fmla="*/ 514703 h 514703"/>
              <a:gd name="connsiteX34" fmla="*/ 85786 w 9930477"/>
              <a:gd name="connsiteY34" fmla="*/ 514703 h 514703"/>
              <a:gd name="connsiteX35" fmla="*/ 0 w 9930477"/>
              <a:gd name="connsiteY35" fmla="*/ 428917 h 514703"/>
              <a:gd name="connsiteX36" fmla="*/ 0 w 9930477"/>
              <a:gd name="connsiteY36" fmla="*/ 85786 h 51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930477" h="514703" fill="none" extrusionOk="0">
                <a:moveTo>
                  <a:pt x="0" y="85786"/>
                </a:moveTo>
                <a:cubicBezTo>
                  <a:pt x="-6793" y="47666"/>
                  <a:pt x="37416" y="625"/>
                  <a:pt x="85786" y="0"/>
                </a:cubicBezTo>
                <a:cubicBezTo>
                  <a:pt x="269776" y="19089"/>
                  <a:pt x="594332" y="-1129"/>
                  <a:pt x="782851" y="0"/>
                </a:cubicBezTo>
                <a:cubicBezTo>
                  <a:pt x="971371" y="1129"/>
                  <a:pt x="1151894" y="3495"/>
                  <a:pt x="1382326" y="0"/>
                </a:cubicBezTo>
                <a:cubicBezTo>
                  <a:pt x="1612758" y="-3495"/>
                  <a:pt x="2000474" y="-17565"/>
                  <a:pt x="2176980" y="0"/>
                </a:cubicBezTo>
                <a:cubicBezTo>
                  <a:pt x="2353486" y="17565"/>
                  <a:pt x="2783771" y="6733"/>
                  <a:pt x="3069223" y="0"/>
                </a:cubicBezTo>
                <a:cubicBezTo>
                  <a:pt x="3354675" y="-6733"/>
                  <a:pt x="3505978" y="12172"/>
                  <a:pt x="3863876" y="0"/>
                </a:cubicBezTo>
                <a:cubicBezTo>
                  <a:pt x="4221774" y="-12172"/>
                  <a:pt x="4303333" y="-28229"/>
                  <a:pt x="4658530" y="0"/>
                </a:cubicBezTo>
                <a:cubicBezTo>
                  <a:pt x="5013727" y="28229"/>
                  <a:pt x="5107592" y="-21545"/>
                  <a:pt x="5258006" y="0"/>
                </a:cubicBezTo>
                <a:cubicBezTo>
                  <a:pt x="5408420" y="21545"/>
                  <a:pt x="5729090" y="23196"/>
                  <a:pt x="6150248" y="0"/>
                </a:cubicBezTo>
                <a:cubicBezTo>
                  <a:pt x="6571406" y="-23196"/>
                  <a:pt x="6831671" y="31942"/>
                  <a:pt x="7042491" y="0"/>
                </a:cubicBezTo>
                <a:cubicBezTo>
                  <a:pt x="7253311" y="-31942"/>
                  <a:pt x="7363941" y="-8169"/>
                  <a:pt x="7446789" y="0"/>
                </a:cubicBezTo>
                <a:cubicBezTo>
                  <a:pt x="7529637" y="8169"/>
                  <a:pt x="7995340" y="43286"/>
                  <a:pt x="8339031" y="0"/>
                </a:cubicBezTo>
                <a:cubicBezTo>
                  <a:pt x="8682722" y="-43286"/>
                  <a:pt x="8641436" y="8273"/>
                  <a:pt x="8938507" y="0"/>
                </a:cubicBezTo>
                <a:cubicBezTo>
                  <a:pt x="9235578" y="-8273"/>
                  <a:pt x="9518170" y="21816"/>
                  <a:pt x="9844691" y="0"/>
                </a:cubicBezTo>
                <a:cubicBezTo>
                  <a:pt x="9896712" y="783"/>
                  <a:pt x="9927609" y="42459"/>
                  <a:pt x="9930477" y="85786"/>
                </a:cubicBezTo>
                <a:cubicBezTo>
                  <a:pt x="9920887" y="230058"/>
                  <a:pt x="9944547" y="274510"/>
                  <a:pt x="9930477" y="428917"/>
                </a:cubicBezTo>
                <a:cubicBezTo>
                  <a:pt x="9934493" y="484157"/>
                  <a:pt x="9885704" y="513930"/>
                  <a:pt x="9844691" y="514703"/>
                </a:cubicBezTo>
                <a:cubicBezTo>
                  <a:pt x="9658220" y="505775"/>
                  <a:pt x="9555148" y="504808"/>
                  <a:pt x="9342804" y="514703"/>
                </a:cubicBezTo>
                <a:cubicBezTo>
                  <a:pt x="9130460" y="524598"/>
                  <a:pt x="9117502" y="518646"/>
                  <a:pt x="8938507" y="514703"/>
                </a:cubicBezTo>
                <a:cubicBezTo>
                  <a:pt x="8759512" y="510760"/>
                  <a:pt x="8514615" y="485690"/>
                  <a:pt x="8339031" y="514703"/>
                </a:cubicBezTo>
                <a:cubicBezTo>
                  <a:pt x="8163447" y="543716"/>
                  <a:pt x="8083293" y="499057"/>
                  <a:pt x="7934734" y="514703"/>
                </a:cubicBezTo>
                <a:cubicBezTo>
                  <a:pt x="7786175" y="530349"/>
                  <a:pt x="7644628" y="529487"/>
                  <a:pt x="7432847" y="514703"/>
                </a:cubicBezTo>
                <a:cubicBezTo>
                  <a:pt x="7221066" y="499919"/>
                  <a:pt x="7177133" y="517442"/>
                  <a:pt x="7028550" y="514703"/>
                </a:cubicBezTo>
                <a:cubicBezTo>
                  <a:pt x="6879967" y="511964"/>
                  <a:pt x="6629147" y="506973"/>
                  <a:pt x="6526663" y="514703"/>
                </a:cubicBezTo>
                <a:cubicBezTo>
                  <a:pt x="6424179" y="522433"/>
                  <a:pt x="6299741" y="514695"/>
                  <a:pt x="6122366" y="514703"/>
                </a:cubicBezTo>
                <a:cubicBezTo>
                  <a:pt x="5944991" y="514711"/>
                  <a:pt x="5750956" y="491758"/>
                  <a:pt x="5522890" y="514703"/>
                </a:cubicBezTo>
                <a:cubicBezTo>
                  <a:pt x="5294824" y="537648"/>
                  <a:pt x="4976038" y="480648"/>
                  <a:pt x="4825826" y="514703"/>
                </a:cubicBezTo>
                <a:cubicBezTo>
                  <a:pt x="4675614" y="548758"/>
                  <a:pt x="4316416" y="520334"/>
                  <a:pt x="4128761" y="514703"/>
                </a:cubicBezTo>
                <a:cubicBezTo>
                  <a:pt x="3941107" y="509072"/>
                  <a:pt x="3661264" y="495305"/>
                  <a:pt x="3334107" y="514703"/>
                </a:cubicBezTo>
                <a:cubicBezTo>
                  <a:pt x="3006950" y="534101"/>
                  <a:pt x="3100535" y="496272"/>
                  <a:pt x="2929810" y="514703"/>
                </a:cubicBezTo>
                <a:cubicBezTo>
                  <a:pt x="2759085" y="533134"/>
                  <a:pt x="2644177" y="520739"/>
                  <a:pt x="2427923" y="514703"/>
                </a:cubicBezTo>
                <a:cubicBezTo>
                  <a:pt x="2211669" y="508667"/>
                  <a:pt x="1800044" y="514768"/>
                  <a:pt x="1535680" y="514703"/>
                </a:cubicBezTo>
                <a:cubicBezTo>
                  <a:pt x="1271316" y="514638"/>
                  <a:pt x="1225937" y="518809"/>
                  <a:pt x="1131383" y="514703"/>
                </a:cubicBezTo>
                <a:cubicBezTo>
                  <a:pt x="1036829" y="510597"/>
                  <a:pt x="529201" y="528007"/>
                  <a:pt x="85786" y="514703"/>
                </a:cubicBezTo>
                <a:cubicBezTo>
                  <a:pt x="38867" y="516995"/>
                  <a:pt x="-8806" y="469843"/>
                  <a:pt x="0" y="428917"/>
                </a:cubicBezTo>
                <a:cubicBezTo>
                  <a:pt x="3177" y="314345"/>
                  <a:pt x="3544" y="203639"/>
                  <a:pt x="0" y="85786"/>
                </a:cubicBezTo>
                <a:close/>
              </a:path>
              <a:path w="9930477" h="514703" stroke="0" extrusionOk="0">
                <a:moveTo>
                  <a:pt x="0" y="85786"/>
                </a:moveTo>
                <a:cubicBezTo>
                  <a:pt x="5430" y="30607"/>
                  <a:pt x="37519" y="6617"/>
                  <a:pt x="85786" y="0"/>
                </a:cubicBezTo>
                <a:cubicBezTo>
                  <a:pt x="324900" y="33830"/>
                  <a:pt x="436228" y="-18569"/>
                  <a:pt x="782851" y="0"/>
                </a:cubicBezTo>
                <a:cubicBezTo>
                  <a:pt x="1129474" y="18569"/>
                  <a:pt x="1384928" y="-13421"/>
                  <a:pt x="1675093" y="0"/>
                </a:cubicBezTo>
                <a:cubicBezTo>
                  <a:pt x="1965258" y="13421"/>
                  <a:pt x="2245963" y="-40430"/>
                  <a:pt x="2567336" y="0"/>
                </a:cubicBezTo>
                <a:cubicBezTo>
                  <a:pt x="2888709" y="40430"/>
                  <a:pt x="2946634" y="-23985"/>
                  <a:pt x="3166812" y="0"/>
                </a:cubicBezTo>
                <a:cubicBezTo>
                  <a:pt x="3386990" y="23985"/>
                  <a:pt x="3678314" y="-28889"/>
                  <a:pt x="3961465" y="0"/>
                </a:cubicBezTo>
                <a:cubicBezTo>
                  <a:pt x="4244616" y="28889"/>
                  <a:pt x="4450503" y="40489"/>
                  <a:pt x="4853708" y="0"/>
                </a:cubicBezTo>
                <a:cubicBezTo>
                  <a:pt x="5256913" y="-40489"/>
                  <a:pt x="5192703" y="-21723"/>
                  <a:pt x="5453184" y="0"/>
                </a:cubicBezTo>
                <a:cubicBezTo>
                  <a:pt x="5713665" y="21723"/>
                  <a:pt x="5909547" y="-14795"/>
                  <a:pt x="6150248" y="0"/>
                </a:cubicBezTo>
                <a:cubicBezTo>
                  <a:pt x="6390949" y="14795"/>
                  <a:pt x="6458446" y="-7176"/>
                  <a:pt x="6554546" y="0"/>
                </a:cubicBezTo>
                <a:cubicBezTo>
                  <a:pt x="6650646" y="7176"/>
                  <a:pt x="7184925" y="23668"/>
                  <a:pt x="7349200" y="0"/>
                </a:cubicBezTo>
                <a:cubicBezTo>
                  <a:pt x="7513475" y="-23668"/>
                  <a:pt x="7661173" y="-3579"/>
                  <a:pt x="7753497" y="0"/>
                </a:cubicBezTo>
                <a:cubicBezTo>
                  <a:pt x="7845821" y="3579"/>
                  <a:pt x="8155899" y="29138"/>
                  <a:pt x="8352973" y="0"/>
                </a:cubicBezTo>
                <a:cubicBezTo>
                  <a:pt x="8550047" y="-29138"/>
                  <a:pt x="8850339" y="4790"/>
                  <a:pt x="9245215" y="0"/>
                </a:cubicBezTo>
                <a:cubicBezTo>
                  <a:pt x="9640091" y="-4790"/>
                  <a:pt x="9559694" y="11263"/>
                  <a:pt x="9844691" y="0"/>
                </a:cubicBezTo>
                <a:cubicBezTo>
                  <a:pt x="9889993" y="-1257"/>
                  <a:pt x="9934151" y="34166"/>
                  <a:pt x="9930477" y="85786"/>
                </a:cubicBezTo>
                <a:cubicBezTo>
                  <a:pt x="9931474" y="257153"/>
                  <a:pt x="9915531" y="272656"/>
                  <a:pt x="9930477" y="428917"/>
                </a:cubicBezTo>
                <a:cubicBezTo>
                  <a:pt x="9930629" y="474914"/>
                  <a:pt x="9887424" y="520063"/>
                  <a:pt x="9844691" y="514703"/>
                </a:cubicBezTo>
                <a:cubicBezTo>
                  <a:pt x="9710921" y="538406"/>
                  <a:pt x="9398774" y="493355"/>
                  <a:pt x="9245215" y="514703"/>
                </a:cubicBezTo>
                <a:cubicBezTo>
                  <a:pt x="9091656" y="536051"/>
                  <a:pt x="8807378" y="541214"/>
                  <a:pt x="8645740" y="514703"/>
                </a:cubicBezTo>
                <a:cubicBezTo>
                  <a:pt x="8484103" y="488192"/>
                  <a:pt x="8314062" y="514830"/>
                  <a:pt x="8143853" y="514703"/>
                </a:cubicBezTo>
                <a:cubicBezTo>
                  <a:pt x="7973644" y="514576"/>
                  <a:pt x="7569147" y="498230"/>
                  <a:pt x="7251611" y="514703"/>
                </a:cubicBezTo>
                <a:cubicBezTo>
                  <a:pt x="6934075" y="531176"/>
                  <a:pt x="6967129" y="529254"/>
                  <a:pt x="6749724" y="514703"/>
                </a:cubicBezTo>
                <a:cubicBezTo>
                  <a:pt x="6532319" y="500152"/>
                  <a:pt x="6406803" y="526680"/>
                  <a:pt x="6247837" y="514703"/>
                </a:cubicBezTo>
                <a:cubicBezTo>
                  <a:pt x="6088871" y="502726"/>
                  <a:pt x="5845451" y="500295"/>
                  <a:pt x="5453184" y="514703"/>
                </a:cubicBezTo>
                <a:cubicBezTo>
                  <a:pt x="5060917" y="529111"/>
                  <a:pt x="5044610" y="549073"/>
                  <a:pt x="4658530" y="514703"/>
                </a:cubicBezTo>
                <a:cubicBezTo>
                  <a:pt x="4272450" y="480333"/>
                  <a:pt x="4111623" y="554157"/>
                  <a:pt x="3863876" y="514703"/>
                </a:cubicBezTo>
                <a:cubicBezTo>
                  <a:pt x="3616129" y="475249"/>
                  <a:pt x="3504242" y="516339"/>
                  <a:pt x="3361990" y="514703"/>
                </a:cubicBezTo>
                <a:cubicBezTo>
                  <a:pt x="3219738" y="513067"/>
                  <a:pt x="2865650" y="534936"/>
                  <a:pt x="2664925" y="514703"/>
                </a:cubicBezTo>
                <a:cubicBezTo>
                  <a:pt x="2464201" y="494470"/>
                  <a:pt x="2353516" y="532888"/>
                  <a:pt x="2065450" y="514703"/>
                </a:cubicBezTo>
                <a:cubicBezTo>
                  <a:pt x="1777384" y="496518"/>
                  <a:pt x="1852585" y="522154"/>
                  <a:pt x="1661152" y="514703"/>
                </a:cubicBezTo>
                <a:cubicBezTo>
                  <a:pt x="1469719" y="507252"/>
                  <a:pt x="1045160" y="555999"/>
                  <a:pt x="768909" y="514703"/>
                </a:cubicBezTo>
                <a:cubicBezTo>
                  <a:pt x="492658" y="473407"/>
                  <a:pt x="406154" y="540728"/>
                  <a:pt x="85786" y="514703"/>
                </a:cubicBezTo>
                <a:cubicBezTo>
                  <a:pt x="45998" y="514820"/>
                  <a:pt x="-5530" y="481028"/>
                  <a:pt x="0" y="428917"/>
                </a:cubicBezTo>
                <a:cubicBezTo>
                  <a:pt x="-7289" y="287071"/>
                  <a:pt x="-1008" y="243287"/>
                  <a:pt x="0" y="85786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chemeClr val="accent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ما هى القطاعات اللتي لديها معدل دوران منخفض؟</a:t>
            </a:r>
            <a:endParaRPr lang="en-US" sz="1400" b="1" dirty="0">
              <a:solidFill>
                <a:schemeClr val="accent1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4F743A3-1C04-C4FF-18D8-8ADA7DE5314C}"/>
              </a:ext>
            </a:extLst>
          </p:cNvPr>
          <p:cNvSpPr/>
          <p:nvPr/>
        </p:nvSpPr>
        <p:spPr>
          <a:xfrm>
            <a:off x="9930529" y="805829"/>
            <a:ext cx="1346394" cy="514703"/>
          </a:xfrm>
          <a:custGeom>
            <a:avLst/>
            <a:gdLst>
              <a:gd name="connsiteX0" fmla="*/ 0 w 1346394"/>
              <a:gd name="connsiteY0" fmla="*/ 85786 h 514703"/>
              <a:gd name="connsiteX1" fmla="*/ 85786 w 1346394"/>
              <a:gd name="connsiteY1" fmla="*/ 0 h 514703"/>
              <a:gd name="connsiteX2" fmla="*/ 649701 w 1346394"/>
              <a:gd name="connsiteY2" fmla="*/ 0 h 514703"/>
              <a:gd name="connsiteX3" fmla="*/ 1260608 w 1346394"/>
              <a:gd name="connsiteY3" fmla="*/ 0 h 514703"/>
              <a:gd name="connsiteX4" fmla="*/ 1346394 w 1346394"/>
              <a:gd name="connsiteY4" fmla="*/ 85786 h 514703"/>
              <a:gd name="connsiteX5" fmla="*/ 1346394 w 1346394"/>
              <a:gd name="connsiteY5" fmla="*/ 428917 h 514703"/>
              <a:gd name="connsiteX6" fmla="*/ 1260608 w 1346394"/>
              <a:gd name="connsiteY6" fmla="*/ 514703 h 514703"/>
              <a:gd name="connsiteX7" fmla="*/ 696693 w 1346394"/>
              <a:gd name="connsiteY7" fmla="*/ 514703 h 514703"/>
              <a:gd name="connsiteX8" fmla="*/ 85786 w 1346394"/>
              <a:gd name="connsiteY8" fmla="*/ 514703 h 514703"/>
              <a:gd name="connsiteX9" fmla="*/ 0 w 1346394"/>
              <a:gd name="connsiteY9" fmla="*/ 428917 h 514703"/>
              <a:gd name="connsiteX10" fmla="*/ 0 w 1346394"/>
              <a:gd name="connsiteY10" fmla="*/ 85786 h 51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6394" h="514703" fill="none" extrusionOk="0">
                <a:moveTo>
                  <a:pt x="0" y="85786"/>
                </a:moveTo>
                <a:cubicBezTo>
                  <a:pt x="-1916" y="42334"/>
                  <a:pt x="33230" y="3156"/>
                  <a:pt x="85786" y="0"/>
                </a:cubicBezTo>
                <a:cubicBezTo>
                  <a:pt x="282547" y="-16027"/>
                  <a:pt x="383723" y="-15781"/>
                  <a:pt x="649701" y="0"/>
                </a:cubicBezTo>
                <a:cubicBezTo>
                  <a:pt x="915679" y="15781"/>
                  <a:pt x="1078408" y="28141"/>
                  <a:pt x="1260608" y="0"/>
                </a:cubicBezTo>
                <a:cubicBezTo>
                  <a:pt x="1309705" y="-11540"/>
                  <a:pt x="1350428" y="39445"/>
                  <a:pt x="1346394" y="85786"/>
                </a:cubicBezTo>
                <a:cubicBezTo>
                  <a:pt x="1341751" y="171635"/>
                  <a:pt x="1337133" y="275060"/>
                  <a:pt x="1346394" y="428917"/>
                </a:cubicBezTo>
                <a:cubicBezTo>
                  <a:pt x="1338597" y="475530"/>
                  <a:pt x="1313716" y="511886"/>
                  <a:pt x="1260608" y="514703"/>
                </a:cubicBezTo>
                <a:cubicBezTo>
                  <a:pt x="1102148" y="535642"/>
                  <a:pt x="899680" y="520284"/>
                  <a:pt x="696693" y="514703"/>
                </a:cubicBezTo>
                <a:cubicBezTo>
                  <a:pt x="493707" y="509122"/>
                  <a:pt x="211109" y="527295"/>
                  <a:pt x="85786" y="514703"/>
                </a:cubicBezTo>
                <a:cubicBezTo>
                  <a:pt x="35871" y="518273"/>
                  <a:pt x="7985" y="475326"/>
                  <a:pt x="0" y="428917"/>
                </a:cubicBezTo>
                <a:cubicBezTo>
                  <a:pt x="-750" y="323982"/>
                  <a:pt x="11104" y="251117"/>
                  <a:pt x="0" y="85786"/>
                </a:cubicBezTo>
                <a:close/>
              </a:path>
              <a:path w="1346394" h="514703" stroke="0" extrusionOk="0">
                <a:moveTo>
                  <a:pt x="0" y="85786"/>
                </a:moveTo>
                <a:cubicBezTo>
                  <a:pt x="5430" y="30607"/>
                  <a:pt x="37519" y="6617"/>
                  <a:pt x="85786" y="0"/>
                </a:cubicBezTo>
                <a:cubicBezTo>
                  <a:pt x="284360" y="5954"/>
                  <a:pt x="515155" y="-21743"/>
                  <a:pt x="673197" y="0"/>
                </a:cubicBezTo>
                <a:cubicBezTo>
                  <a:pt x="831239" y="21743"/>
                  <a:pt x="1034971" y="27180"/>
                  <a:pt x="1260608" y="0"/>
                </a:cubicBezTo>
                <a:cubicBezTo>
                  <a:pt x="1300242" y="-8564"/>
                  <a:pt x="1353759" y="35326"/>
                  <a:pt x="1346394" y="85786"/>
                </a:cubicBezTo>
                <a:cubicBezTo>
                  <a:pt x="1344804" y="182931"/>
                  <a:pt x="1349887" y="323154"/>
                  <a:pt x="1346394" y="428917"/>
                </a:cubicBezTo>
                <a:cubicBezTo>
                  <a:pt x="1339536" y="485803"/>
                  <a:pt x="1317132" y="512776"/>
                  <a:pt x="1260608" y="514703"/>
                </a:cubicBezTo>
                <a:cubicBezTo>
                  <a:pt x="1044737" y="518712"/>
                  <a:pt x="847389" y="495225"/>
                  <a:pt x="696693" y="514703"/>
                </a:cubicBezTo>
                <a:cubicBezTo>
                  <a:pt x="545998" y="534181"/>
                  <a:pt x="391071" y="503591"/>
                  <a:pt x="85786" y="514703"/>
                </a:cubicBezTo>
                <a:cubicBezTo>
                  <a:pt x="40573" y="518080"/>
                  <a:pt x="-1935" y="485119"/>
                  <a:pt x="0" y="428917"/>
                </a:cubicBezTo>
                <a:cubicBezTo>
                  <a:pt x="-3948" y="263402"/>
                  <a:pt x="-5949" y="183689"/>
                  <a:pt x="0" y="8578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قطاع الصناعات الثقيلة</a:t>
            </a:r>
            <a:endParaRPr lang="en-US" sz="12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65714E3-C2B6-0013-7D87-4C7F2FB2AE1D}"/>
              </a:ext>
            </a:extLst>
          </p:cNvPr>
          <p:cNvSpPr/>
          <p:nvPr/>
        </p:nvSpPr>
        <p:spPr>
          <a:xfrm>
            <a:off x="9957244" y="1752033"/>
            <a:ext cx="1346394" cy="514703"/>
          </a:xfrm>
          <a:custGeom>
            <a:avLst/>
            <a:gdLst>
              <a:gd name="connsiteX0" fmla="*/ 0 w 1346394"/>
              <a:gd name="connsiteY0" fmla="*/ 85786 h 514703"/>
              <a:gd name="connsiteX1" fmla="*/ 85786 w 1346394"/>
              <a:gd name="connsiteY1" fmla="*/ 0 h 514703"/>
              <a:gd name="connsiteX2" fmla="*/ 649701 w 1346394"/>
              <a:gd name="connsiteY2" fmla="*/ 0 h 514703"/>
              <a:gd name="connsiteX3" fmla="*/ 1260608 w 1346394"/>
              <a:gd name="connsiteY3" fmla="*/ 0 h 514703"/>
              <a:gd name="connsiteX4" fmla="*/ 1346394 w 1346394"/>
              <a:gd name="connsiteY4" fmla="*/ 85786 h 514703"/>
              <a:gd name="connsiteX5" fmla="*/ 1346394 w 1346394"/>
              <a:gd name="connsiteY5" fmla="*/ 428917 h 514703"/>
              <a:gd name="connsiteX6" fmla="*/ 1260608 w 1346394"/>
              <a:gd name="connsiteY6" fmla="*/ 514703 h 514703"/>
              <a:gd name="connsiteX7" fmla="*/ 696693 w 1346394"/>
              <a:gd name="connsiteY7" fmla="*/ 514703 h 514703"/>
              <a:gd name="connsiteX8" fmla="*/ 85786 w 1346394"/>
              <a:gd name="connsiteY8" fmla="*/ 514703 h 514703"/>
              <a:gd name="connsiteX9" fmla="*/ 0 w 1346394"/>
              <a:gd name="connsiteY9" fmla="*/ 428917 h 514703"/>
              <a:gd name="connsiteX10" fmla="*/ 0 w 1346394"/>
              <a:gd name="connsiteY10" fmla="*/ 85786 h 51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6394" h="514703" fill="none" extrusionOk="0">
                <a:moveTo>
                  <a:pt x="0" y="85786"/>
                </a:moveTo>
                <a:cubicBezTo>
                  <a:pt x="-1916" y="42334"/>
                  <a:pt x="33230" y="3156"/>
                  <a:pt x="85786" y="0"/>
                </a:cubicBezTo>
                <a:cubicBezTo>
                  <a:pt x="282547" y="-16027"/>
                  <a:pt x="383723" y="-15781"/>
                  <a:pt x="649701" y="0"/>
                </a:cubicBezTo>
                <a:cubicBezTo>
                  <a:pt x="915679" y="15781"/>
                  <a:pt x="1078408" y="28141"/>
                  <a:pt x="1260608" y="0"/>
                </a:cubicBezTo>
                <a:cubicBezTo>
                  <a:pt x="1309705" y="-11540"/>
                  <a:pt x="1350428" y="39445"/>
                  <a:pt x="1346394" y="85786"/>
                </a:cubicBezTo>
                <a:cubicBezTo>
                  <a:pt x="1341751" y="171635"/>
                  <a:pt x="1337133" y="275060"/>
                  <a:pt x="1346394" y="428917"/>
                </a:cubicBezTo>
                <a:cubicBezTo>
                  <a:pt x="1338597" y="475530"/>
                  <a:pt x="1313716" y="511886"/>
                  <a:pt x="1260608" y="514703"/>
                </a:cubicBezTo>
                <a:cubicBezTo>
                  <a:pt x="1102148" y="535642"/>
                  <a:pt x="899680" y="520284"/>
                  <a:pt x="696693" y="514703"/>
                </a:cubicBezTo>
                <a:cubicBezTo>
                  <a:pt x="493707" y="509122"/>
                  <a:pt x="211109" y="527295"/>
                  <a:pt x="85786" y="514703"/>
                </a:cubicBezTo>
                <a:cubicBezTo>
                  <a:pt x="35871" y="518273"/>
                  <a:pt x="7985" y="475326"/>
                  <a:pt x="0" y="428917"/>
                </a:cubicBezTo>
                <a:cubicBezTo>
                  <a:pt x="-750" y="323982"/>
                  <a:pt x="11104" y="251117"/>
                  <a:pt x="0" y="85786"/>
                </a:cubicBezTo>
                <a:close/>
              </a:path>
              <a:path w="1346394" h="514703" stroke="0" extrusionOk="0">
                <a:moveTo>
                  <a:pt x="0" y="85786"/>
                </a:moveTo>
                <a:cubicBezTo>
                  <a:pt x="5430" y="30607"/>
                  <a:pt x="37519" y="6617"/>
                  <a:pt x="85786" y="0"/>
                </a:cubicBezTo>
                <a:cubicBezTo>
                  <a:pt x="284360" y="5954"/>
                  <a:pt x="515155" y="-21743"/>
                  <a:pt x="673197" y="0"/>
                </a:cubicBezTo>
                <a:cubicBezTo>
                  <a:pt x="831239" y="21743"/>
                  <a:pt x="1034971" y="27180"/>
                  <a:pt x="1260608" y="0"/>
                </a:cubicBezTo>
                <a:cubicBezTo>
                  <a:pt x="1300242" y="-8564"/>
                  <a:pt x="1353759" y="35326"/>
                  <a:pt x="1346394" y="85786"/>
                </a:cubicBezTo>
                <a:cubicBezTo>
                  <a:pt x="1344804" y="182931"/>
                  <a:pt x="1349887" y="323154"/>
                  <a:pt x="1346394" y="428917"/>
                </a:cubicBezTo>
                <a:cubicBezTo>
                  <a:pt x="1339536" y="485803"/>
                  <a:pt x="1317132" y="512776"/>
                  <a:pt x="1260608" y="514703"/>
                </a:cubicBezTo>
                <a:cubicBezTo>
                  <a:pt x="1044737" y="518712"/>
                  <a:pt x="847389" y="495225"/>
                  <a:pt x="696693" y="514703"/>
                </a:cubicBezTo>
                <a:cubicBezTo>
                  <a:pt x="545998" y="534181"/>
                  <a:pt x="391071" y="503591"/>
                  <a:pt x="85786" y="514703"/>
                </a:cubicBezTo>
                <a:cubicBezTo>
                  <a:pt x="40573" y="518080"/>
                  <a:pt x="-1935" y="485119"/>
                  <a:pt x="0" y="428917"/>
                </a:cubicBezTo>
                <a:cubicBezTo>
                  <a:pt x="-3948" y="263402"/>
                  <a:pt x="-5949" y="183689"/>
                  <a:pt x="0" y="8578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قطاع المرافق</a:t>
            </a:r>
            <a:endParaRPr lang="en-US" sz="12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6FDA163-FDE6-C242-BFDF-ABCF167C3034}"/>
              </a:ext>
            </a:extLst>
          </p:cNvPr>
          <p:cNvSpPr/>
          <p:nvPr/>
        </p:nvSpPr>
        <p:spPr>
          <a:xfrm>
            <a:off x="2293299" y="728010"/>
            <a:ext cx="7261623" cy="695074"/>
          </a:xfrm>
          <a:custGeom>
            <a:avLst/>
            <a:gdLst>
              <a:gd name="connsiteX0" fmla="*/ 0 w 7261623"/>
              <a:gd name="connsiteY0" fmla="*/ 115848 h 695074"/>
              <a:gd name="connsiteX1" fmla="*/ 115848 w 7261623"/>
              <a:gd name="connsiteY1" fmla="*/ 0 h 695074"/>
              <a:gd name="connsiteX2" fmla="*/ 684633 w 7261623"/>
              <a:gd name="connsiteY2" fmla="*/ 0 h 695074"/>
              <a:gd name="connsiteX3" fmla="*/ 1464316 w 7261623"/>
              <a:gd name="connsiteY3" fmla="*/ 0 h 695074"/>
              <a:gd name="connsiteX4" fmla="*/ 1892502 w 7261623"/>
              <a:gd name="connsiteY4" fmla="*/ 0 h 695074"/>
              <a:gd name="connsiteX5" fmla="*/ 2601886 w 7261623"/>
              <a:gd name="connsiteY5" fmla="*/ 0 h 695074"/>
              <a:gd name="connsiteX6" fmla="*/ 3170671 w 7261623"/>
              <a:gd name="connsiteY6" fmla="*/ 0 h 695074"/>
              <a:gd name="connsiteX7" fmla="*/ 3950354 w 7261623"/>
              <a:gd name="connsiteY7" fmla="*/ 0 h 695074"/>
              <a:gd name="connsiteX8" fmla="*/ 4730036 w 7261623"/>
              <a:gd name="connsiteY8" fmla="*/ 0 h 695074"/>
              <a:gd name="connsiteX9" fmla="*/ 5369121 w 7261623"/>
              <a:gd name="connsiteY9" fmla="*/ 0 h 695074"/>
              <a:gd name="connsiteX10" fmla="*/ 5937906 w 7261623"/>
              <a:gd name="connsiteY10" fmla="*/ 0 h 695074"/>
              <a:gd name="connsiteX11" fmla="*/ 6506691 w 7261623"/>
              <a:gd name="connsiteY11" fmla="*/ 0 h 695074"/>
              <a:gd name="connsiteX12" fmla="*/ 7145775 w 7261623"/>
              <a:gd name="connsiteY12" fmla="*/ 0 h 695074"/>
              <a:gd name="connsiteX13" fmla="*/ 7261623 w 7261623"/>
              <a:gd name="connsiteY13" fmla="*/ 115848 h 695074"/>
              <a:gd name="connsiteX14" fmla="*/ 7261623 w 7261623"/>
              <a:gd name="connsiteY14" fmla="*/ 579226 h 695074"/>
              <a:gd name="connsiteX15" fmla="*/ 7145775 w 7261623"/>
              <a:gd name="connsiteY15" fmla="*/ 695074 h 695074"/>
              <a:gd name="connsiteX16" fmla="*/ 6366092 w 7261623"/>
              <a:gd name="connsiteY16" fmla="*/ 695074 h 695074"/>
              <a:gd name="connsiteX17" fmla="*/ 5937906 w 7261623"/>
              <a:gd name="connsiteY17" fmla="*/ 695074 h 695074"/>
              <a:gd name="connsiteX18" fmla="*/ 5158223 w 7261623"/>
              <a:gd name="connsiteY18" fmla="*/ 695074 h 695074"/>
              <a:gd name="connsiteX19" fmla="*/ 4589438 w 7261623"/>
              <a:gd name="connsiteY19" fmla="*/ 695074 h 695074"/>
              <a:gd name="connsiteX20" fmla="*/ 3880054 w 7261623"/>
              <a:gd name="connsiteY20" fmla="*/ 695074 h 695074"/>
              <a:gd name="connsiteX21" fmla="*/ 3311269 w 7261623"/>
              <a:gd name="connsiteY21" fmla="*/ 695074 h 695074"/>
              <a:gd name="connsiteX22" fmla="*/ 2672185 w 7261623"/>
              <a:gd name="connsiteY22" fmla="*/ 695074 h 695074"/>
              <a:gd name="connsiteX23" fmla="*/ 2243999 w 7261623"/>
              <a:gd name="connsiteY23" fmla="*/ 695074 h 695074"/>
              <a:gd name="connsiteX24" fmla="*/ 1745513 w 7261623"/>
              <a:gd name="connsiteY24" fmla="*/ 695074 h 695074"/>
              <a:gd name="connsiteX25" fmla="*/ 1036129 w 7261623"/>
              <a:gd name="connsiteY25" fmla="*/ 695074 h 695074"/>
              <a:gd name="connsiteX26" fmla="*/ 115848 w 7261623"/>
              <a:gd name="connsiteY26" fmla="*/ 695074 h 695074"/>
              <a:gd name="connsiteX27" fmla="*/ 0 w 7261623"/>
              <a:gd name="connsiteY27" fmla="*/ 579226 h 695074"/>
              <a:gd name="connsiteX28" fmla="*/ 0 w 7261623"/>
              <a:gd name="connsiteY28" fmla="*/ 115848 h 695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261623" h="695074" fill="none" extrusionOk="0">
                <a:moveTo>
                  <a:pt x="0" y="115848"/>
                </a:moveTo>
                <a:cubicBezTo>
                  <a:pt x="-4114" y="42621"/>
                  <a:pt x="53810" y="-3494"/>
                  <a:pt x="115848" y="0"/>
                </a:cubicBezTo>
                <a:cubicBezTo>
                  <a:pt x="304718" y="16900"/>
                  <a:pt x="556010" y="-4142"/>
                  <a:pt x="684633" y="0"/>
                </a:cubicBezTo>
                <a:cubicBezTo>
                  <a:pt x="813257" y="4142"/>
                  <a:pt x="1120542" y="35729"/>
                  <a:pt x="1464316" y="0"/>
                </a:cubicBezTo>
                <a:cubicBezTo>
                  <a:pt x="1808090" y="-35729"/>
                  <a:pt x="1715540" y="15825"/>
                  <a:pt x="1892502" y="0"/>
                </a:cubicBezTo>
                <a:cubicBezTo>
                  <a:pt x="2069464" y="-15825"/>
                  <a:pt x="2450669" y="-13914"/>
                  <a:pt x="2601886" y="0"/>
                </a:cubicBezTo>
                <a:cubicBezTo>
                  <a:pt x="2753103" y="13914"/>
                  <a:pt x="3043775" y="-26006"/>
                  <a:pt x="3170671" y="0"/>
                </a:cubicBezTo>
                <a:cubicBezTo>
                  <a:pt x="3297567" y="26006"/>
                  <a:pt x="3722671" y="7035"/>
                  <a:pt x="3950354" y="0"/>
                </a:cubicBezTo>
                <a:cubicBezTo>
                  <a:pt x="4178037" y="-7035"/>
                  <a:pt x="4358514" y="-35243"/>
                  <a:pt x="4730036" y="0"/>
                </a:cubicBezTo>
                <a:cubicBezTo>
                  <a:pt x="5101558" y="35243"/>
                  <a:pt x="5088445" y="22736"/>
                  <a:pt x="5369121" y="0"/>
                </a:cubicBezTo>
                <a:cubicBezTo>
                  <a:pt x="5649797" y="-22736"/>
                  <a:pt x="5743833" y="-20106"/>
                  <a:pt x="5937906" y="0"/>
                </a:cubicBezTo>
                <a:cubicBezTo>
                  <a:pt x="6131980" y="20106"/>
                  <a:pt x="6337545" y="84"/>
                  <a:pt x="6506691" y="0"/>
                </a:cubicBezTo>
                <a:cubicBezTo>
                  <a:pt x="6675838" y="-84"/>
                  <a:pt x="6833910" y="1262"/>
                  <a:pt x="7145775" y="0"/>
                </a:cubicBezTo>
                <a:cubicBezTo>
                  <a:pt x="7201541" y="-10828"/>
                  <a:pt x="7262971" y="55069"/>
                  <a:pt x="7261623" y="115848"/>
                </a:cubicBezTo>
                <a:cubicBezTo>
                  <a:pt x="7246220" y="328318"/>
                  <a:pt x="7273023" y="351514"/>
                  <a:pt x="7261623" y="579226"/>
                </a:cubicBezTo>
                <a:cubicBezTo>
                  <a:pt x="7265390" y="638170"/>
                  <a:pt x="7194514" y="693651"/>
                  <a:pt x="7145775" y="695074"/>
                </a:cubicBezTo>
                <a:cubicBezTo>
                  <a:pt x="6965966" y="669693"/>
                  <a:pt x="6751093" y="716785"/>
                  <a:pt x="6366092" y="695074"/>
                </a:cubicBezTo>
                <a:cubicBezTo>
                  <a:pt x="5981091" y="673363"/>
                  <a:pt x="6036032" y="705945"/>
                  <a:pt x="5937906" y="695074"/>
                </a:cubicBezTo>
                <a:cubicBezTo>
                  <a:pt x="5839780" y="684203"/>
                  <a:pt x="5434812" y="707080"/>
                  <a:pt x="5158223" y="695074"/>
                </a:cubicBezTo>
                <a:cubicBezTo>
                  <a:pt x="4881634" y="683068"/>
                  <a:pt x="4752518" y="717884"/>
                  <a:pt x="4589438" y="695074"/>
                </a:cubicBezTo>
                <a:cubicBezTo>
                  <a:pt x="4426359" y="672264"/>
                  <a:pt x="4230992" y="686321"/>
                  <a:pt x="3880054" y="695074"/>
                </a:cubicBezTo>
                <a:cubicBezTo>
                  <a:pt x="3529116" y="703827"/>
                  <a:pt x="3534429" y="694651"/>
                  <a:pt x="3311269" y="695074"/>
                </a:cubicBezTo>
                <a:cubicBezTo>
                  <a:pt x="3088110" y="695497"/>
                  <a:pt x="2967983" y="667288"/>
                  <a:pt x="2672185" y="695074"/>
                </a:cubicBezTo>
                <a:cubicBezTo>
                  <a:pt x="2376387" y="722860"/>
                  <a:pt x="2355371" y="698841"/>
                  <a:pt x="2243999" y="695074"/>
                </a:cubicBezTo>
                <a:cubicBezTo>
                  <a:pt x="2132627" y="691307"/>
                  <a:pt x="1890030" y="690492"/>
                  <a:pt x="1745513" y="695074"/>
                </a:cubicBezTo>
                <a:cubicBezTo>
                  <a:pt x="1600996" y="699656"/>
                  <a:pt x="1240183" y="710459"/>
                  <a:pt x="1036129" y="695074"/>
                </a:cubicBezTo>
                <a:cubicBezTo>
                  <a:pt x="832075" y="679689"/>
                  <a:pt x="496686" y="692457"/>
                  <a:pt x="115848" y="695074"/>
                </a:cubicBezTo>
                <a:cubicBezTo>
                  <a:pt x="40636" y="686702"/>
                  <a:pt x="-14103" y="639519"/>
                  <a:pt x="0" y="579226"/>
                </a:cubicBezTo>
                <a:cubicBezTo>
                  <a:pt x="-10285" y="411998"/>
                  <a:pt x="3954" y="257290"/>
                  <a:pt x="0" y="115848"/>
                </a:cubicBezTo>
                <a:close/>
              </a:path>
              <a:path w="7261623" h="695074" stroke="0" extrusionOk="0">
                <a:moveTo>
                  <a:pt x="0" y="115848"/>
                </a:moveTo>
                <a:cubicBezTo>
                  <a:pt x="4245" y="45769"/>
                  <a:pt x="50319" y="11524"/>
                  <a:pt x="115848" y="0"/>
                </a:cubicBezTo>
                <a:cubicBezTo>
                  <a:pt x="305713" y="12988"/>
                  <a:pt x="518964" y="25965"/>
                  <a:pt x="754932" y="0"/>
                </a:cubicBezTo>
                <a:cubicBezTo>
                  <a:pt x="990900" y="-25965"/>
                  <a:pt x="1215875" y="9404"/>
                  <a:pt x="1534615" y="0"/>
                </a:cubicBezTo>
                <a:cubicBezTo>
                  <a:pt x="1853355" y="-9404"/>
                  <a:pt x="1937961" y="24067"/>
                  <a:pt x="2314298" y="0"/>
                </a:cubicBezTo>
                <a:cubicBezTo>
                  <a:pt x="2690635" y="-24067"/>
                  <a:pt x="2622108" y="-15446"/>
                  <a:pt x="2883083" y="0"/>
                </a:cubicBezTo>
                <a:cubicBezTo>
                  <a:pt x="3144058" y="15446"/>
                  <a:pt x="3405227" y="-17930"/>
                  <a:pt x="3592466" y="0"/>
                </a:cubicBezTo>
                <a:cubicBezTo>
                  <a:pt x="3779705" y="17930"/>
                  <a:pt x="4186176" y="-14687"/>
                  <a:pt x="4372149" y="0"/>
                </a:cubicBezTo>
                <a:cubicBezTo>
                  <a:pt x="4558122" y="14687"/>
                  <a:pt x="4691736" y="-25526"/>
                  <a:pt x="4940934" y="0"/>
                </a:cubicBezTo>
                <a:cubicBezTo>
                  <a:pt x="5190133" y="25526"/>
                  <a:pt x="5320412" y="-2012"/>
                  <a:pt x="5580019" y="0"/>
                </a:cubicBezTo>
                <a:cubicBezTo>
                  <a:pt x="5839626" y="2012"/>
                  <a:pt x="5889723" y="8945"/>
                  <a:pt x="6008205" y="0"/>
                </a:cubicBezTo>
                <a:cubicBezTo>
                  <a:pt x="6126687" y="-8945"/>
                  <a:pt x="6756624" y="12147"/>
                  <a:pt x="7145775" y="0"/>
                </a:cubicBezTo>
                <a:cubicBezTo>
                  <a:pt x="7209736" y="-8106"/>
                  <a:pt x="7254881" y="49087"/>
                  <a:pt x="7261623" y="115848"/>
                </a:cubicBezTo>
                <a:cubicBezTo>
                  <a:pt x="7265501" y="237635"/>
                  <a:pt x="7266606" y="377758"/>
                  <a:pt x="7261623" y="579226"/>
                </a:cubicBezTo>
                <a:cubicBezTo>
                  <a:pt x="7257195" y="641053"/>
                  <a:pt x="7205517" y="698827"/>
                  <a:pt x="7145775" y="695074"/>
                </a:cubicBezTo>
                <a:cubicBezTo>
                  <a:pt x="6968496" y="663153"/>
                  <a:pt x="6737473" y="687996"/>
                  <a:pt x="6436391" y="695074"/>
                </a:cubicBezTo>
                <a:cubicBezTo>
                  <a:pt x="6135309" y="702152"/>
                  <a:pt x="6007112" y="671360"/>
                  <a:pt x="5727008" y="695074"/>
                </a:cubicBezTo>
                <a:cubicBezTo>
                  <a:pt x="5446904" y="718788"/>
                  <a:pt x="5353294" y="670161"/>
                  <a:pt x="5017624" y="695074"/>
                </a:cubicBezTo>
                <a:cubicBezTo>
                  <a:pt x="4681954" y="719987"/>
                  <a:pt x="4729697" y="704561"/>
                  <a:pt x="4519139" y="695074"/>
                </a:cubicBezTo>
                <a:cubicBezTo>
                  <a:pt x="4308582" y="685587"/>
                  <a:pt x="4068104" y="728444"/>
                  <a:pt x="3809755" y="695074"/>
                </a:cubicBezTo>
                <a:cubicBezTo>
                  <a:pt x="3551406" y="661704"/>
                  <a:pt x="3384832" y="706039"/>
                  <a:pt x="3240970" y="695074"/>
                </a:cubicBezTo>
                <a:cubicBezTo>
                  <a:pt x="3097108" y="684109"/>
                  <a:pt x="2913468" y="678768"/>
                  <a:pt x="2742484" y="695074"/>
                </a:cubicBezTo>
                <a:cubicBezTo>
                  <a:pt x="2571500" y="711380"/>
                  <a:pt x="2348036" y="665364"/>
                  <a:pt x="1962802" y="695074"/>
                </a:cubicBezTo>
                <a:cubicBezTo>
                  <a:pt x="1577568" y="724784"/>
                  <a:pt x="1596207" y="693348"/>
                  <a:pt x="1464316" y="695074"/>
                </a:cubicBezTo>
                <a:cubicBezTo>
                  <a:pt x="1332425" y="696800"/>
                  <a:pt x="1140292" y="695665"/>
                  <a:pt x="965830" y="695074"/>
                </a:cubicBezTo>
                <a:cubicBezTo>
                  <a:pt x="791368" y="694483"/>
                  <a:pt x="496653" y="709783"/>
                  <a:pt x="115848" y="695074"/>
                </a:cubicBezTo>
                <a:cubicBezTo>
                  <a:pt x="55644" y="681375"/>
                  <a:pt x="6570" y="653599"/>
                  <a:pt x="0" y="579226"/>
                </a:cubicBezTo>
                <a:cubicBezTo>
                  <a:pt x="10892" y="420102"/>
                  <a:pt x="-5525" y="289170"/>
                  <a:pt x="0" y="115848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الشركات في هذا القطاع غالباً ما تبيع </a:t>
            </a:r>
            <a:r>
              <a:rPr lang="ar-EG" sz="12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معدات باهظة الثمن بشروط ائتمان طويلة الأمد</a:t>
            </a:r>
            <a:r>
              <a:rPr lang="ar-EG" sz="1200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، مما يؤدي إلى دوران بطيء للذمم المدينة. </a:t>
            </a:r>
            <a:endParaRPr lang="en-US" sz="1200" b="1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9B80E83-0E69-8C97-1455-3F39E6E2EBDD}"/>
              </a:ext>
            </a:extLst>
          </p:cNvPr>
          <p:cNvSpPr/>
          <p:nvPr/>
        </p:nvSpPr>
        <p:spPr>
          <a:xfrm>
            <a:off x="2293299" y="1727727"/>
            <a:ext cx="7170070" cy="514703"/>
          </a:xfrm>
          <a:custGeom>
            <a:avLst/>
            <a:gdLst>
              <a:gd name="connsiteX0" fmla="*/ 0 w 7170070"/>
              <a:gd name="connsiteY0" fmla="*/ 85786 h 514703"/>
              <a:gd name="connsiteX1" fmla="*/ 85786 w 7170070"/>
              <a:gd name="connsiteY1" fmla="*/ 0 h 514703"/>
              <a:gd name="connsiteX2" fmla="*/ 925606 w 7170070"/>
              <a:gd name="connsiteY2" fmla="*/ 0 h 514703"/>
              <a:gd name="connsiteX3" fmla="*/ 1555471 w 7170070"/>
              <a:gd name="connsiteY3" fmla="*/ 0 h 514703"/>
              <a:gd name="connsiteX4" fmla="*/ 2045365 w 7170070"/>
              <a:gd name="connsiteY4" fmla="*/ 0 h 514703"/>
              <a:gd name="connsiteX5" fmla="*/ 2885185 w 7170070"/>
              <a:gd name="connsiteY5" fmla="*/ 0 h 514703"/>
              <a:gd name="connsiteX6" fmla="*/ 3375080 w 7170070"/>
              <a:gd name="connsiteY6" fmla="*/ 0 h 514703"/>
              <a:gd name="connsiteX7" fmla="*/ 4144915 w 7170070"/>
              <a:gd name="connsiteY7" fmla="*/ 0 h 514703"/>
              <a:gd name="connsiteX8" fmla="*/ 4774780 w 7170070"/>
              <a:gd name="connsiteY8" fmla="*/ 0 h 514703"/>
              <a:gd name="connsiteX9" fmla="*/ 5614599 w 7170070"/>
              <a:gd name="connsiteY9" fmla="*/ 0 h 514703"/>
              <a:gd name="connsiteX10" fmla="*/ 6454419 w 7170070"/>
              <a:gd name="connsiteY10" fmla="*/ 0 h 514703"/>
              <a:gd name="connsiteX11" fmla="*/ 7084284 w 7170070"/>
              <a:gd name="connsiteY11" fmla="*/ 0 h 514703"/>
              <a:gd name="connsiteX12" fmla="*/ 7170070 w 7170070"/>
              <a:gd name="connsiteY12" fmla="*/ 85786 h 514703"/>
              <a:gd name="connsiteX13" fmla="*/ 7170070 w 7170070"/>
              <a:gd name="connsiteY13" fmla="*/ 428917 h 514703"/>
              <a:gd name="connsiteX14" fmla="*/ 7084284 w 7170070"/>
              <a:gd name="connsiteY14" fmla="*/ 514703 h 514703"/>
              <a:gd name="connsiteX15" fmla="*/ 6384434 w 7170070"/>
              <a:gd name="connsiteY15" fmla="*/ 514703 h 514703"/>
              <a:gd name="connsiteX16" fmla="*/ 5754569 w 7170070"/>
              <a:gd name="connsiteY16" fmla="*/ 514703 h 514703"/>
              <a:gd name="connsiteX17" fmla="*/ 4914750 w 7170070"/>
              <a:gd name="connsiteY17" fmla="*/ 514703 h 514703"/>
              <a:gd name="connsiteX18" fmla="*/ 4074930 w 7170070"/>
              <a:gd name="connsiteY18" fmla="*/ 514703 h 514703"/>
              <a:gd name="connsiteX19" fmla="*/ 3585035 w 7170070"/>
              <a:gd name="connsiteY19" fmla="*/ 514703 h 514703"/>
              <a:gd name="connsiteX20" fmla="*/ 2745215 w 7170070"/>
              <a:gd name="connsiteY20" fmla="*/ 514703 h 514703"/>
              <a:gd name="connsiteX21" fmla="*/ 2115350 w 7170070"/>
              <a:gd name="connsiteY21" fmla="*/ 514703 h 514703"/>
              <a:gd name="connsiteX22" fmla="*/ 1345516 w 7170070"/>
              <a:gd name="connsiteY22" fmla="*/ 514703 h 514703"/>
              <a:gd name="connsiteX23" fmla="*/ 715651 w 7170070"/>
              <a:gd name="connsiteY23" fmla="*/ 514703 h 514703"/>
              <a:gd name="connsiteX24" fmla="*/ 85786 w 7170070"/>
              <a:gd name="connsiteY24" fmla="*/ 514703 h 514703"/>
              <a:gd name="connsiteX25" fmla="*/ 0 w 7170070"/>
              <a:gd name="connsiteY25" fmla="*/ 428917 h 514703"/>
              <a:gd name="connsiteX26" fmla="*/ 0 w 7170070"/>
              <a:gd name="connsiteY26" fmla="*/ 85786 h 51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170070" h="514703" fill="none" extrusionOk="0">
                <a:moveTo>
                  <a:pt x="0" y="85786"/>
                </a:moveTo>
                <a:cubicBezTo>
                  <a:pt x="-299" y="37256"/>
                  <a:pt x="30770" y="-7553"/>
                  <a:pt x="85786" y="0"/>
                </a:cubicBezTo>
                <a:cubicBezTo>
                  <a:pt x="400929" y="8010"/>
                  <a:pt x="744921" y="-4950"/>
                  <a:pt x="925606" y="0"/>
                </a:cubicBezTo>
                <a:cubicBezTo>
                  <a:pt x="1106291" y="4950"/>
                  <a:pt x="1258454" y="-17815"/>
                  <a:pt x="1555471" y="0"/>
                </a:cubicBezTo>
                <a:cubicBezTo>
                  <a:pt x="1852488" y="17815"/>
                  <a:pt x="1837787" y="7749"/>
                  <a:pt x="2045365" y="0"/>
                </a:cubicBezTo>
                <a:cubicBezTo>
                  <a:pt x="2252943" y="-7749"/>
                  <a:pt x="2491395" y="835"/>
                  <a:pt x="2885185" y="0"/>
                </a:cubicBezTo>
                <a:cubicBezTo>
                  <a:pt x="3278975" y="-835"/>
                  <a:pt x="3242188" y="-16966"/>
                  <a:pt x="3375080" y="0"/>
                </a:cubicBezTo>
                <a:cubicBezTo>
                  <a:pt x="3507972" y="16966"/>
                  <a:pt x="3981391" y="25325"/>
                  <a:pt x="4144915" y="0"/>
                </a:cubicBezTo>
                <a:cubicBezTo>
                  <a:pt x="4308440" y="-25325"/>
                  <a:pt x="4543655" y="-10771"/>
                  <a:pt x="4774780" y="0"/>
                </a:cubicBezTo>
                <a:cubicBezTo>
                  <a:pt x="5005906" y="10771"/>
                  <a:pt x="5443162" y="24342"/>
                  <a:pt x="5614599" y="0"/>
                </a:cubicBezTo>
                <a:cubicBezTo>
                  <a:pt x="5786036" y="-24342"/>
                  <a:pt x="6061906" y="33206"/>
                  <a:pt x="6454419" y="0"/>
                </a:cubicBezTo>
                <a:cubicBezTo>
                  <a:pt x="6846932" y="-33206"/>
                  <a:pt x="6877553" y="2256"/>
                  <a:pt x="7084284" y="0"/>
                </a:cubicBezTo>
                <a:cubicBezTo>
                  <a:pt x="7124137" y="3000"/>
                  <a:pt x="7171777" y="39703"/>
                  <a:pt x="7170070" y="85786"/>
                </a:cubicBezTo>
                <a:cubicBezTo>
                  <a:pt x="7171768" y="239893"/>
                  <a:pt x="7160072" y="338598"/>
                  <a:pt x="7170070" y="428917"/>
                </a:cubicBezTo>
                <a:cubicBezTo>
                  <a:pt x="7167139" y="472432"/>
                  <a:pt x="7134538" y="521537"/>
                  <a:pt x="7084284" y="514703"/>
                </a:cubicBezTo>
                <a:cubicBezTo>
                  <a:pt x="6774606" y="524129"/>
                  <a:pt x="6606647" y="535607"/>
                  <a:pt x="6384434" y="514703"/>
                </a:cubicBezTo>
                <a:cubicBezTo>
                  <a:pt x="6162221" y="493800"/>
                  <a:pt x="5887502" y="497703"/>
                  <a:pt x="5754569" y="514703"/>
                </a:cubicBezTo>
                <a:cubicBezTo>
                  <a:pt x="5621636" y="531703"/>
                  <a:pt x="5184113" y="549226"/>
                  <a:pt x="4914750" y="514703"/>
                </a:cubicBezTo>
                <a:cubicBezTo>
                  <a:pt x="4645387" y="480180"/>
                  <a:pt x="4446318" y="510893"/>
                  <a:pt x="4074930" y="514703"/>
                </a:cubicBezTo>
                <a:cubicBezTo>
                  <a:pt x="3703542" y="518513"/>
                  <a:pt x="3788920" y="520769"/>
                  <a:pt x="3585035" y="514703"/>
                </a:cubicBezTo>
                <a:cubicBezTo>
                  <a:pt x="3381150" y="508637"/>
                  <a:pt x="3116457" y="478101"/>
                  <a:pt x="2745215" y="514703"/>
                </a:cubicBezTo>
                <a:cubicBezTo>
                  <a:pt x="2373973" y="551305"/>
                  <a:pt x="2324459" y="533666"/>
                  <a:pt x="2115350" y="514703"/>
                </a:cubicBezTo>
                <a:cubicBezTo>
                  <a:pt x="1906242" y="495740"/>
                  <a:pt x="1686150" y="506131"/>
                  <a:pt x="1345516" y="514703"/>
                </a:cubicBezTo>
                <a:cubicBezTo>
                  <a:pt x="1004882" y="523275"/>
                  <a:pt x="1025285" y="517907"/>
                  <a:pt x="715651" y="514703"/>
                </a:cubicBezTo>
                <a:cubicBezTo>
                  <a:pt x="406018" y="511499"/>
                  <a:pt x="345517" y="483841"/>
                  <a:pt x="85786" y="514703"/>
                </a:cubicBezTo>
                <a:cubicBezTo>
                  <a:pt x="36063" y="515440"/>
                  <a:pt x="3659" y="473431"/>
                  <a:pt x="0" y="428917"/>
                </a:cubicBezTo>
                <a:cubicBezTo>
                  <a:pt x="-1394" y="354959"/>
                  <a:pt x="16803" y="222769"/>
                  <a:pt x="0" y="85786"/>
                </a:cubicBezTo>
                <a:close/>
              </a:path>
              <a:path w="7170070" h="514703" stroke="0" extrusionOk="0">
                <a:moveTo>
                  <a:pt x="0" y="85786"/>
                </a:moveTo>
                <a:cubicBezTo>
                  <a:pt x="5430" y="30607"/>
                  <a:pt x="37519" y="6617"/>
                  <a:pt x="85786" y="0"/>
                </a:cubicBezTo>
                <a:cubicBezTo>
                  <a:pt x="299505" y="24566"/>
                  <a:pt x="532412" y="31986"/>
                  <a:pt x="785636" y="0"/>
                </a:cubicBezTo>
                <a:cubicBezTo>
                  <a:pt x="1038860" y="-31986"/>
                  <a:pt x="1388988" y="28762"/>
                  <a:pt x="1625456" y="0"/>
                </a:cubicBezTo>
                <a:cubicBezTo>
                  <a:pt x="1861924" y="-28762"/>
                  <a:pt x="2049433" y="39705"/>
                  <a:pt x="2465275" y="0"/>
                </a:cubicBezTo>
                <a:cubicBezTo>
                  <a:pt x="2881117" y="-39705"/>
                  <a:pt x="2817148" y="6103"/>
                  <a:pt x="3095140" y="0"/>
                </a:cubicBezTo>
                <a:cubicBezTo>
                  <a:pt x="3373132" y="-6103"/>
                  <a:pt x="3610230" y="15488"/>
                  <a:pt x="3864975" y="0"/>
                </a:cubicBezTo>
                <a:cubicBezTo>
                  <a:pt x="4119721" y="-15488"/>
                  <a:pt x="4490151" y="-15368"/>
                  <a:pt x="4704795" y="0"/>
                </a:cubicBezTo>
                <a:cubicBezTo>
                  <a:pt x="4919439" y="15368"/>
                  <a:pt x="5105754" y="27338"/>
                  <a:pt x="5334660" y="0"/>
                </a:cubicBezTo>
                <a:cubicBezTo>
                  <a:pt x="5563567" y="-27338"/>
                  <a:pt x="5872288" y="-30008"/>
                  <a:pt x="6034509" y="0"/>
                </a:cubicBezTo>
                <a:cubicBezTo>
                  <a:pt x="6196730" y="30008"/>
                  <a:pt x="6793899" y="-2980"/>
                  <a:pt x="7084284" y="0"/>
                </a:cubicBezTo>
                <a:cubicBezTo>
                  <a:pt x="7133827" y="3377"/>
                  <a:pt x="7168135" y="47232"/>
                  <a:pt x="7170070" y="85786"/>
                </a:cubicBezTo>
                <a:cubicBezTo>
                  <a:pt x="7174018" y="251301"/>
                  <a:pt x="7176019" y="331014"/>
                  <a:pt x="7170070" y="428917"/>
                </a:cubicBezTo>
                <a:cubicBezTo>
                  <a:pt x="7168154" y="480221"/>
                  <a:pt x="7126484" y="517859"/>
                  <a:pt x="7084284" y="514703"/>
                </a:cubicBezTo>
                <a:cubicBezTo>
                  <a:pt x="6953728" y="537686"/>
                  <a:pt x="6649287" y="539606"/>
                  <a:pt x="6524404" y="514703"/>
                </a:cubicBezTo>
                <a:cubicBezTo>
                  <a:pt x="6399521" y="489800"/>
                  <a:pt x="6159039" y="540963"/>
                  <a:pt x="5964524" y="514703"/>
                </a:cubicBezTo>
                <a:cubicBezTo>
                  <a:pt x="5770009" y="488443"/>
                  <a:pt x="5409723" y="544094"/>
                  <a:pt x="5194690" y="514703"/>
                </a:cubicBezTo>
                <a:cubicBezTo>
                  <a:pt x="4979657" y="485312"/>
                  <a:pt x="4729499" y="528923"/>
                  <a:pt x="4424855" y="514703"/>
                </a:cubicBezTo>
                <a:cubicBezTo>
                  <a:pt x="4120211" y="500483"/>
                  <a:pt x="4062745" y="522455"/>
                  <a:pt x="3864975" y="514703"/>
                </a:cubicBezTo>
                <a:cubicBezTo>
                  <a:pt x="3667205" y="506951"/>
                  <a:pt x="3456089" y="480221"/>
                  <a:pt x="3095140" y="514703"/>
                </a:cubicBezTo>
                <a:cubicBezTo>
                  <a:pt x="2734192" y="549185"/>
                  <a:pt x="2619463" y="505694"/>
                  <a:pt x="2465275" y="514703"/>
                </a:cubicBezTo>
                <a:cubicBezTo>
                  <a:pt x="2311087" y="523712"/>
                  <a:pt x="2033403" y="536970"/>
                  <a:pt x="1905395" y="514703"/>
                </a:cubicBezTo>
                <a:cubicBezTo>
                  <a:pt x="1777387" y="492436"/>
                  <a:pt x="1338488" y="521621"/>
                  <a:pt x="1065576" y="514703"/>
                </a:cubicBezTo>
                <a:cubicBezTo>
                  <a:pt x="792664" y="507785"/>
                  <a:pt x="511923" y="502998"/>
                  <a:pt x="85786" y="514703"/>
                </a:cubicBezTo>
                <a:cubicBezTo>
                  <a:pt x="46488" y="511082"/>
                  <a:pt x="3183" y="469438"/>
                  <a:pt x="0" y="428917"/>
                </a:cubicBezTo>
                <a:cubicBezTo>
                  <a:pt x="7488" y="311999"/>
                  <a:pt x="3832" y="201342"/>
                  <a:pt x="0" y="8578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100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عادة ما يكون معدل دوران الذمم المدينة بطيئًا في هذا القطاع بسبب </a:t>
            </a:r>
            <a:r>
              <a:rPr lang="ar-EG" sz="11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طول مدة الفواتير والتحصيل المرتبطة بخدمات المرافق</a:t>
            </a:r>
            <a:endParaRPr lang="en-US" sz="11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B68170F-9FED-0271-A056-DE54608DCF6D}"/>
              </a:ext>
            </a:extLst>
          </p:cNvPr>
          <p:cNvSpPr/>
          <p:nvPr/>
        </p:nvSpPr>
        <p:spPr>
          <a:xfrm>
            <a:off x="9930529" y="2672508"/>
            <a:ext cx="1346394" cy="514703"/>
          </a:xfrm>
          <a:custGeom>
            <a:avLst/>
            <a:gdLst>
              <a:gd name="connsiteX0" fmla="*/ 0 w 1346394"/>
              <a:gd name="connsiteY0" fmla="*/ 85786 h 514703"/>
              <a:gd name="connsiteX1" fmla="*/ 85786 w 1346394"/>
              <a:gd name="connsiteY1" fmla="*/ 0 h 514703"/>
              <a:gd name="connsiteX2" fmla="*/ 649701 w 1346394"/>
              <a:gd name="connsiteY2" fmla="*/ 0 h 514703"/>
              <a:gd name="connsiteX3" fmla="*/ 1260608 w 1346394"/>
              <a:gd name="connsiteY3" fmla="*/ 0 h 514703"/>
              <a:gd name="connsiteX4" fmla="*/ 1346394 w 1346394"/>
              <a:gd name="connsiteY4" fmla="*/ 85786 h 514703"/>
              <a:gd name="connsiteX5" fmla="*/ 1346394 w 1346394"/>
              <a:gd name="connsiteY5" fmla="*/ 428917 h 514703"/>
              <a:gd name="connsiteX6" fmla="*/ 1260608 w 1346394"/>
              <a:gd name="connsiteY6" fmla="*/ 514703 h 514703"/>
              <a:gd name="connsiteX7" fmla="*/ 696693 w 1346394"/>
              <a:gd name="connsiteY7" fmla="*/ 514703 h 514703"/>
              <a:gd name="connsiteX8" fmla="*/ 85786 w 1346394"/>
              <a:gd name="connsiteY8" fmla="*/ 514703 h 514703"/>
              <a:gd name="connsiteX9" fmla="*/ 0 w 1346394"/>
              <a:gd name="connsiteY9" fmla="*/ 428917 h 514703"/>
              <a:gd name="connsiteX10" fmla="*/ 0 w 1346394"/>
              <a:gd name="connsiteY10" fmla="*/ 85786 h 51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6394" h="514703" fill="none" extrusionOk="0">
                <a:moveTo>
                  <a:pt x="0" y="85786"/>
                </a:moveTo>
                <a:cubicBezTo>
                  <a:pt x="-1916" y="42334"/>
                  <a:pt x="33230" y="3156"/>
                  <a:pt x="85786" y="0"/>
                </a:cubicBezTo>
                <a:cubicBezTo>
                  <a:pt x="282547" y="-16027"/>
                  <a:pt x="383723" y="-15781"/>
                  <a:pt x="649701" y="0"/>
                </a:cubicBezTo>
                <a:cubicBezTo>
                  <a:pt x="915679" y="15781"/>
                  <a:pt x="1078408" y="28141"/>
                  <a:pt x="1260608" y="0"/>
                </a:cubicBezTo>
                <a:cubicBezTo>
                  <a:pt x="1309705" y="-11540"/>
                  <a:pt x="1350428" y="39445"/>
                  <a:pt x="1346394" y="85786"/>
                </a:cubicBezTo>
                <a:cubicBezTo>
                  <a:pt x="1341751" y="171635"/>
                  <a:pt x="1337133" y="275060"/>
                  <a:pt x="1346394" y="428917"/>
                </a:cubicBezTo>
                <a:cubicBezTo>
                  <a:pt x="1338597" y="475530"/>
                  <a:pt x="1313716" y="511886"/>
                  <a:pt x="1260608" y="514703"/>
                </a:cubicBezTo>
                <a:cubicBezTo>
                  <a:pt x="1102148" y="535642"/>
                  <a:pt x="899680" y="520284"/>
                  <a:pt x="696693" y="514703"/>
                </a:cubicBezTo>
                <a:cubicBezTo>
                  <a:pt x="493707" y="509122"/>
                  <a:pt x="211109" y="527295"/>
                  <a:pt x="85786" y="514703"/>
                </a:cubicBezTo>
                <a:cubicBezTo>
                  <a:pt x="35871" y="518273"/>
                  <a:pt x="7985" y="475326"/>
                  <a:pt x="0" y="428917"/>
                </a:cubicBezTo>
                <a:cubicBezTo>
                  <a:pt x="-750" y="323982"/>
                  <a:pt x="11104" y="251117"/>
                  <a:pt x="0" y="85786"/>
                </a:cubicBezTo>
                <a:close/>
              </a:path>
              <a:path w="1346394" h="514703" stroke="0" extrusionOk="0">
                <a:moveTo>
                  <a:pt x="0" y="85786"/>
                </a:moveTo>
                <a:cubicBezTo>
                  <a:pt x="5430" y="30607"/>
                  <a:pt x="37519" y="6617"/>
                  <a:pt x="85786" y="0"/>
                </a:cubicBezTo>
                <a:cubicBezTo>
                  <a:pt x="284360" y="5954"/>
                  <a:pt x="515155" y="-21743"/>
                  <a:pt x="673197" y="0"/>
                </a:cubicBezTo>
                <a:cubicBezTo>
                  <a:pt x="831239" y="21743"/>
                  <a:pt x="1034971" y="27180"/>
                  <a:pt x="1260608" y="0"/>
                </a:cubicBezTo>
                <a:cubicBezTo>
                  <a:pt x="1300242" y="-8564"/>
                  <a:pt x="1353759" y="35326"/>
                  <a:pt x="1346394" y="85786"/>
                </a:cubicBezTo>
                <a:cubicBezTo>
                  <a:pt x="1344804" y="182931"/>
                  <a:pt x="1349887" y="323154"/>
                  <a:pt x="1346394" y="428917"/>
                </a:cubicBezTo>
                <a:cubicBezTo>
                  <a:pt x="1339536" y="485803"/>
                  <a:pt x="1317132" y="512776"/>
                  <a:pt x="1260608" y="514703"/>
                </a:cubicBezTo>
                <a:cubicBezTo>
                  <a:pt x="1044737" y="518712"/>
                  <a:pt x="847389" y="495225"/>
                  <a:pt x="696693" y="514703"/>
                </a:cubicBezTo>
                <a:cubicBezTo>
                  <a:pt x="545998" y="534181"/>
                  <a:pt x="391071" y="503591"/>
                  <a:pt x="85786" y="514703"/>
                </a:cubicBezTo>
                <a:cubicBezTo>
                  <a:pt x="40573" y="518080"/>
                  <a:pt x="-1935" y="485119"/>
                  <a:pt x="0" y="428917"/>
                </a:cubicBezTo>
                <a:cubicBezTo>
                  <a:pt x="-3948" y="263402"/>
                  <a:pt x="-5949" y="183689"/>
                  <a:pt x="0" y="8578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قطاع العقارات</a:t>
            </a:r>
            <a:endParaRPr lang="en-US" sz="12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A3041E4-A147-C433-1C5D-D5E542D26E8D}"/>
              </a:ext>
            </a:extLst>
          </p:cNvPr>
          <p:cNvSpPr/>
          <p:nvPr/>
        </p:nvSpPr>
        <p:spPr>
          <a:xfrm>
            <a:off x="2293300" y="2609479"/>
            <a:ext cx="7089232" cy="514703"/>
          </a:xfrm>
          <a:custGeom>
            <a:avLst/>
            <a:gdLst>
              <a:gd name="connsiteX0" fmla="*/ 0 w 7089232"/>
              <a:gd name="connsiteY0" fmla="*/ 85786 h 514703"/>
              <a:gd name="connsiteX1" fmla="*/ 85786 w 7089232"/>
              <a:gd name="connsiteY1" fmla="*/ 0 h 514703"/>
              <a:gd name="connsiteX2" fmla="*/ 915905 w 7089232"/>
              <a:gd name="connsiteY2" fmla="*/ 0 h 514703"/>
              <a:gd name="connsiteX3" fmla="*/ 1538495 w 7089232"/>
              <a:gd name="connsiteY3" fmla="*/ 0 h 514703"/>
              <a:gd name="connsiteX4" fmla="*/ 2022731 w 7089232"/>
              <a:gd name="connsiteY4" fmla="*/ 0 h 514703"/>
              <a:gd name="connsiteX5" fmla="*/ 2852850 w 7089232"/>
              <a:gd name="connsiteY5" fmla="*/ 0 h 514703"/>
              <a:gd name="connsiteX6" fmla="*/ 3337086 w 7089232"/>
              <a:gd name="connsiteY6" fmla="*/ 0 h 514703"/>
              <a:gd name="connsiteX7" fmla="*/ 4098029 w 7089232"/>
              <a:gd name="connsiteY7" fmla="*/ 0 h 514703"/>
              <a:gd name="connsiteX8" fmla="*/ 4720618 w 7089232"/>
              <a:gd name="connsiteY8" fmla="*/ 0 h 514703"/>
              <a:gd name="connsiteX9" fmla="*/ 5550737 w 7089232"/>
              <a:gd name="connsiteY9" fmla="*/ 0 h 514703"/>
              <a:gd name="connsiteX10" fmla="*/ 6380857 w 7089232"/>
              <a:gd name="connsiteY10" fmla="*/ 0 h 514703"/>
              <a:gd name="connsiteX11" fmla="*/ 7003446 w 7089232"/>
              <a:gd name="connsiteY11" fmla="*/ 0 h 514703"/>
              <a:gd name="connsiteX12" fmla="*/ 7089232 w 7089232"/>
              <a:gd name="connsiteY12" fmla="*/ 85786 h 514703"/>
              <a:gd name="connsiteX13" fmla="*/ 7089232 w 7089232"/>
              <a:gd name="connsiteY13" fmla="*/ 428917 h 514703"/>
              <a:gd name="connsiteX14" fmla="*/ 7003446 w 7089232"/>
              <a:gd name="connsiteY14" fmla="*/ 514703 h 514703"/>
              <a:gd name="connsiteX15" fmla="*/ 6311680 w 7089232"/>
              <a:gd name="connsiteY15" fmla="*/ 514703 h 514703"/>
              <a:gd name="connsiteX16" fmla="*/ 5689091 w 7089232"/>
              <a:gd name="connsiteY16" fmla="*/ 514703 h 514703"/>
              <a:gd name="connsiteX17" fmla="*/ 4858971 w 7089232"/>
              <a:gd name="connsiteY17" fmla="*/ 514703 h 514703"/>
              <a:gd name="connsiteX18" fmla="*/ 4028852 w 7089232"/>
              <a:gd name="connsiteY18" fmla="*/ 514703 h 514703"/>
              <a:gd name="connsiteX19" fmla="*/ 3544616 w 7089232"/>
              <a:gd name="connsiteY19" fmla="*/ 514703 h 514703"/>
              <a:gd name="connsiteX20" fmla="*/ 2714497 w 7089232"/>
              <a:gd name="connsiteY20" fmla="*/ 514703 h 514703"/>
              <a:gd name="connsiteX21" fmla="*/ 2091907 w 7089232"/>
              <a:gd name="connsiteY21" fmla="*/ 514703 h 514703"/>
              <a:gd name="connsiteX22" fmla="*/ 1330965 w 7089232"/>
              <a:gd name="connsiteY22" fmla="*/ 514703 h 514703"/>
              <a:gd name="connsiteX23" fmla="*/ 708375 w 7089232"/>
              <a:gd name="connsiteY23" fmla="*/ 514703 h 514703"/>
              <a:gd name="connsiteX24" fmla="*/ 85786 w 7089232"/>
              <a:gd name="connsiteY24" fmla="*/ 514703 h 514703"/>
              <a:gd name="connsiteX25" fmla="*/ 0 w 7089232"/>
              <a:gd name="connsiteY25" fmla="*/ 428917 h 514703"/>
              <a:gd name="connsiteX26" fmla="*/ 0 w 7089232"/>
              <a:gd name="connsiteY26" fmla="*/ 85786 h 51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089232" h="514703" fill="none" extrusionOk="0">
                <a:moveTo>
                  <a:pt x="0" y="85786"/>
                </a:moveTo>
                <a:cubicBezTo>
                  <a:pt x="-299" y="37256"/>
                  <a:pt x="30770" y="-7553"/>
                  <a:pt x="85786" y="0"/>
                </a:cubicBezTo>
                <a:cubicBezTo>
                  <a:pt x="469737" y="23194"/>
                  <a:pt x="569238" y="-31203"/>
                  <a:pt x="915905" y="0"/>
                </a:cubicBezTo>
                <a:cubicBezTo>
                  <a:pt x="1262572" y="31203"/>
                  <a:pt x="1229250" y="3329"/>
                  <a:pt x="1538495" y="0"/>
                </a:cubicBezTo>
                <a:cubicBezTo>
                  <a:pt x="1847740" y="-3329"/>
                  <a:pt x="1843577" y="12501"/>
                  <a:pt x="2022731" y="0"/>
                </a:cubicBezTo>
                <a:cubicBezTo>
                  <a:pt x="2201885" y="-12501"/>
                  <a:pt x="2444427" y="-6486"/>
                  <a:pt x="2852850" y="0"/>
                </a:cubicBezTo>
                <a:cubicBezTo>
                  <a:pt x="3261273" y="6486"/>
                  <a:pt x="3104667" y="18821"/>
                  <a:pt x="3337086" y="0"/>
                </a:cubicBezTo>
                <a:cubicBezTo>
                  <a:pt x="3569505" y="-18821"/>
                  <a:pt x="3917345" y="24558"/>
                  <a:pt x="4098029" y="0"/>
                </a:cubicBezTo>
                <a:cubicBezTo>
                  <a:pt x="4278713" y="-24558"/>
                  <a:pt x="4413913" y="18149"/>
                  <a:pt x="4720618" y="0"/>
                </a:cubicBezTo>
                <a:cubicBezTo>
                  <a:pt x="5027323" y="-18149"/>
                  <a:pt x="5142675" y="21879"/>
                  <a:pt x="5550737" y="0"/>
                </a:cubicBezTo>
                <a:cubicBezTo>
                  <a:pt x="5958799" y="-21879"/>
                  <a:pt x="6140209" y="13959"/>
                  <a:pt x="6380857" y="0"/>
                </a:cubicBezTo>
                <a:cubicBezTo>
                  <a:pt x="6621505" y="-13959"/>
                  <a:pt x="6838633" y="28229"/>
                  <a:pt x="7003446" y="0"/>
                </a:cubicBezTo>
                <a:cubicBezTo>
                  <a:pt x="7043299" y="3000"/>
                  <a:pt x="7090939" y="39703"/>
                  <a:pt x="7089232" y="85786"/>
                </a:cubicBezTo>
                <a:cubicBezTo>
                  <a:pt x="7090930" y="239893"/>
                  <a:pt x="7079234" y="338598"/>
                  <a:pt x="7089232" y="428917"/>
                </a:cubicBezTo>
                <a:cubicBezTo>
                  <a:pt x="7086301" y="472432"/>
                  <a:pt x="7053700" y="521537"/>
                  <a:pt x="7003446" y="514703"/>
                </a:cubicBezTo>
                <a:cubicBezTo>
                  <a:pt x="6789410" y="517177"/>
                  <a:pt x="6651505" y="524877"/>
                  <a:pt x="6311680" y="514703"/>
                </a:cubicBezTo>
                <a:cubicBezTo>
                  <a:pt x="5971855" y="504529"/>
                  <a:pt x="5931152" y="507516"/>
                  <a:pt x="5689091" y="514703"/>
                </a:cubicBezTo>
                <a:cubicBezTo>
                  <a:pt x="5447030" y="521890"/>
                  <a:pt x="5041653" y="552560"/>
                  <a:pt x="4858971" y="514703"/>
                </a:cubicBezTo>
                <a:cubicBezTo>
                  <a:pt x="4676289" y="476846"/>
                  <a:pt x="4274498" y="474774"/>
                  <a:pt x="4028852" y="514703"/>
                </a:cubicBezTo>
                <a:cubicBezTo>
                  <a:pt x="3783206" y="554632"/>
                  <a:pt x="3708856" y="520591"/>
                  <a:pt x="3544616" y="514703"/>
                </a:cubicBezTo>
                <a:cubicBezTo>
                  <a:pt x="3380376" y="508815"/>
                  <a:pt x="3040428" y="526512"/>
                  <a:pt x="2714497" y="514703"/>
                </a:cubicBezTo>
                <a:cubicBezTo>
                  <a:pt x="2388566" y="502894"/>
                  <a:pt x="2223321" y="503790"/>
                  <a:pt x="2091907" y="514703"/>
                </a:cubicBezTo>
                <a:cubicBezTo>
                  <a:pt x="1960493" y="525617"/>
                  <a:pt x="1700128" y="498351"/>
                  <a:pt x="1330965" y="514703"/>
                </a:cubicBezTo>
                <a:cubicBezTo>
                  <a:pt x="961802" y="531055"/>
                  <a:pt x="840433" y="501080"/>
                  <a:pt x="708375" y="514703"/>
                </a:cubicBezTo>
                <a:cubicBezTo>
                  <a:pt x="576317" y="528327"/>
                  <a:pt x="327617" y="511977"/>
                  <a:pt x="85786" y="514703"/>
                </a:cubicBezTo>
                <a:cubicBezTo>
                  <a:pt x="36063" y="515440"/>
                  <a:pt x="3659" y="473431"/>
                  <a:pt x="0" y="428917"/>
                </a:cubicBezTo>
                <a:cubicBezTo>
                  <a:pt x="-1394" y="354959"/>
                  <a:pt x="16803" y="222769"/>
                  <a:pt x="0" y="85786"/>
                </a:cubicBezTo>
                <a:close/>
              </a:path>
              <a:path w="7089232" h="514703" stroke="0" extrusionOk="0">
                <a:moveTo>
                  <a:pt x="0" y="85786"/>
                </a:moveTo>
                <a:cubicBezTo>
                  <a:pt x="5430" y="30607"/>
                  <a:pt x="37519" y="6617"/>
                  <a:pt x="85786" y="0"/>
                </a:cubicBezTo>
                <a:cubicBezTo>
                  <a:pt x="424952" y="-18915"/>
                  <a:pt x="625936" y="-31866"/>
                  <a:pt x="777552" y="0"/>
                </a:cubicBezTo>
                <a:cubicBezTo>
                  <a:pt x="929168" y="31866"/>
                  <a:pt x="1410655" y="-22219"/>
                  <a:pt x="1607671" y="0"/>
                </a:cubicBezTo>
                <a:cubicBezTo>
                  <a:pt x="1804687" y="22219"/>
                  <a:pt x="2194188" y="-31626"/>
                  <a:pt x="2437790" y="0"/>
                </a:cubicBezTo>
                <a:cubicBezTo>
                  <a:pt x="2681392" y="31626"/>
                  <a:pt x="2763885" y="-27491"/>
                  <a:pt x="3060380" y="0"/>
                </a:cubicBezTo>
                <a:cubicBezTo>
                  <a:pt x="3356875" y="27491"/>
                  <a:pt x="3454948" y="10843"/>
                  <a:pt x="3821322" y="0"/>
                </a:cubicBezTo>
                <a:cubicBezTo>
                  <a:pt x="4187696" y="-10843"/>
                  <a:pt x="4243639" y="-29039"/>
                  <a:pt x="4651442" y="0"/>
                </a:cubicBezTo>
                <a:cubicBezTo>
                  <a:pt x="5059245" y="29039"/>
                  <a:pt x="5109227" y="-25165"/>
                  <a:pt x="5274031" y="0"/>
                </a:cubicBezTo>
                <a:cubicBezTo>
                  <a:pt x="5438835" y="25165"/>
                  <a:pt x="5823025" y="5167"/>
                  <a:pt x="5965797" y="0"/>
                </a:cubicBezTo>
                <a:cubicBezTo>
                  <a:pt x="6108569" y="-5167"/>
                  <a:pt x="6549648" y="-23077"/>
                  <a:pt x="7003446" y="0"/>
                </a:cubicBezTo>
                <a:cubicBezTo>
                  <a:pt x="7052989" y="3377"/>
                  <a:pt x="7087297" y="47232"/>
                  <a:pt x="7089232" y="85786"/>
                </a:cubicBezTo>
                <a:cubicBezTo>
                  <a:pt x="7093180" y="251301"/>
                  <a:pt x="7095181" y="331014"/>
                  <a:pt x="7089232" y="428917"/>
                </a:cubicBezTo>
                <a:cubicBezTo>
                  <a:pt x="7087316" y="480221"/>
                  <a:pt x="7045646" y="517859"/>
                  <a:pt x="7003446" y="514703"/>
                </a:cubicBezTo>
                <a:cubicBezTo>
                  <a:pt x="6819819" y="518359"/>
                  <a:pt x="6659205" y="497199"/>
                  <a:pt x="6450033" y="514703"/>
                </a:cubicBezTo>
                <a:cubicBezTo>
                  <a:pt x="6240861" y="532207"/>
                  <a:pt x="6147744" y="488285"/>
                  <a:pt x="5896620" y="514703"/>
                </a:cubicBezTo>
                <a:cubicBezTo>
                  <a:pt x="5645496" y="541121"/>
                  <a:pt x="5358529" y="505494"/>
                  <a:pt x="5135678" y="514703"/>
                </a:cubicBezTo>
                <a:cubicBezTo>
                  <a:pt x="4912827" y="523912"/>
                  <a:pt x="4617223" y="537210"/>
                  <a:pt x="4374735" y="514703"/>
                </a:cubicBezTo>
                <a:cubicBezTo>
                  <a:pt x="4132247" y="492196"/>
                  <a:pt x="3942917" y="499209"/>
                  <a:pt x="3821322" y="514703"/>
                </a:cubicBezTo>
                <a:cubicBezTo>
                  <a:pt x="3699727" y="530197"/>
                  <a:pt x="3237889" y="528793"/>
                  <a:pt x="3060380" y="514703"/>
                </a:cubicBezTo>
                <a:cubicBezTo>
                  <a:pt x="2882871" y="500613"/>
                  <a:pt x="2604866" y="514350"/>
                  <a:pt x="2437790" y="514703"/>
                </a:cubicBezTo>
                <a:cubicBezTo>
                  <a:pt x="2270714" y="515057"/>
                  <a:pt x="2063017" y="526023"/>
                  <a:pt x="1884378" y="514703"/>
                </a:cubicBezTo>
                <a:cubicBezTo>
                  <a:pt x="1705739" y="503383"/>
                  <a:pt x="1244351" y="536873"/>
                  <a:pt x="1054258" y="514703"/>
                </a:cubicBezTo>
                <a:cubicBezTo>
                  <a:pt x="864165" y="492533"/>
                  <a:pt x="339572" y="549654"/>
                  <a:pt x="85786" y="514703"/>
                </a:cubicBezTo>
                <a:cubicBezTo>
                  <a:pt x="46488" y="511082"/>
                  <a:pt x="3183" y="469438"/>
                  <a:pt x="0" y="428917"/>
                </a:cubicBezTo>
                <a:cubicBezTo>
                  <a:pt x="7488" y="311999"/>
                  <a:pt x="3832" y="201342"/>
                  <a:pt x="0" y="8578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يستغرق </a:t>
            </a:r>
            <a:r>
              <a:rPr lang="ar-EG" sz="12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تحصيل الإيجارات والمستحقات الأخرى وقتًا أطول</a:t>
            </a:r>
            <a:r>
              <a:rPr lang="ar-EG" sz="1200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، مما يؤدي إلى معدل دوران أبطأ للذمم المدينة</a:t>
            </a:r>
            <a:endParaRPr lang="en-US" sz="1200" b="1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94521C1-7F91-1F83-2023-62F534FDB04C}"/>
              </a:ext>
            </a:extLst>
          </p:cNvPr>
          <p:cNvSpPr/>
          <p:nvPr/>
        </p:nvSpPr>
        <p:spPr>
          <a:xfrm>
            <a:off x="9930529" y="3507073"/>
            <a:ext cx="1346394" cy="514703"/>
          </a:xfrm>
          <a:custGeom>
            <a:avLst/>
            <a:gdLst>
              <a:gd name="connsiteX0" fmla="*/ 0 w 1346394"/>
              <a:gd name="connsiteY0" fmla="*/ 85786 h 514703"/>
              <a:gd name="connsiteX1" fmla="*/ 85786 w 1346394"/>
              <a:gd name="connsiteY1" fmla="*/ 0 h 514703"/>
              <a:gd name="connsiteX2" fmla="*/ 649701 w 1346394"/>
              <a:gd name="connsiteY2" fmla="*/ 0 h 514703"/>
              <a:gd name="connsiteX3" fmla="*/ 1260608 w 1346394"/>
              <a:gd name="connsiteY3" fmla="*/ 0 h 514703"/>
              <a:gd name="connsiteX4" fmla="*/ 1346394 w 1346394"/>
              <a:gd name="connsiteY4" fmla="*/ 85786 h 514703"/>
              <a:gd name="connsiteX5" fmla="*/ 1346394 w 1346394"/>
              <a:gd name="connsiteY5" fmla="*/ 428917 h 514703"/>
              <a:gd name="connsiteX6" fmla="*/ 1260608 w 1346394"/>
              <a:gd name="connsiteY6" fmla="*/ 514703 h 514703"/>
              <a:gd name="connsiteX7" fmla="*/ 696693 w 1346394"/>
              <a:gd name="connsiteY7" fmla="*/ 514703 h 514703"/>
              <a:gd name="connsiteX8" fmla="*/ 85786 w 1346394"/>
              <a:gd name="connsiteY8" fmla="*/ 514703 h 514703"/>
              <a:gd name="connsiteX9" fmla="*/ 0 w 1346394"/>
              <a:gd name="connsiteY9" fmla="*/ 428917 h 514703"/>
              <a:gd name="connsiteX10" fmla="*/ 0 w 1346394"/>
              <a:gd name="connsiteY10" fmla="*/ 85786 h 51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6394" h="514703" fill="none" extrusionOk="0">
                <a:moveTo>
                  <a:pt x="0" y="85786"/>
                </a:moveTo>
                <a:cubicBezTo>
                  <a:pt x="-1916" y="42334"/>
                  <a:pt x="33230" y="3156"/>
                  <a:pt x="85786" y="0"/>
                </a:cubicBezTo>
                <a:cubicBezTo>
                  <a:pt x="282547" y="-16027"/>
                  <a:pt x="383723" y="-15781"/>
                  <a:pt x="649701" y="0"/>
                </a:cubicBezTo>
                <a:cubicBezTo>
                  <a:pt x="915679" y="15781"/>
                  <a:pt x="1078408" y="28141"/>
                  <a:pt x="1260608" y="0"/>
                </a:cubicBezTo>
                <a:cubicBezTo>
                  <a:pt x="1309705" y="-11540"/>
                  <a:pt x="1350428" y="39445"/>
                  <a:pt x="1346394" y="85786"/>
                </a:cubicBezTo>
                <a:cubicBezTo>
                  <a:pt x="1341751" y="171635"/>
                  <a:pt x="1337133" y="275060"/>
                  <a:pt x="1346394" y="428917"/>
                </a:cubicBezTo>
                <a:cubicBezTo>
                  <a:pt x="1338597" y="475530"/>
                  <a:pt x="1313716" y="511886"/>
                  <a:pt x="1260608" y="514703"/>
                </a:cubicBezTo>
                <a:cubicBezTo>
                  <a:pt x="1102148" y="535642"/>
                  <a:pt x="899680" y="520284"/>
                  <a:pt x="696693" y="514703"/>
                </a:cubicBezTo>
                <a:cubicBezTo>
                  <a:pt x="493707" y="509122"/>
                  <a:pt x="211109" y="527295"/>
                  <a:pt x="85786" y="514703"/>
                </a:cubicBezTo>
                <a:cubicBezTo>
                  <a:pt x="35871" y="518273"/>
                  <a:pt x="7985" y="475326"/>
                  <a:pt x="0" y="428917"/>
                </a:cubicBezTo>
                <a:cubicBezTo>
                  <a:pt x="-750" y="323982"/>
                  <a:pt x="11104" y="251117"/>
                  <a:pt x="0" y="85786"/>
                </a:cubicBezTo>
                <a:close/>
              </a:path>
              <a:path w="1346394" h="514703" stroke="0" extrusionOk="0">
                <a:moveTo>
                  <a:pt x="0" y="85786"/>
                </a:moveTo>
                <a:cubicBezTo>
                  <a:pt x="5430" y="30607"/>
                  <a:pt x="37519" y="6617"/>
                  <a:pt x="85786" y="0"/>
                </a:cubicBezTo>
                <a:cubicBezTo>
                  <a:pt x="284360" y="5954"/>
                  <a:pt x="515155" y="-21743"/>
                  <a:pt x="673197" y="0"/>
                </a:cubicBezTo>
                <a:cubicBezTo>
                  <a:pt x="831239" y="21743"/>
                  <a:pt x="1034971" y="27180"/>
                  <a:pt x="1260608" y="0"/>
                </a:cubicBezTo>
                <a:cubicBezTo>
                  <a:pt x="1300242" y="-8564"/>
                  <a:pt x="1353759" y="35326"/>
                  <a:pt x="1346394" y="85786"/>
                </a:cubicBezTo>
                <a:cubicBezTo>
                  <a:pt x="1344804" y="182931"/>
                  <a:pt x="1349887" y="323154"/>
                  <a:pt x="1346394" y="428917"/>
                </a:cubicBezTo>
                <a:cubicBezTo>
                  <a:pt x="1339536" y="485803"/>
                  <a:pt x="1317132" y="512776"/>
                  <a:pt x="1260608" y="514703"/>
                </a:cubicBezTo>
                <a:cubicBezTo>
                  <a:pt x="1044737" y="518712"/>
                  <a:pt x="847389" y="495225"/>
                  <a:pt x="696693" y="514703"/>
                </a:cubicBezTo>
                <a:cubicBezTo>
                  <a:pt x="545998" y="534181"/>
                  <a:pt x="391071" y="503591"/>
                  <a:pt x="85786" y="514703"/>
                </a:cubicBezTo>
                <a:cubicBezTo>
                  <a:pt x="40573" y="518080"/>
                  <a:pt x="-1935" y="485119"/>
                  <a:pt x="0" y="428917"/>
                </a:cubicBezTo>
                <a:cubicBezTo>
                  <a:pt x="-3948" y="263402"/>
                  <a:pt x="-5949" y="183689"/>
                  <a:pt x="0" y="8578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قطاع الرعاية الصحية</a:t>
            </a:r>
            <a:endParaRPr lang="en-US" sz="12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338BBC-DE5E-A2AF-72A9-665BD1874901}"/>
              </a:ext>
            </a:extLst>
          </p:cNvPr>
          <p:cNvSpPr/>
          <p:nvPr/>
        </p:nvSpPr>
        <p:spPr>
          <a:xfrm>
            <a:off x="2229658" y="3506274"/>
            <a:ext cx="7233711" cy="514703"/>
          </a:xfrm>
          <a:custGeom>
            <a:avLst/>
            <a:gdLst>
              <a:gd name="connsiteX0" fmla="*/ 0 w 7233711"/>
              <a:gd name="connsiteY0" fmla="*/ 85786 h 514703"/>
              <a:gd name="connsiteX1" fmla="*/ 85786 w 7233711"/>
              <a:gd name="connsiteY1" fmla="*/ 0 h 514703"/>
              <a:gd name="connsiteX2" fmla="*/ 657177 w 7233711"/>
              <a:gd name="connsiteY2" fmla="*/ 0 h 514703"/>
              <a:gd name="connsiteX3" fmla="*/ 1440433 w 7233711"/>
              <a:gd name="connsiteY3" fmla="*/ 0 h 514703"/>
              <a:gd name="connsiteX4" fmla="*/ 1870581 w 7233711"/>
              <a:gd name="connsiteY4" fmla="*/ 0 h 514703"/>
              <a:gd name="connsiteX5" fmla="*/ 2583215 w 7233711"/>
              <a:gd name="connsiteY5" fmla="*/ 0 h 514703"/>
              <a:gd name="connsiteX6" fmla="*/ 3154606 w 7233711"/>
              <a:gd name="connsiteY6" fmla="*/ 0 h 514703"/>
              <a:gd name="connsiteX7" fmla="*/ 3937862 w 7233711"/>
              <a:gd name="connsiteY7" fmla="*/ 0 h 514703"/>
              <a:gd name="connsiteX8" fmla="*/ 4721117 w 7233711"/>
              <a:gd name="connsiteY8" fmla="*/ 0 h 514703"/>
              <a:gd name="connsiteX9" fmla="*/ 5363130 w 7233711"/>
              <a:gd name="connsiteY9" fmla="*/ 0 h 514703"/>
              <a:gd name="connsiteX10" fmla="*/ 5934521 w 7233711"/>
              <a:gd name="connsiteY10" fmla="*/ 0 h 514703"/>
              <a:gd name="connsiteX11" fmla="*/ 6505912 w 7233711"/>
              <a:gd name="connsiteY11" fmla="*/ 0 h 514703"/>
              <a:gd name="connsiteX12" fmla="*/ 7147925 w 7233711"/>
              <a:gd name="connsiteY12" fmla="*/ 0 h 514703"/>
              <a:gd name="connsiteX13" fmla="*/ 7233711 w 7233711"/>
              <a:gd name="connsiteY13" fmla="*/ 85786 h 514703"/>
              <a:gd name="connsiteX14" fmla="*/ 7233711 w 7233711"/>
              <a:gd name="connsiteY14" fmla="*/ 428917 h 514703"/>
              <a:gd name="connsiteX15" fmla="*/ 7147925 w 7233711"/>
              <a:gd name="connsiteY15" fmla="*/ 514703 h 514703"/>
              <a:gd name="connsiteX16" fmla="*/ 6364670 w 7233711"/>
              <a:gd name="connsiteY16" fmla="*/ 514703 h 514703"/>
              <a:gd name="connsiteX17" fmla="*/ 5934521 w 7233711"/>
              <a:gd name="connsiteY17" fmla="*/ 514703 h 514703"/>
              <a:gd name="connsiteX18" fmla="*/ 5151266 w 7233711"/>
              <a:gd name="connsiteY18" fmla="*/ 514703 h 514703"/>
              <a:gd name="connsiteX19" fmla="*/ 4579874 w 7233711"/>
              <a:gd name="connsiteY19" fmla="*/ 514703 h 514703"/>
              <a:gd name="connsiteX20" fmla="*/ 3867240 w 7233711"/>
              <a:gd name="connsiteY20" fmla="*/ 514703 h 514703"/>
              <a:gd name="connsiteX21" fmla="*/ 3295849 w 7233711"/>
              <a:gd name="connsiteY21" fmla="*/ 514703 h 514703"/>
              <a:gd name="connsiteX22" fmla="*/ 2653837 w 7233711"/>
              <a:gd name="connsiteY22" fmla="*/ 514703 h 514703"/>
              <a:gd name="connsiteX23" fmla="*/ 2223688 w 7233711"/>
              <a:gd name="connsiteY23" fmla="*/ 514703 h 514703"/>
              <a:gd name="connsiteX24" fmla="*/ 1722918 w 7233711"/>
              <a:gd name="connsiteY24" fmla="*/ 514703 h 514703"/>
              <a:gd name="connsiteX25" fmla="*/ 1010284 w 7233711"/>
              <a:gd name="connsiteY25" fmla="*/ 514703 h 514703"/>
              <a:gd name="connsiteX26" fmla="*/ 85786 w 7233711"/>
              <a:gd name="connsiteY26" fmla="*/ 514703 h 514703"/>
              <a:gd name="connsiteX27" fmla="*/ 0 w 7233711"/>
              <a:gd name="connsiteY27" fmla="*/ 428917 h 514703"/>
              <a:gd name="connsiteX28" fmla="*/ 0 w 7233711"/>
              <a:gd name="connsiteY28" fmla="*/ 85786 h 51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233711" h="514703" fill="none" extrusionOk="0">
                <a:moveTo>
                  <a:pt x="0" y="85786"/>
                </a:moveTo>
                <a:cubicBezTo>
                  <a:pt x="-3601" y="30315"/>
                  <a:pt x="43877" y="-9834"/>
                  <a:pt x="85786" y="0"/>
                </a:cubicBezTo>
                <a:cubicBezTo>
                  <a:pt x="210526" y="-11904"/>
                  <a:pt x="416387" y="7203"/>
                  <a:pt x="657177" y="0"/>
                </a:cubicBezTo>
                <a:cubicBezTo>
                  <a:pt x="897967" y="-7203"/>
                  <a:pt x="1094668" y="35142"/>
                  <a:pt x="1440433" y="0"/>
                </a:cubicBezTo>
                <a:cubicBezTo>
                  <a:pt x="1786198" y="-35142"/>
                  <a:pt x="1672681" y="5563"/>
                  <a:pt x="1870581" y="0"/>
                </a:cubicBezTo>
                <a:cubicBezTo>
                  <a:pt x="2068481" y="-5563"/>
                  <a:pt x="2245139" y="13865"/>
                  <a:pt x="2583215" y="0"/>
                </a:cubicBezTo>
                <a:cubicBezTo>
                  <a:pt x="2921291" y="-13865"/>
                  <a:pt x="2933148" y="12627"/>
                  <a:pt x="3154606" y="0"/>
                </a:cubicBezTo>
                <a:cubicBezTo>
                  <a:pt x="3376064" y="-12627"/>
                  <a:pt x="3562960" y="15854"/>
                  <a:pt x="3937862" y="0"/>
                </a:cubicBezTo>
                <a:cubicBezTo>
                  <a:pt x="4312764" y="-15854"/>
                  <a:pt x="4398090" y="-554"/>
                  <a:pt x="4721117" y="0"/>
                </a:cubicBezTo>
                <a:cubicBezTo>
                  <a:pt x="5044145" y="554"/>
                  <a:pt x="5213692" y="7599"/>
                  <a:pt x="5363130" y="0"/>
                </a:cubicBezTo>
                <a:cubicBezTo>
                  <a:pt x="5512568" y="-7599"/>
                  <a:pt x="5728030" y="-22155"/>
                  <a:pt x="5934521" y="0"/>
                </a:cubicBezTo>
                <a:cubicBezTo>
                  <a:pt x="6141012" y="22155"/>
                  <a:pt x="6299445" y="8992"/>
                  <a:pt x="6505912" y="0"/>
                </a:cubicBezTo>
                <a:cubicBezTo>
                  <a:pt x="6712379" y="-8992"/>
                  <a:pt x="6923946" y="-24938"/>
                  <a:pt x="7147925" y="0"/>
                </a:cubicBezTo>
                <a:cubicBezTo>
                  <a:pt x="7192372" y="-3863"/>
                  <a:pt x="7236587" y="45242"/>
                  <a:pt x="7233711" y="85786"/>
                </a:cubicBezTo>
                <a:cubicBezTo>
                  <a:pt x="7249026" y="251165"/>
                  <a:pt x="7225398" y="304680"/>
                  <a:pt x="7233711" y="428917"/>
                </a:cubicBezTo>
                <a:cubicBezTo>
                  <a:pt x="7235968" y="473277"/>
                  <a:pt x="7193184" y="514505"/>
                  <a:pt x="7147925" y="514703"/>
                </a:cubicBezTo>
                <a:cubicBezTo>
                  <a:pt x="6819532" y="502891"/>
                  <a:pt x="6559862" y="516871"/>
                  <a:pt x="6364670" y="514703"/>
                </a:cubicBezTo>
                <a:cubicBezTo>
                  <a:pt x="6169479" y="512535"/>
                  <a:pt x="6080166" y="511062"/>
                  <a:pt x="5934521" y="514703"/>
                </a:cubicBezTo>
                <a:cubicBezTo>
                  <a:pt x="5788876" y="518344"/>
                  <a:pt x="5507528" y="531118"/>
                  <a:pt x="5151266" y="514703"/>
                </a:cubicBezTo>
                <a:cubicBezTo>
                  <a:pt x="4795004" y="498288"/>
                  <a:pt x="4749847" y="518202"/>
                  <a:pt x="4579874" y="514703"/>
                </a:cubicBezTo>
                <a:cubicBezTo>
                  <a:pt x="4409901" y="511204"/>
                  <a:pt x="4128945" y="516603"/>
                  <a:pt x="3867240" y="514703"/>
                </a:cubicBezTo>
                <a:cubicBezTo>
                  <a:pt x="3605535" y="512803"/>
                  <a:pt x="3580707" y="526181"/>
                  <a:pt x="3295849" y="514703"/>
                </a:cubicBezTo>
                <a:cubicBezTo>
                  <a:pt x="3010991" y="503225"/>
                  <a:pt x="2838360" y="485635"/>
                  <a:pt x="2653837" y="514703"/>
                </a:cubicBezTo>
                <a:cubicBezTo>
                  <a:pt x="2469314" y="543771"/>
                  <a:pt x="2393151" y="518638"/>
                  <a:pt x="2223688" y="514703"/>
                </a:cubicBezTo>
                <a:cubicBezTo>
                  <a:pt x="2054225" y="510768"/>
                  <a:pt x="1842290" y="506115"/>
                  <a:pt x="1722918" y="514703"/>
                </a:cubicBezTo>
                <a:cubicBezTo>
                  <a:pt x="1603546" y="523292"/>
                  <a:pt x="1338970" y="534444"/>
                  <a:pt x="1010284" y="514703"/>
                </a:cubicBezTo>
                <a:cubicBezTo>
                  <a:pt x="681598" y="494962"/>
                  <a:pt x="338974" y="540212"/>
                  <a:pt x="85786" y="514703"/>
                </a:cubicBezTo>
                <a:cubicBezTo>
                  <a:pt x="34670" y="511917"/>
                  <a:pt x="-4701" y="475066"/>
                  <a:pt x="0" y="428917"/>
                </a:cubicBezTo>
                <a:cubicBezTo>
                  <a:pt x="10328" y="340392"/>
                  <a:pt x="3688" y="196639"/>
                  <a:pt x="0" y="85786"/>
                </a:cubicBezTo>
                <a:close/>
              </a:path>
              <a:path w="7233711" h="514703" stroke="0" extrusionOk="0">
                <a:moveTo>
                  <a:pt x="0" y="85786"/>
                </a:moveTo>
                <a:cubicBezTo>
                  <a:pt x="5430" y="30607"/>
                  <a:pt x="37519" y="6617"/>
                  <a:pt x="85786" y="0"/>
                </a:cubicBezTo>
                <a:cubicBezTo>
                  <a:pt x="341708" y="-4861"/>
                  <a:pt x="594502" y="19247"/>
                  <a:pt x="727799" y="0"/>
                </a:cubicBezTo>
                <a:cubicBezTo>
                  <a:pt x="861096" y="-19247"/>
                  <a:pt x="1308511" y="22362"/>
                  <a:pt x="1511054" y="0"/>
                </a:cubicBezTo>
                <a:cubicBezTo>
                  <a:pt x="1713598" y="-22362"/>
                  <a:pt x="1962085" y="-20052"/>
                  <a:pt x="2294309" y="0"/>
                </a:cubicBezTo>
                <a:cubicBezTo>
                  <a:pt x="2626534" y="20052"/>
                  <a:pt x="2687909" y="24290"/>
                  <a:pt x="2865701" y="0"/>
                </a:cubicBezTo>
                <a:cubicBezTo>
                  <a:pt x="3043493" y="-24290"/>
                  <a:pt x="3270848" y="-9432"/>
                  <a:pt x="3578335" y="0"/>
                </a:cubicBezTo>
                <a:cubicBezTo>
                  <a:pt x="3885822" y="9432"/>
                  <a:pt x="4026354" y="-33745"/>
                  <a:pt x="4361590" y="0"/>
                </a:cubicBezTo>
                <a:cubicBezTo>
                  <a:pt x="4696827" y="33745"/>
                  <a:pt x="4708182" y="-20491"/>
                  <a:pt x="4932981" y="0"/>
                </a:cubicBezTo>
                <a:cubicBezTo>
                  <a:pt x="5157780" y="20491"/>
                  <a:pt x="5356715" y="-19529"/>
                  <a:pt x="5574994" y="0"/>
                </a:cubicBezTo>
                <a:cubicBezTo>
                  <a:pt x="5793273" y="19529"/>
                  <a:pt x="5851571" y="11628"/>
                  <a:pt x="6005143" y="0"/>
                </a:cubicBezTo>
                <a:cubicBezTo>
                  <a:pt x="6158715" y="-11628"/>
                  <a:pt x="6709358" y="14184"/>
                  <a:pt x="7147925" y="0"/>
                </a:cubicBezTo>
                <a:cubicBezTo>
                  <a:pt x="7195283" y="-8066"/>
                  <a:pt x="7224439" y="34584"/>
                  <a:pt x="7233711" y="85786"/>
                </a:cubicBezTo>
                <a:cubicBezTo>
                  <a:pt x="7235984" y="199605"/>
                  <a:pt x="7229135" y="321067"/>
                  <a:pt x="7233711" y="428917"/>
                </a:cubicBezTo>
                <a:cubicBezTo>
                  <a:pt x="7226848" y="472956"/>
                  <a:pt x="7191926" y="517693"/>
                  <a:pt x="7147925" y="514703"/>
                </a:cubicBezTo>
                <a:cubicBezTo>
                  <a:pt x="6862028" y="544617"/>
                  <a:pt x="6721680" y="482406"/>
                  <a:pt x="6435291" y="514703"/>
                </a:cubicBezTo>
                <a:cubicBezTo>
                  <a:pt x="6148902" y="547000"/>
                  <a:pt x="5872640" y="497063"/>
                  <a:pt x="5722657" y="514703"/>
                </a:cubicBezTo>
                <a:cubicBezTo>
                  <a:pt x="5572674" y="532343"/>
                  <a:pt x="5292535" y="491403"/>
                  <a:pt x="5010023" y="514703"/>
                </a:cubicBezTo>
                <a:cubicBezTo>
                  <a:pt x="4727511" y="538003"/>
                  <a:pt x="4676020" y="538772"/>
                  <a:pt x="4509253" y="514703"/>
                </a:cubicBezTo>
                <a:cubicBezTo>
                  <a:pt x="4342486" y="490635"/>
                  <a:pt x="3978051" y="495009"/>
                  <a:pt x="3796619" y="514703"/>
                </a:cubicBezTo>
                <a:cubicBezTo>
                  <a:pt x="3615187" y="534397"/>
                  <a:pt x="3371375" y="487544"/>
                  <a:pt x="3225228" y="514703"/>
                </a:cubicBezTo>
                <a:cubicBezTo>
                  <a:pt x="3079081" y="541862"/>
                  <a:pt x="2917900" y="520846"/>
                  <a:pt x="2724458" y="514703"/>
                </a:cubicBezTo>
                <a:cubicBezTo>
                  <a:pt x="2531016" y="508561"/>
                  <a:pt x="2262851" y="535441"/>
                  <a:pt x="1941203" y="514703"/>
                </a:cubicBezTo>
                <a:cubicBezTo>
                  <a:pt x="1619555" y="493965"/>
                  <a:pt x="1612174" y="538144"/>
                  <a:pt x="1440433" y="514703"/>
                </a:cubicBezTo>
                <a:cubicBezTo>
                  <a:pt x="1268692" y="491263"/>
                  <a:pt x="1152651" y="523749"/>
                  <a:pt x="939663" y="514703"/>
                </a:cubicBezTo>
                <a:cubicBezTo>
                  <a:pt x="726675" y="505658"/>
                  <a:pt x="493785" y="521159"/>
                  <a:pt x="85786" y="514703"/>
                </a:cubicBezTo>
                <a:cubicBezTo>
                  <a:pt x="40333" y="507720"/>
                  <a:pt x="4292" y="483083"/>
                  <a:pt x="0" y="428917"/>
                </a:cubicBezTo>
                <a:cubicBezTo>
                  <a:pt x="15598" y="355465"/>
                  <a:pt x="3835" y="155394"/>
                  <a:pt x="0" y="8578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يمكن أن يكون معدل دوران الذمم المدينة بطيئًا بسبب العمليات المعقدة </a:t>
            </a:r>
            <a:r>
              <a:rPr lang="ar-EG" sz="12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للمطالبات والتعويضات </a:t>
            </a:r>
            <a:r>
              <a:rPr lang="ar-EG" sz="1200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من شركات التأمين والعملاء</a:t>
            </a:r>
            <a:endParaRPr lang="en-US" sz="1200" b="1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07BE4DC-A22A-E3B0-9911-CD69820087D4}"/>
              </a:ext>
            </a:extLst>
          </p:cNvPr>
          <p:cNvSpPr/>
          <p:nvPr/>
        </p:nvSpPr>
        <p:spPr>
          <a:xfrm>
            <a:off x="9916205" y="4307224"/>
            <a:ext cx="1346394" cy="514703"/>
          </a:xfrm>
          <a:custGeom>
            <a:avLst/>
            <a:gdLst>
              <a:gd name="connsiteX0" fmla="*/ 0 w 1346394"/>
              <a:gd name="connsiteY0" fmla="*/ 85786 h 514703"/>
              <a:gd name="connsiteX1" fmla="*/ 85786 w 1346394"/>
              <a:gd name="connsiteY1" fmla="*/ 0 h 514703"/>
              <a:gd name="connsiteX2" fmla="*/ 649701 w 1346394"/>
              <a:gd name="connsiteY2" fmla="*/ 0 h 514703"/>
              <a:gd name="connsiteX3" fmla="*/ 1260608 w 1346394"/>
              <a:gd name="connsiteY3" fmla="*/ 0 h 514703"/>
              <a:gd name="connsiteX4" fmla="*/ 1346394 w 1346394"/>
              <a:gd name="connsiteY4" fmla="*/ 85786 h 514703"/>
              <a:gd name="connsiteX5" fmla="*/ 1346394 w 1346394"/>
              <a:gd name="connsiteY5" fmla="*/ 428917 h 514703"/>
              <a:gd name="connsiteX6" fmla="*/ 1260608 w 1346394"/>
              <a:gd name="connsiteY6" fmla="*/ 514703 h 514703"/>
              <a:gd name="connsiteX7" fmla="*/ 696693 w 1346394"/>
              <a:gd name="connsiteY7" fmla="*/ 514703 h 514703"/>
              <a:gd name="connsiteX8" fmla="*/ 85786 w 1346394"/>
              <a:gd name="connsiteY8" fmla="*/ 514703 h 514703"/>
              <a:gd name="connsiteX9" fmla="*/ 0 w 1346394"/>
              <a:gd name="connsiteY9" fmla="*/ 428917 h 514703"/>
              <a:gd name="connsiteX10" fmla="*/ 0 w 1346394"/>
              <a:gd name="connsiteY10" fmla="*/ 85786 h 51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6394" h="514703" fill="none" extrusionOk="0">
                <a:moveTo>
                  <a:pt x="0" y="85786"/>
                </a:moveTo>
                <a:cubicBezTo>
                  <a:pt x="-1916" y="42334"/>
                  <a:pt x="33230" y="3156"/>
                  <a:pt x="85786" y="0"/>
                </a:cubicBezTo>
                <a:cubicBezTo>
                  <a:pt x="282547" y="-16027"/>
                  <a:pt x="383723" y="-15781"/>
                  <a:pt x="649701" y="0"/>
                </a:cubicBezTo>
                <a:cubicBezTo>
                  <a:pt x="915679" y="15781"/>
                  <a:pt x="1078408" y="28141"/>
                  <a:pt x="1260608" y="0"/>
                </a:cubicBezTo>
                <a:cubicBezTo>
                  <a:pt x="1309705" y="-11540"/>
                  <a:pt x="1350428" y="39445"/>
                  <a:pt x="1346394" y="85786"/>
                </a:cubicBezTo>
                <a:cubicBezTo>
                  <a:pt x="1341751" y="171635"/>
                  <a:pt x="1337133" y="275060"/>
                  <a:pt x="1346394" y="428917"/>
                </a:cubicBezTo>
                <a:cubicBezTo>
                  <a:pt x="1338597" y="475530"/>
                  <a:pt x="1313716" y="511886"/>
                  <a:pt x="1260608" y="514703"/>
                </a:cubicBezTo>
                <a:cubicBezTo>
                  <a:pt x="1102148" y="535642"/>
                  <a:pt x="899680" y="520284"/>
                  <a:pt x="696693" y="514703"/>
                </a:cubicBezTo>
                <a:cubicBezTo>
                  <a:pt x="493707" y="509122"/>
                  <a:pt x="211109" y="527295"/>
                  <a:pt x="85786" y="514703"/>
                </a:cubicBezTo>
                <a:cubicBezTo>
                  <a:pt x="35871" y="518273"/>
                  <a:pt x="7985" y="475326"/>
                  <a:pt x="0" y="428917"/>
                </a:cubicBezTo>
                <a:cubicBezTo>
                  <a:pt x="-750" y="323982"/>
                  <a:pt x="11104" y="251117"/>
                  <a:pt x="0" y="85786"/>
                </a:cubicBezTo>
                <a:close/>
              </a:path>
              <a:path w="1346394" h="514703" stroke="0" extrusionOk="0">
                <a:moveTo>
                  <a:pt x="0" y="85786"/>
                </a:moveTo>
                <a:cubicBezTo>
                  <a:pt x="5430" y="30607"/>
                  <a:pt x="37519" y="6617"/>
                  <a:pt x="85786" y="0"/>
                </a:cubicBezTo>
                <a:cubicBezTo>
                  <a:pt x="284360" y="5954"/>
                  <a:pt x="515155" y="-21743"/>
                  <a:pt x="673197" y="0"/>
                </a:cubicBezTo>
                <a:cubicBezTo>
                  <a:pt x="831239" y="21743"/>
                  <a:pt x="1034971" y="27180"/>
                  <a:pt x="1260608" y="0"/>
                </a:cubicBezTo>
                <a:cubicBezTo>
                  <a:pt x="1300242" y="-8564"/>
                  <a:pt x="1353759" y="35326"/>
                  <a:pt x="1346394" y="85786"/>
                </a:cubicBezTo>
                <a:cubicBezTo>
                  <a:pt x="1344804" y="182931"/>
                  <a:pt x="1349887" y="323154"/>
                  <a:pt x="1346394" y="428917"/>
                </a:cubicBezTo>
                <a:cubicBezTo>
                  <a:pt x="1339536" y="485803"/>
                  <a:pt x="1317132" y="512776"/>
                  <a:pt x="1260608" y="514703"/>
                </a:cubicBezTo>
                <a:cubicBezTo>
                  <a:pt x="1044737" y="518712"/>
                  <a:pt x="847389" y="495225"/>
                  <a:pt x="696693" y="514703"/>
                </a:cubicBezTo>
                <a:cubicBezTo>
                  <a:pt x="545998" y="534181"/>
                  <a:pt x="391071" y="503591"/>
                  <a:pt x="85786" y="514703"/>
                </a:cubicBezTo>
                <a:cubicBezTo>
                  <a:pt x="40573" y="518080"/>
                  <a:pt x="-1935" y="485119"/>
                  <a:pt x="0" y="428917"/>
                </a:cubicBezTo>
                <a:cubicBezTo>
                  <a:pt x="-3948" y="263402"/>
                  <a:pt x="-5949" y="183689"/>
                  <a:pt x="0" y="8578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قطاع الطاقة</a:t>
            </a:r>
            <a:endParaRPr lang="en-US" sz="12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62BCA55-BEC8-9B72-1ED4-FAD41D7253D3}"/>
              </a:ext>
            </a:extLst>
          </p:cNvPr>
          <p:cNvSpPr/>
          <p:nvPr/>
        </p:nvSpPr>
        <p:spPr>
          <a:xfrm>
            <a:off x="2229658" y="4325620"/>
            <a:ext cx="7233712" cy="514703"/>
          </a:xfrm>
          <a:custGeom>
            <a:avLst/>
            <a:gdLst>
              <a:gd name="connsiteX0" fmla="*/ 0 w 7233712"/>
              <a:gd name="connsiteY0" fmla="*/ 85786 h 514703"/>
              <a:gd name="connsiteX1" fmla="*/ 85786 w 7233712"/>
              <a:gd name="connsiteY1" fmla="*/ 0 h 514703"/>
              <a:gd name="connsiteX2" fmla="*/ 657177 w 7233712"/>
              <a:gd name="connsiteY2" fmla="*/ 0 h 514703"/>
              <a:gd name="connsiteX3" fmla="*/ 1440433 w 7233712"/>
              <a:gd name="connsiteY3" fmla="*/ 0 h 514703"/>
              <a:gd name="connsiteX4" fmla="*/ 1870581 w 7233712"/>
              <a:gd name="connsiteY4" fmla="*/ 0 h 514703"/>
              <a:gd name="connsiteX5" fmla="*/ 2583216 w 7233712"/>
              <a:gd name="connsiteY5" fmla="*/ 0 h 514703"/>
              <a:gd name="connsiteX6" fmla="*/ 3154607 w 7233712"/>
              <a:gd name="connsiteY6" fmla="*/ 0 h 514703"/>
              <a:gd name="connsiteX7" fmla="*/ 3937862 w 7233712"/>
              <a:gd name="connsiteY7" fmla="*/ 0 h 514703"/>
              <a:gd name="connsiteX8" fmla="*/ 4721118 w 7233712"/>
              <a:gd name="connsiteY8" fmla="*/ 0 h 514703"/>
              <a:gd name="connsiteX9" fmla="*/ 5363131 w 7233712"/>
              <a:gd name="connsiteY9" fmla="*/ 0 h 514703"/>
              <a:gd name="connsiteX10" fmla="*/ 5934522 w 7233712"/>
              <a:gd name="connsiteY10" fmla="*/ 0 h 514703"/>
              <a:gd name="connsiteX11" fmla="*/ 6505913 w 7233712"/>
              <a:gd name="connsiteY11" fmla="*/ 0 h 514703"/>
              <a:gd name="connsiteX12" fmla="*/ 7147926 w 7233712"/>
              <a:gd name="connsiteY12" fmla="*/ 0 h 514703"/>
              <a:gd name="connsiteX13" fmla="*/ 7233712 w 7233712"/>
              <a:gd name="connsiteY13" fmla="*/ 85786 h 514703"/>
              <a:gd name="connsiteX14" fmla="*/ 7233712 w 7233712"/>
              <a:gd name="connsiteY14" fmla="*/ 428917 h 514703"/>
              <a:gd name="connsiteX15" fmla="*/ 7147926 w 7233712"/>
              <a:gd name="connsiteY15" fmla="*/ 514703 h 514703"/>
              <a:gd name="connsiteX16" fmla="*/ 6364670 w 7233712"/>
              <a:gd name="connsiteY16" fmla="*/ 514703 h 514703"/>
              <a:gd name="connsiteX17" fmla="*/ 5934522 w 7233712"/>
              <a:gd name="connsiteY17" fmla="*/ 514703 h 514703"/>
              <a:gd name="connsiteX18" fmla="*/ 5151266 w 7233712"/>
              <a:gd name="connsiteY18" fmla="*/ 514703 h 514703"/>
              <a:gd name="connsiteX19" fmla="*/ 4579875 w 7233712"/>
              <a:gd name="connsiteY19" fmla="*/ 514703 h 514703"/>
              <a:gd name="connsiteX20" fmla="*/ 3867241 w 7233712"/>
              <a:gd name="connsiteY20" fmla="*/ 514703 h 514703"/>
              <a:gd name="connsiteX21" fmla="*/ 3295850 w 7233712"/>
              <a:gd name="connsiteY21" fmla="*/ 514703 h 514703"/>
              <a:gd name="connsiteX22" fmla="*/ 2653837 w 7233712"/>
              <a:gd name="connsiteY22" fmla="*/ 514703 h 514703"/>
              <a:gd name="connsiteX23" fmla="*/ 2223688 w 7233712"/>
              <a:gd name="connsiteY23" fmla="*/ 514703 h 514703"/>
              <a:gd name="connsiteX24" fmla="*/ 1722918 w 7233712"/>
              <a:gd name="connsiteY24" fmla="*/ 514703 h 514703"/>
              <a:gd name="connsiteX25" fmla="*/ 1010284 w 7233712"/>
              <a:gd name="connsiteY25" fmla="*/ 514703 h 514703"/>
              <a:gd name="connsiteX26" fmla="*/ 85786 w 7233712"/>
              <a:gd name="connsiteY26" fmla="*/ 514703 h 514703"/>
              <a:gd name="connsiteX27" fmla="*/ 0 w 7233712"/>
              <a:gd name="connsiteY27" fmla="*/ 428917 h 514703"/>
              <a:gd name="connsiteX28" fmla="*/ 0 w 7233712"/>
              <a:gd name="connsiteY28" fmla="*/ 85786 h 51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233712" h="514703" fill="none" extrusionOk="0">
                <a:moveTo>
                  <a:pt x="0" y="85786"/>
                </a:moveTo>
                <a:cubicBezTo>
                  <a:pt x="-3601" y="30315"/>
                  <a:pt x="43877" y="-9834"/>
                  <a:pt x="85786" y="0"/>
                </a:cubicBezTo>
                <a:cubicBezTo>
                  <a:pt x="210526" y="-11904"/>
                  <a:pt x="416387" y="7203"/>
                  <a:pt x="657177" y="0"/>
                </a:cubicBezTo>
                <a:cubicBezTo>
                  <a:pt x="897967" y="-7203"/>
                  <a:pt x="1094668" y="35142"/>
                  <a:pt x="1440433" y="0"/>
                </a:cubicBezTo>
                <a:cubicBezTo>
                  <a:pt x="1786198" y="-35142"/>
                  <a:pt x="1672681" y="5563"/>
                  <a:pt x="1870581" y="0"/>
                </a:cubicBezTo>
                <a:cubicBezTo>
                  <a:pt x="2068481" y="-5563"/>
                  <a:pt x="2241481" y="13154"/>
                  <a:pt x="2583216" y="0"/>
                </a:cubicBezTo>
                <a:cubicBezTo>
                  <a:pt x="2924951" y="-13154"/>
                  <a:pt x="2933149" y="12627"/>
                  <a:pt x="3154607" y="0"/>
                </a:cubicBezTo>
                <a:cubicBezTo>
                  <a:pt x="3376065" y="-12627"/>
                  <a:pt x="3564311" y="18404"/>
                  <a:pt x="3937862" y="0"/>
                </a:cubicBezTo>
                <a:cubicBezTo>
                  <a:pt x="4311414" y="-18404"/>
                  <a:pt x="4396009" y="-1111"/>
                  <a:pt x="4721118" y="0"/>
                </a:cubicBezTo>
                <a:cubicBezTo>
                  <a:pt x="5046227" y="1111"/>
                  <a:pt x="5213693" y="7599"/>
                  <a:pt x="5363131" y="0"/>
                </a:cubicBezTo>
                <a:cubicBezTo>
                  <a:pt x="5512569" y="-7599"/>
                  <a:pt x="5728031" y="-22155"/>
                  <a:pt x="5934522" y="0"/>
                </a:cubicBezTo>
                <a:cubicBezTo>
                  <a:pt x="6141013" y="22155"/>
                  <a:pt x="6299446" y="8992"/>
                  <a:pt x="6505913" y="0"/>
                </a:cubicBezTo>
                <a:cubicBezTo>
                  <a:pt x="6712380" y="-8992"/>
                  <a:pt x="6923947" y="-24938"/>
                  <a:pt x="7147926" y="0"/>
                </a:cubicBezTo>
                <a:cubicBezTo>
                  <a:pt x="7192373" y="-3863"/>
                  <a:pt x="7236588" y="45242"/>
                  <a:pt x="7233712" y="85786"/>
                </a:cubicBezTo>
                <a:cubicBezTo>
                  <a:pt x="7249027" y="251165"/>
                  <a:pt x="7225399" y="304680"/>
                  <a:pt x="7233712" y="428917"/>
                </a:cubicBezTo>
                <a:cubicBezTo>
                  <a:pt x="7235969" y="473277"/>
                  <a:pt x="7193185" y="514505"/>
                  <a:pt x="7147926" y="514703"/>
                </a:cubicBezTo>
                <a:cubicBezTo>
                  <a:pt x="6820670" y="507675"/>
                  <a:pt x="6564720" y="517040"/>
                  <a:pt x="6364670" y="514703"/>
                </a:cubicBezTo>
                <a:cubicBezTo>
                  <a:pt x="6164620" y="512366"/>
                  <a:pt x="6075628" y="505049"/>
                  <a:pt x="5934522" y="514703"/>
                </a:cubicBezTo>
                <a:cubicBezTo>
                  <a:pt x="5793416" y="524357"/>
                  <a:pt x="5509515" y="535397"/>
                  <a:pt x="5151266" y="514703"/>
                </a:cubicBezTo>
                <a:cubicBezTo>
                  <a:pt x="4793017" y="494009"/>
                  <a:pt x="4747686" y="511075"/>
                  <a:pt x="4579875" y="514703"/>
                </a:cubicBezTo>
                <a:cubicBezTo>
                  <a:pt x="4412064" y="518331"/>
                  <a:pt x="4128946" y="516603"/>
                  <a:pt x="3867241" y="514703"/>
                </a:cubicBezTo>
                <a:cubicBezTo>
                  <a:pt x="3605536" y="512803"/>
                  <a:pt x="3580708" y="526181"/>
                  <a:pt x="3295850" y="514703"/>
                </a:cubicBezTo>
                <a:cubicBezTo>
                  <a:pt x="3010992" y="503225"/>
                  <a:pt x="2844281" y="490131"/>
                  <a:pt x="2653837" y="514703"/>
                </a:cubicBezTo>
                <a:cubicBezTo>
                  <a:pt x="2463393" y="539275"/>
                  <a:pt x="2393151" y="518638"/>
                  <a:pt x="2223688" y="514703"/>
                </a:cubicBezTo>
                <a:cubicBezTo>
                  <a:pt x="2054225" y="510768"/>
                  <a:pt x="1842290" y="506115"/>
                  <a:pt x="1722918" y="514703"/>
                </a:cubicBezTo>
                <a:cubicBezTo>
                  <a:pt x="1603546" y="523292"/>
                  <a:pt x="1338970" y="534444"/>
                  <a:pt x="1010284" y="514703"/>
                </a:cubicBezTo>
                <a:cubicBezTo>
                  <a:pt x="681598" y="494962"/>
                  <a:pt x="338974" y="540212"/>
                  <a:pt x="85786" y="514703"/>
                </a:cubicBezTo>
                <a:cubicBezTo>
                  <a:pt x="34670" y="511917"/>
                  <a:pt x="-4701" y="475066"/>
                  <a:pt x="0" y="428917"/>
                </a:cubicBezTo>
                <a:cubicBezTo>
                  <a:pt x="10328" y="340392"/>
                  <a:pt x="3688" y="196639"/>
                  <a:pt x="0" y="85786"/>
                </a:cubicBezTo>
                <a:close/>
              </a:path>
              <a:path w="7233712" h="514703" stroke="0" extrusionOk="0">
                <a:moveTo>
                  <a:pt x="0" y="85786"/>
                </a:moveTo>
                <a:cubicBezTo>
                  <a:pt x="5430" y="30607"/>
                  <a:pt x="37519" y="6617"/>
                  <a:pt x="85786" y="0"/>
                </a:cubicBezTo>
                <a:cubicBezTo>
                  <a:pt x="341708" y="-4861"/>
                  <a:pt x="594502" y="19247"/>
                  <a:pt x="727799" y="0"/>
                </a:cubicBezTo>
                <a:cubicBezTo>
                  <a:pt x="861096" y="-19247"/>
                  <a:pt x="1308511" y="22362"/>
                  <a:pt x="1511054" y="0"/>
                </a:cubicBezTo>
                <a:cubicBezTo>
                  <a:pt x="1713598" y="-22362"/>
                  <a:pt x="1961901" y="-21090"/>
                  <a:pt x="2294310" y="0"/>
                </a:cubicBezTo>
                <a:cubicBezTo>
                  <a:pt x="2626719" y="21090"/>
                  <a:pt x="2694160" y="25257"/>
                  <a:pt x="2865701" y="0"/>
                </a:cubicBezTo>
                <a:cubicBezTo>
                  <a:pt x="3037242" y="-25257"/>
                  <a:pt x="3270848" y="-9432"/>
                  <a:pt x="3578335" y="0"/>
                </a:cubicBezTo>
                <a:cubicBezTo>
                  <a:pt x="3885822" y="9432"/>
                  <a:pt x="4024807" y="-37396"/>
                  <a:pt x="4361591" y="0"/>
                </a:cubicBezTo>
                <a:cubicBezTo>
                  <a:pt x="4698375" y="37396"/>
                  <a:pt x="4708183" y="-20491"/>
                  <a:pt x="4932982" y="0"/>
                </a:cubicBezTo>
                <a:cubicBezTo>
                  <a:pt x="5157781" y="20491"/>
                  <a:pt x="5356716" y="-19529"/>
                  <a:pt x="5574995" y="0"/>
                </a:cubicBezTo>
                <a:cubicBezTo>
                  <a:pt x="5793274" y="19529"/>
                  <a:pt x="5860685" y="13524"/>
                  <a:pt x="6005143" y="0"/>
                </a:cubicBezTo>
                <a:cubicBezTo>
                  <a:pt x="6149601" y="-13524"/>
                  <a:pt x="6705814" y="11041"/>
                  <a:pt x="7147926" y="0"/>
                </a:cubicBezTo>
                <a:cubicBezTo>
                  <a:pt x="7195284" y="-8066"/>
                  <a:pt x="7224440" y="34584"/>
                  <a:pt x="7233712" y="85786"/>
                </a:cubicBezTo>
                <a:cubicBezTo>
                  <a:pt x="7235985" y="199605"/>
                  <a:pt x="7229136" y="321067"/>
                  <a:pt x="7233712" y="428917"/>
                </a:cubicBezTo>
                <a:cubicBezTo>
                  <a:pt x="7226849" y="472956"/>
                  <a:pt x="7191927" y="517693"/>
                  <a:pt x="7147926" y="514703"/>
                </a:cubicBezTo>
                <a:cubicBezTo>
                  <a:pt x="6862029" y="544617"/>
                  <a:pt x="6721681" y="482406"/>
                  <a:pt x="6435292" y="514703"/>
                </a:cubicBezTo>
                <a:cubicBezTo>
                  <a:pt x="6148903" y="547000"/>
                  <a:pt x="5872641" y="497063"/>
                  <a:pt x="5722658" y="514703"/>
                </a:cubicBezTo>
                <a:cubicBezTo>
                  <a:pt x="5572675" y="532343"/>
                  <a:pt x="5292536" y="491403"/>
                  <a:pt x="5010024" y="514703"/>
                </a:cubicBezTo>
                <a:cubicBezTo>
                  <a:pt x="4727512" y="538003"/>
                  <a:pt x="4676021" y="538772"/>
                  <a:pt x="4509254" y="514703"/>
                </a:cubicBezTo>
                <a:cubicBezTo>
                  <a:pt x="4342487" y="490635"/>
                  <a:pt x="3978052" y="495009"/>
                  <a:pt x="3796620" y="514703"/>
                </a:cubicBezTo>
                <a:cubicBezTo>
                  <a:pt x="3615188" y="534397"/>
                  <a:pt x="3372817" y="488184"/>
                  <a:pt x="3225228" y="514703"/>
                </a:cubicBezTo>
                <a:cubicBezTo>
                  <a:pt x="3077639" y="541222"/>
                  <a:pt x="2917900" y="520846"/>
                  <a:pt x="2724458" y="514703"/>
                </a:cubicBezTo>
                <a:cubicBezTo>
                  <a:pt x="2531016" y="508561"/>
                  <a:pt x="2262851" y="535441"/>
                  <a:pt x="1941203" y="514703"/>
                </a:cubicBezTo>
                <a:cubicBezTo>
                  <a:pt x="1619555" y="493965"/>
                  <a:pt x="1612174" y="538144"/>
                  <a:pt x="1440433" y="514703"/>
                </a:cubicBezTo>
                <a:cubicBezTo>
                  <a:pt x="1268692" y="491263"/>
                  <a:pt x="1152651" y="523749"/>
                  <a:pt x="939663" y="514703"/>
                </a:cubicBezTo>
                <a:cubicBezTo>
                  <a:pt x="726675" y="505658"/>
                  <a:pt x="493785" y="521159"/>
                  <a:pt x="85786" y="514703"/>
                </a:cubicBezTo>
                <a:cubicBezTo>
                  <a:pt x="40333" y="507720"/>
                  <a:pt x="4292" y="483083"/>
                  <a:pt x="0" y="428917"/>
                </a:cubicBezTo>
                <a:cubicBezTo>
                  <a:pt x="15598" y="355465"/>
                  <a:pt x="3835" y="155394"/>
                  <a:pt x="0" y="8578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عادةً ما </a:t>
            </a:r>
            <a:r>
              <a:rPr lang="ar-EG" sz="12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تكون الفواتير في هذا القطاع كبيرة ومعقدة</a:t>
            </a:r>
            <a:r>
              <a:rPr lang="ar-EG" sz="1200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، مما يؤدي إلى مدة أطول للتحصيل</a:t>
            </a:r>
            <a:endParaRPr lang="en-US" sz="1200" b="1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001A287-468F-C10B-C492-029873EA3C56}"/>
              </a:ext>
            </a:extLst>
          </p:cNvPr>
          <p:cNvSpPr/>
          <p:nvPr/>
        </p:nvSpPr>
        <p:spPr>
          <a:xfrm>
            <a:off x="9850421" y="5222416"/>
            <a:ext cx="1346394" cy="514703"/>
          </a:xfrm>
          <a:custGeom>
            <a:avLst/>
            <a:gdLst>
              <a:gd name="connsiteX0" fmla="*/ 0 w 1346394"/>
              <a:gd name="connsiteY0" fmla="*/ 85786 h 514703"/>
              <a:gd name="connsiteX1" fmla="*/ 85786 w 1346394"/>
              <a:gd name="connsiteY1" fmla="*/ 0 h 514703"/>
              <a:gd name="connsiteX2" fmla="*/ 649701 w 1346394"/>
              <a:gd name="connsiteY2" fmla="*/ 0 h 514703"/>
              <a:gd name="connsiteX3" fmla="*/ 1260608 w 1346394"/>
              <a:gd name="connsiteY3" fmla="*/ 0 h 514703"/>
              <a:gd name="connsiteX4" fmla="*/ 1346394 w 1346394"/>
              <a:gd name="connsiteY4" fmla="*/ 85786 h 514703"/>
              <a:gd name="connsiteX5" fmla="*/ 1346394 w 1346394"/>
              <a:gd name="connsiteY5" fmla="*/ 428917 h 514703"/>
              <a:gd name="connsiteX6" fmla="*/ 1260608 w 1346394"/>
              <a:gd name="connsiteY6" fmla="*/ 514703 h 514703"/>
              <a:gd name="connsiteX7" fmla="*/ 696693 w 1346394"/>
              <a:gd name="connsiteY7" fmla="*/ 514703 h 514703"/>
              <a:gd name="connsiteX8" fmla="*/ 85786 w 1346394"/>
              <a:gd name="connsiteY8" fmla="*/ 514703 h 514703"/>
              <a:gd name="connsiteX9" fmla="*/ 0 w 1346394"/>
              <a:gd name="connsiteY9" fmla="*/ 428917 h 514703"/>
              <a:gd name="connsiteX10" fmla="*/ 0 w 1346394"/>
              <a:gd name="connsiteY10" fmla="*/ 85786 h 51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6394" h="514703" fill="none" extrusionOk="0">
                <a:moveTo>
                  <a:pt x="0" y="85786"/>
                </a:moveTo>
                <a:cubicBezTo>
                  <a:pt x="-1916" y="42334"/>
                  <a:pt x="33230" y="3156"/>
                  <a:pt x="85786" y="0"/>
                </a:cubicBezTo>
                <a:cubicBezTo>
                  <a:pt x="282547" y="-16027"/>
                  <a:pt x="383723" y="-15781"/>
                  <a:pt x="649701" y="0"/>
                </a:cubicBezTo>
                <a:cubicBezTo>
                  <a:pt x="915679" y="15781"/>
                  <a:pt x="1078408" y="28141"/>
                  <a:pt x="1260608" y="0"/>
                </a:cubicBezTo>
                <a:cubicBezTo>
                  <a:pt x="1309705" y="-11540"/>
                  <a:pt x="1350428" y="39445"/>
                  <a:pt x="1346394" y="85786"/>
                </a:cubicBezTo>
                <a:cubicBezTo>
                  <a:pt x="1341751" y="171635"/>
                  <a:pt x="1337133" y="275060"/>
                  <a:pt x="1346394" y="428917"/>
                </a:cubicBezTo>
                <a:cubicBezTo>
                  <a:pt x="1338597" y="475530"/>
                  <a:pt x="1313716" y="511886"/>
                  <a:pt x="1260608" y="514703"/>
                </a:cubicBezTo>
                <a:cubicBezTo>
                  <a:pt x="1102148" y="535642"/>
                  <a:pt x="899680" y="520284"/>
                  <a:pt x="696693" y="514703"/>
                </a:cubicBezTo>
                <a:cubicBezTo>
                  <a:pt x="493707" y="509122"/>
                  <a:pt x="211109" y="527295"/>
                  <a:pt x="85786" y="514703"/>
                </a:cubicBezTo>
                <a:cubicBezTo>
                  <a:pt x="35871" y="518273"/>
                  <a:pt x="7985" y="475326"/>
                  <a:pt x="0" y="428917"/>
                </a:cubicBezTo>
                <a:cubicBezTo>
                  <a:pt x="-750" y="323982"/>
                  <a:pt x="11104" y="251117"/>
                  <a:pt x="0" y="85786"/>
                </a:cubicBezTo>
                <a:close/>
              </a:path>
              <a:path w="1346394" h="514703" stroke="0" extrusionOk="0">
                <a:moveTo>
                  <a:pt x="0" y="85786"/>
                </a:moveTo>
                <a:cubicBezTo>
                  <a:pt x="5430" y="30607"/>
                  <a:pt x="37519" y="6617"/>
                  <a:pt x="85786" y="0"/>
                </a:cubicBezTo>
                <a:cubicBezTo>
                  <a:pt x="284360" y="5954"/>
                  <a:pt x="515155" y="-21743"/>
                  <a:pt x="673197" y="0"/>
                </a:cubicBezTo>
                <a:cubicBezTo>
                  <a:pt x="831239" y="21743"/>
                  <a:pt x="1034971" y="27180"/>
                  <a:pt x="1260608" y="0"/>
                </a:cubicBezTo>
                <a:cubicBezTo>
                  <a:pt x="1300242" y="-8564"/>
                  <a:pt x="1353759" y="35326"/>
                  <a:pt x="1346394" y="85786"/>
                </a:cubicBezTo>
                <a:cubicBezTo>
                  <a:pt x="1344804" y="182931"/>
                  <a:pt x="1349887" y="323154"/>
                  <a:pt x="1346394" y="428917"/>
                </a:cubicBezTo>
                <a:cubicBezTo>
                  <a:pt x="1339536" y="485803"/>
                  <a:pt x="1317132" y="512776"/>
                  <a:pt x="1260608" y="514703"/>
                </a:cubicBezTo>
                <a:cubicBezTo>
                  <a:pt x="1044737" y="518712"/>
                  <a:pt x="847389" y="495225"/>
                  <a:pt x="696693" y="514703"/>
                </a:cubicBezTo>
                <a:cubicBezTo>
                  <a:pt x="545998" y="534181"/>
                  <a:pt x="391071" y="503591"/>
                  <a:pt x="85786" y="514703"/>
                </a:cubicBezTo>
                <a:cubicBezTo>
                  <a:pt x="40573" y="518080"/>
                  <a:pt x="-1935" y="485119"/>
                  <a:pt x="0" y="428917"/>
                </a:cubicBezTo>
                <a:cubicBezTo>
                  <a:pt x="-3948" y="263402"/>
                  <a:pt x="-5949" y="183689"/>
                  <a:pt x="0" y="8578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قطاع الاتصالات</a:t>
            </a:r>
            <a:endParaRPr lang="en-US" sz="12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603253B-CA31-86A5-3020-99923FD480DD}"/>
              </a:ext>
            </a:extLst>
          </p:cNvPr>
          <p:cNvSpPr/>
          <p:nvPr/>
        </p:nvSpPr>
        <p:spPr>
          <a:xfrm>
            <a:off x="2256844" y="5222415"/>
            <a:ext cx="7233712" cy="514703"/>
          </a:xfrm>
          <a:custGeom>
            <a:avLst/>
            <a:gdLst>
              <a:gd name="connsiteX0" fmla="*/ 0 w 7233712"/>
              <a:gd name="connsiteY0" fmla="*/ 85786 h 514703"/>
              <a:gd name="connsiteX1" fmla="*/ 85786 w 7233712"/>
              <a:gd name="connsiteY1" fmla="*/ 0 h 514703"/>
              <a:gd name="connsiteX2" fmla="*/ 657177 w 7233712"/>
              <a:gd name="connsiteY2" fmla="*/ 0 h 514703"/>
              <a:gd name="connsiteX3" fmla="*/ 1440433 w 7233712"/>
              <a:gd name="connsiteY3" fmla="*/ 0 h 514703"/>
              <a:gd name="connsiteX4" fmla="*/ 1870581 w 7233712"/>
              <a:gd name="connsiteY4" fmla="*/ 0 h 514703"/>
              <a:gd name="connsiteX5" fmla="*/ 2583216 w 7233712"/>
              <a:gd name="connsiteY5" fmla="*/ 0 h 514703"/>
              <a:gd name="connsiteX6" fmla="*/ 3154607 w 7233712"/>
              <a:gd name="connsiteY6" fmla="*/ 0 h 514703"/>
              <a:gd name="connsiteX7" fmla="*/ 3937862 w 7233712"/>
              <a:gd name="connsiteY7" fmla="*/ 0 h 514703"/>
              <a:gd name="connsiteX8" fmla="*/ 4721118 w 7233712"/>
              <a:gd name="connsiteY8" fmla="*/ 0 h 514703"/>
              <a:gd name="connsiteX9" fmla="*/ 5363131 w 7233712"/>
              <a:gd name="connsiteY9" fmla="*/ 0 h 514703"/>
              <a:gd name="connsiteX10" fmla="*/ 5934522 w 7233712"/>
              <a:gd name="connsiteY10" fmla="*/ 0 h 514703"/>
              <a:gd name="connsiteX11" fmla="*/ 6505913 w 7233712"/>
              <a:gd name="connsiteY11" fmla="*/ 0 h 514703"/>
              <a:gd name="connsiteX12" fmla="*/ 7147926 w 7233712"/>
              <a:gd name="connsiteY12" fmla="*/ 0 h 514703"/>
              <a:gd name="connsiteX13" fmla="*/ 7233712 w 7233712"/>
              <a:gd name="connsiteY13" fmla="*/ 85786 h 514703"/>
              <a:gd name="connsiteX14" fmla="*/ 7233712 w 7233712"/>
              <a:gd name="connsiteY14" fmla="*/ 428917 h 514703"/>
              <a:gd name="connsiteX15" fmla="*/ 7147926 w 7233712"/>
              <a:gd name="connsiteY15" fmla="*/ 514703 h 514703"/>
              <a:gd name="connsiteX16" fmla="*/ 6364670 w 7233712"/>
              <a:gd name="connsiteY16" fmla="*/ 514703 h 514703"/>
              <a:gd name="connsiteX17" fmla="*/ 5934522 w 7233712"/>
              <a:gd name="connsiteY17" fmla="*/ 514703 h 514703"/>
              <a:gd name="connsiteX18" fmla="*/ 5151266 w 7233712"/>
              <a:gd name="connsiteY18" fmla="*/ 514703 h 514703"/>
              <a:gd name="connsiteX19" fmla="*/ 4579875 w 7233712"/>
              <a:gd name="connsiteY19" fmla="*/ 514703 h 514703"/>
              <a:gd name="connsiteX20" fmla="*/ 3867241 w 7233712"/>
              <a:gd name="connsiteY20" fmla="*/ 514703 h 514703"/>
              <a:gd name="connsiteX21" fmla="*/ 3295850 w 7233712"/>
              <a:gd name="connsiteY21" fmla="*/ 514703 h 514703"/>
              <a:gd name="connsiteX22" fmla="*/ 2653837 w 7233712"/>
              <a:gd name="connsiteY22" fmla="*/ 514703 h 514703"/>
              <a:gd name="connsiteX23" fmla="*/ 2223688 w 7233712"/>
              <a:gd name="connsiteY23" fmla="*/ 514703 h 514703"/>
              <a:gd name="connsiteX24" fmla="*/ 1722918 w 7233712"/>
              <a:gd name="connsiteY24" fmla="*/ 514703 h 514703"/>
              <a:gd name="connsiteX25" fmla="*/ 1010284 w 7233712"/>
              <a:gd name="connsiteY25" fmla="*/ 514703 h 514703"/>
              <a:gd name="connsiteX26" fmla="*/ 85786 w 7233712"/>
              <a:gd name="connsiteY26" fmla="*/ 514703 h 514703"/>
              <a:gd name="connsiteX27" fmla="*/ 0 w 7233712"/>
              <a:gd name="connsiteY27" fmla="*/ 428917 h 514703"/>
              <a:gd name="connsiteX28" fmla="*/ 0 w 7233712"/>
              <a:gd name="connsiteY28" fmla="*/ 85786 h 51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233712" h="514703" fill="none" extrusionOk="0">
                <a:moveTo>
                  <a:pt x="0" y="85786"/>
                </a:moveTo>
                <a:cubicBezTo>
                  <a:pt x="-3601" y="30315"/>
                  <a:pt x="43877" y="-9834"/>
                  <a:pt x="85786" y="0"/>
                </a:cubicBezTo>
                <a:cubicBezTo>
                  <a:pt x="210526" y="-11904"/>
                  <a:pt x="416387" y="7203"/>
                  <a:pt x="657177" y="0"/>
                </a:cubicBezTo>
                <a:cubicBezTo>
                  <a:pt x="897967" y="-7203"/>
                  <a:pt x="1094668" y="35142"/>
                  <a:pt x="1440433" y="0"/>
                </a:cubicBezTo>
                <a:cubicBezTo>
                  <a:pt x="1786198" y="-35142"/>
                  <a:pt x="1672681" y="5563"/>
                  <a:pt x="1870581" y="0"/>
                </a:cubicBezTo>
                <a:cubicBezTo>
                  <a:pt x="2068481" y="-5563"/>
                  <a:pt x="2241481" y="13154"/>
                  <a:pt x="2583216" y="0"/>
                </a:cubicBezTo>
                <a:cubicBezTo>
                  <a:pt x="2924951" y="-13154"/>
                  <a:pt x="2933149" y="12627"/>
                  <a:pt x="3154607" y="0"/>
                </a:cubicBezTo>
                <a:cubicBezTo>
                  <a:pt x="3376065" y="-12627"/>
                  <a:pt x="3564311" y="18404"/>
                  <a:pt x="3937862" y="0"/>
                </a:cubicBezTo>
                <a:cubicBezTo>
                  <a:pt x="4311414" y="-18404"/>
                  <a:pt x="4396009" y="-1111"/>
                  <a:pt x="4721118" y="0"/>
                </a:cubicBezTo>
                <a:cubicBezTo>
                  <a:pt x="5046227" y="1111"/>
                  <a:pt x="5213693" y="7599"/>
                  <a:pt x="5363131" y="0"/>
                </a:cubicBezTo>
                <a:cubicBezTo>
                  <a:pt x="5512569" y="-7599"/>
                  <a:pt x="5728031" y="-22155"/>
                  <a:pt x="5934522" y="0"/>
                </a:cubicBezTo>
                <a:cubicBezTo>
                  <a:pt x="6141013" y="22155"/>
                  <a:pt x="6299446" y="8992"/>
                  <a:pt x="6505913" y="0"/>
                </a:cubicBezTo>
                <a:cubicBezTo>
                  <a:pt x="6712380" y="-8992"/>
                  <a:pt x="6923947" y="-24938"/>
                  <a:pt x="7147926" y="0"/>
                </a:cubicBezTo>
                <a:cubicBezTo>
                  <a:pt x="7192373" y="-3863"/>
                  <a:pt x="7236588" y="45242"/>
                  <a:pt x="7233712" y="85786"/>
                </a:cubicBezTo>
                <a:cubicBezTo>
                  <a:pt x="7249027" y="251165"/>
                  <a:pt x="7225399" y="304680"/>
                  <a:pt x="7233712" y="428917"/>
                </a:cubicBezTo>
                <a:cubicBezTo>
                  <a:pt x="7235969" y="473277"/>
                  <a:pt x="7193185" y="514505"/>
                  <a:pt x="7147926" y="514703"/>
                </a:cubicBezTo>
                <a:cubicBezTo>
                  <a:pt x="6820670" y="507675"/>
                  <a:pt x="6564720" y="517040"/>
                  <a:pt x="6364670" y="514703"/>
                </a:cubicBezTo>
                <a:cubicBezTo>
                  <a:pt x="6164620" y="512366"/>
                  <a:pt x="6075628" y="505049"/>
                  <a:pt x="5934522" y="514703"/>
                </a:cubicBezTo>
                <a:cubicBezTo>
                  <a:pt x="5793416" y="524357"/>
                  <a:pt x="5509515" y="535397"/>
                  <a:pt x="5151266" y="514703"/>
                </a:cubicBezTo>
                <a:cubicBezTo>
                  <a:pt x="4793017" y="494009"/>
                  <a:pt x="4747686" y="511075"/>
                  <a:pt x="4579875" y="514703"/>
                </a:cubicBezTo>
                <a:cubicBezTo>
                  <a:pt x="4412064" y="518331"/>
                  <a:pt x="4128946" y="516603"/>
                  <a:pt x="3867241" y="514703"/>
                </a:cubicBezTo>
                <a:cubicBezTo>
                  <a:pt x="3605536" y="512803"/>
                  <a:pt x="3580708" y="526181"/>
                  <a:pt x="3295850" y="514703"/>
                </a:cubicBezTo>
                <a:cubicBezTo>
                  <a:pt x="3010992" y="503225"/>
                  <a:pt x="2844281" y="490131"/>
                  <a:pt x="2653837" y="514703"/>
                </a:cubicBezTo>
                <a:cubicBezTo>
                  <a:pt x="2463393" y="539275"/>
                  <a:pt x="2393151" y="518638"/>
                  <a:pt x="2223688" y="514703"/>
                </a:cubicBezTo>
                <a:cubicBezTo>
                  <a:pt x="2054225" y="510768"/>
                  <a:pt x="1842290" y="506115"/>
                  <a:pt x="1722918" y="514703"/>
                </a:cubicBezTo>
                <a:cubicBezTo>
                  <a:pt x="1603546" y="523292"/>
                  <a:pt x="1338970" y="534444"/>
                  <a:pt x="1010284" y="514703"/>
                </a:cubicBezTo>
                <a:cubicBezTo>
                  <a:pt x="681598" y="494962"/>
                  <a:pt x="338974" y="540212"/>
                  <a:pt x="85786" y="514703"/>
                </a:cubicBezTo>
                <a:cubicBezTo>
                  <a:pt x="34670" y="511917"/>
                  <a:pt x="-4701" y="475066"/>
                  <a:pt x="0" y="428917"/>
                </a:cubicBezTo>
                <a:cubicBezTo>
                  <a:pt x="10328" y="340392"/>
                  <a:pt x="3688" y="196639"/>
                  <a:pt x="0" y="85786"/>
                </a:cubicBezTo>
                <a:close/>
              </a:path>
              <a:path w="7233712" h="514703" stroke="0" extrusionOk="0">
                <a:moveTo>
                  <a:pt x="0" y="85786"/>
                </a:moveTo>
                <a:cubicBezTo>
                  <a:pt x="5430" y="30607"/>
                  <a:pt x="37519" y="6617"/>
                  <a:pt x="85786" y="0"/>
                </a:cubicBezTo>
                <a:cubicBezTo>
                  <a:pt x="341708" y="-4861"/>
                  <a:pt x="594502" y="19247"/>
                  <a:pt x="727799" y="0"/>
                </a:cubicBezTo>
                <a:cubicBezTo>
                  <a:pt x="861096" y="-19247"/>
                  <a:pt x="1308511" y="22362"/>
                  <a:pt x="1511054" y="0"/>
                </a:cubicBezTo>
                <a:cubicBezTo>
                  <a:pt x="1713598" y="-22362"/>
                  <a:pt x="1961901" y="-21090"/>
                  <a:pt x="2294310" y="0"/>
                </a:cubicBezTo>
                <a:cubicBezTo>
                  <a:pt x="2626719" y="21090"/>
                  <a:pt x="2694160" y="25257"/>
                  <a:pt x="2865701" y="0"/>
                </a:cubicBezTo>
                <a:cubicBezTo>
                  <a:pt x="3037242" y="-25257"/>
                  <a:pt x="3270848" y="-9432"/>
                  <a:pt x="3578335" y="0"/>
                </a:cubicBezTo>
                <a:cubicBezTo>
                  <a:pt x="3885822" y="9432"/>
                  <a:pt x="4024807" y="-37396"/>
                  <a:pt x="4361591" y="0"/>
                </a:cubicBezTo>
                <a:cubicBezTo>
                  <a:pt x="4698375" y="37396"/>
                  <a:pt x="4708183" y="-20491"/>
                  <a:pt x="4932982" y="0"/>
                </a:cubicBezTo>
                <a:cubicBezTo>
                  <a:pt x="5157781" y="20491"/>
                  <a:pt x="5356716" y="-19529"/>
                  <a:pt x="5574995" y="0"/>
                </a:cubicBezTo>
                <a:cubicBezTo>
                  <a:pt x="5793274" y="19529"/>
                  <a:pt x="5860685" y="13524"/>
                  <a:pt x="6005143" y="0"/>
                </a:cubicBezTo>
                <a:cubicBezTo>
                  <a:pt x="6149601" y="-13524"/>
                  <a:pt x="6705814" y="11041"/>
                  <a:pt x="7147926" y="0"/>
                </a:cubicBezTo>
                <a:cubicBezTo>
                  <a:pt x="7195284" y="-8066"/>
                  <a:pt x="7224440" y="34584"/>
                  <a:pt x="7233712" y="85786"/>
                </a:cubicBezTo>
                <a:cubicBezTo>
                  <a:pt x="7235985" y="199605"/>
                  <a:pt x="7229136" y="321067"/>
                  <a:pt x="7233712" y="428917"/>
                </a:cubicBezTo>
                <a:cubicBezTo>
                  <a:pt x="7226849" y="472956"/>
                  <a:pt x="7191927" y="517693"/>
                  <a:pt x="7147926" y="514703"/>
                </a:cubicBezTo>
                <a:cubicBezTo>
                  <a:pt x="6862029" y="544617"/>
                  <a:pt x="6721681" y="482406"/>
                  <a:pt x="6435292" y="514703"/>
                </a:cubicBezTo>
                <a:cubicBezTo>
                  <a:pt x="6148903" y="547000"/>
                  <a:pt x="5872641" y="497063"/>
                  <a:pt x="5722658" y="514703"/>
                </a:cubicBezTo>
                <a:cubicBezTo>
                  <a:pt x="5572675" y="532343"/>
                  <a:pt x="5292536" y="491403"/>
                  <a:pt x="5010024" y="514703"/>
                </a:cubicBezTo>
                <a:cubicBezTo>
                  <a:pt x="4727512" y="538003"/>
                  <a:pt x="4676021" y="538772"/>
                  <a:pt x="4509254" y="514703"/>
                </a:cubicBezTo>
                <a:cubicBezTo>
                  <a:pt x="4342487" y="490635"/>
                  <a:pt x="3978052" y="495009"/>
                  <a:pt x="3796620" y="514703"/>
                </a:cubicBezTo>
                <a:cubicBezTo>
                  <a:pt x="3615188" y="534397"/>
                  <a:pt x="3372817" y="488184"/>
                  <a:pt x="3225228" y="514703"/>
                </a:cubicBezTo>
                <a:cubicBezTo>
                  <a:pt x="3077639" y="541222"/>
                  <a:pt x="2917900" y="520846"/>
                  <a:pt x="2724458" y="514703"/>
                </a:cubicBezTo>
                <a:cubicBezTo>
                  <a:pt x="2531016" y="508561"/>
                  <a:pt x="2262851" y="535441"/>
                  <a:pt x="1941203" y="514703"/>
                </a:cubicBezTo>
                <a:cubicBezTo>
                  <a:pt x="1619555" y="493965"/>
                  <a:pt x="1612174" y="538144"/>
                  <a:pt x="1440433" y="514703"/>
                </a:cubicBezTo>
                <a:cubicBezTo>
                  <a:pt x="1268692" y="491263"/>
                  <a:pt x="1152651" y="523749"/>
                  <a:pt x="939663" y="514703"/>
                </a:cubicBezTo>
                <a:cubicBezTo>
                  <a:pt x="726675" y="505658"/>
                  <a:pt x="493785" y="521159"/>
                  <a:pt x="85786" y="514703"/>
                </a:cubicBezTo>
                <a:cubicBezTo>
                  <a:pt x="40333" y="507720"/>
                  <a:pt x="4292" y="483083"/>
                  <a:pt x="0" y="428917"/>
                </a:cubicBezTo>
                <a:cubicBezTo>
                  <a:pt x="15598" y="355465"/>
                  <a:pt x="3835" y="155394"/>
                  <a:pt x="0" y="8578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يستغرق التحصيل من العملاء والفواتير </a:t>
            </a:r>
            <a:r>
              <a:rPr lang="ar-EG" sz="12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المستحقة لفترات طويلة </a:t>
            </a:r>
            <a:r>
              <a:rPr lang="ar-EG" sz="1200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مما يؤدي إلى معدل دوران بطيء</a:t>
            </a:r>
            <a:endParaRPr lang="en-US" sz="1200" b="1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9DDEC6B-7DFA-B9B8-A9EA-2E872DDBE809}"/>
              </a:ext>
            </a:extLst>
          </p:cNvPr>
          <p:cNvSpPr/>
          <p:nvPr/>
        </p:nvSpPr>
        <p:spPr>
          <a:xfrm>
            <a:off x="883264" y="805828"/>
            <a:ext cx="1346394" cy="514703"/>
          </a:xfrm>
          <a:custGeom>
            <a:avLst/>
            <a:gdLst>
              <a:gd name="connsiteX0" fmla="*/ 0 w 1346394"/>
              <a:gd name="connsiteY0" fmla="*/ 85786 h 514703"/>
              <a:gd name="connsiteX1" fmla="*/ 85786 w 1346394"/>
              <a:gd name="connsiteY1" fmla="*/ 0 h 514703"/>
              <a:gd name="connsiteX2" fmla="*/ 649701 w 1346394"/>
              <a:gd name="connsiteY2" fmla="*/ 0 h 514703"/>
              <a:gd name="connsiteX3" fmla="*/ 1260608 w 1346394"/>
              <a:gd name="connsiteY3" fmla="*/ 0 h 514703"/>
              <a:gd name="connsiteX4" fmla="*/ 1346394 w 1346394"/>
              <a:gd name="connsiteY4" fmla="*/ 85786 h 514703"/>
              <a:gd name="connsiteX5" fmla="*/ 1346394 w 1346394"/>
              <a:gd name="connsiteY5" fmla="*/ 428917 h 514703"/>
              <a:gd name="connsiteX6" fmla="*/ 1260608 w 1346394"/>
              <a:gd name="connsiteY6" fmla="*/ 514703 h 514703"/>
              <a:gd name="connsiteX7" fmla="*/ 696693 w 1346394"/>
              <a:gd name="connsiteY7" fmla="*/ 514703 h 514703"/>
              <a:gd name="connsiteX8" fmla="*/ 85786 w 1346394"/>
              <a:gd name="connsiteY8" fmla="*/ 514703 h 514703"/>
              <a:gd name="connsiteX9" fmla="*/ 0 w 1346394"/>
              <a:gd name="connsiteY9" fmla="*/ 428917 h 514703"/>
              <a:gd name="connsiteX10" fmla="*/ 0 w 1346394"/>
              <a:gd name="connsiteY10" fmla="*/ 85786 h 51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6394" h="514703" fill="none" extrusionOk="0">
                <a:moveTo>
                  <a:pt x="0" y="85786"/>
                </a:moveTo>
                <a:cubicBezTo>
                  <a:pt x="-1916" y="42334"/>
                  <a:pt x="33230" y="3156"/>
                  <a:pt x="85786" y="0"/>
                </a:cubicBezTo>
                <a:cubicBezTo>
                  <a:pt x="282547" y="-16027"/>
                  <a:pt x="383723" y="-15781"/>
                  <a:pt x="649701" y="0"/>
                </a:cubicBezTo>
                <a:cubicBezTo>
                  <a:pt x="915679" y="15781"/>
                  <a:pt x="1078408" y="28141"/>
                  <a:pt x="1260608" y="0"/>
                </a:cubicBezTo>
                <a:cubicBezTo>
                  <a:pt x="1309705" y="-11540"/>
                  <a:pt x="1350428" y="39445"/>
                  <a:pt x="1346394" y="85786"/>
                </a:cubicBezTo>
                <a:cubicBezTo>
                  <a:pt x="1341751" y="171635"/>
                  <a:pt x="1337133" y="275060"/>
                  <a:pt x="1346394" y="428917"/>
                </a:cubicBezTo>
                <a:cubicBezTo>
                  <a:pt x="1338597" y="475530"/>
                  <a:pt x="1313716" y="511886"/>
                  <a:pt x="1260608" y="514703"/>
                </a:cubicBezTo>
                <a:cubicBezTo>
                  <a:pt x="1102148" y="535642"/>
                  <a:pt x="899680" y="520284"/>
                  <a:pt x="696693" y="514703"/>
                </a:cubicBezTo>
                <a:cubicBezTo>
                  <a:pt x="493707" y="509122"/>
                  <a:pt x="211109" y="527295"/>
                  <a:pt x="85786" y="514703"/>
                </a:cubicBezTo>
                <a:cubicBezTo>
                  <a:pt x="35871" y="518273"/>
                  <a:pt x="7985" y="475326"/>
                  <a:pt x="0" y="428917"/>
                </a:cubicBezTo>
                <a:cubicBezTo>
                  <a:pt x="-750" y="323982"/>
                  <a:pt x="11104" y="251117"/>
                  <a:pt x="0" y="85786"/>
                </a:cubicBezTo>
                <a:close/>
              </a:path>
              <a:path w="1346394" h="514703" stroke="0" extrusionOk="0">
                <a:moveTo>
                  <a:pt x="0" y="85786"/>
                </a:moveTo>
                <a:cubicBezTo>
                  <a:pt x="5430" y="30607"/>
                  <a:pt x="37519" y="6617"/>
                  <a:pt x="85786" y="0"/>
                </a:cubicBezTo>
                <a:cubicBezTo>
                  <a:pt x="284360" y="5954"/>
                  <a:pt x="515155" y="-21743"/>
                  <a:pt x="673197" y="0"/>
                </a:cubicBezTo>
                <a:cubicBezTo>
                  <a:pt x="831239" y="21743"/>
                  <a:pt x="1034971" y="27180"/>
                  <a:pt x="1260608" y="0"/>
                </a:cubicBezTo>
                <a:cubicBezTo>
                  <a:pt x="1300242" y="-8564"/>
                  <a:pt x="1353759" y="35326"/>
                  <a:pt x="1346394" y="85786"/>
                </a:cubicBezTo>
                <a:cubicBezTo>
                  <a:pt x="1344804" y="182931"/>
                  <a:pt x="1349887" y="323154"/>
                  <a:pt x="1346394" y="428917"/>
                </a:cubicBezTo>
                <a:cubicBezTo>
                  <a:pt x="1339536" y="485803"/>
                  <a:pt x="1317132" y="512776"/>
                  <a:pt x="1260608" y="514703"/>
                </a:cubicBezTo>
                <a:cubicBezTo>
                  <a:pt x="1044737" y="518712"/>
                  <a:pt x="847389" y="495225"/>
                  <a:pt x="696693" y="514703"/>
                </a:cubicBezTo>
                <a:cubicBezTo>
                  <a:pt x="545998" y="534181"/>
                  <a:pt x="391071" y="503591"/>
                  <a:pt x="85786" y="514703"/>
                </a:cubicBezTo>
                <a:cubicBezTo>
                  <a:pt x="40573" y="518080"/>
                  <a:pt x="-1935" y="485119"/>
                  <a:pt x="0" y="428917"/>
                </a:cubicBezTo>
                <a:cubicBezTo>
                  <a:pt x="-3948" y="263402"/>
                  <a:pt x="-5949" y="183689"/>
                  <a:pt x="0" y="8578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بوينج</a:t>
            </a:r>
            <a:endParaRPr lang="en-US" sz="12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BB83C42-3750-8F58-45D0-968D3FC9DF0F}"/>
              </a:ext>
            </a:extLst>
          </p:cNvPr>
          <p:cNvSpPr/>
          <p:nvPr/>
        </p:nvSpPr>
        <p:spPr>
          <a:xfrm>
            <a:off x="476664" y="1734974"/>
            <a:ext cx="1673241" cy="514703"/>
          </a:xfrm>
          <a:custGeom>
            <a:avLst/>
            <a:gdLst>
              <a:gd name="connsiteX0" fmla="*/ 0 w 1673241"/>
              <a:gd name="connsiteY0" fmla="*/ 85786 h 514703"/>
              <a:gd name="connsiteX1" fmla="*/ 85786 w 1673241"/>
              <a:gd name="connsiteY1" fmla="*/ 0 h 514703"/>
              <a:gd name="connsiteX2" fmla="*/ 601359 w 1673241"/>
              <a:gd name="connsiteY2" fmla="*/ 0 h 514703"/>
              <a:gd name="connsiteX3" fmla="*/ 1116932 w 1673241"/>
              <a:gd name="connsiteY3" fmla="*/ 0 h 514703"/>
              <a:gd name="connsiteX4" fmla="*/ 1587455 w 1673241"/>
              <a:gd name="connsiteY4" fmla="*/ 0 h 514703"/>
              <a:gd name="connsiteX5" fmla="*/ 1673241 w 1673241"/>
              <a:gd name="connsiteY5" fmla="*/ 85786 h 514703"/>
              <a:gd name="connsiteX6" fmla="*/ 1673241 w 1673241"/>
              <a:gd name="connsiteY6" fmla="*/ 428917 h 514703"/>
              <a:gd name="connsiteX7" fmla="*/ 1587455 w 1673241"/>
              <a:gd name="connsiteY7" fmla="*/ 514703 h 514703"/>
              <a:gd name="connsiteX8" fmla="*/ 1071882 w 1673241"/>
              <a:gd name="connsiteY8" fmla="*/ 514703 h 514703"/>
              <a:gd name="connsiteX9" fmla="*/ 556309 w 1673241"/>
              <a:gd name="connsiteY9" fmla="*/ 514703 h 514703"/>
              <a:gd name="connsiteX10" fmla="*/ 85786 w 1673241"/>
              <a:gd name="connsiteY10" fmla="*/ 514703 h 514703"/>
              <a:gd name="connsiteX11" fmla="*/ 0 w 1673241"/>
              <a:gd name="connsiteY11" fmla="*/ 428917 h 514703"/>
              <a:gd name="connsiteX12" fmla="*/ 0 w 1673241"/>
              <a:gd name="connsiteY12" fmla="*/ 85786 h 51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3241" h="514703" fill="none" extrusionOk="0">
                <a:moveTo>
                  <a:pt x="0" y="85786"/>
                </a:moveTo>
                <a:cubicBezTo>
                  <a:pt x="-2076" y="37151"/>
                  <a:pt x="42082" y="-4242"/>
                  <a:pt x="85786" y="0"/>
                </a:cubicBezTo>
                <a:cubicBezTo>
                  <a:pt x="223335" y="-9130"/>
                  <a:pt x="455652" y="-12436"/>
                  <a:pt x="601359" y="0"/>
                </a:cubicBezTo>
                <a:cubicBezTo>
                  <a:pt x="747066" y="12436"/>
                  <a:pt x="877500" y="16812"/>
                  <a:pt x="1116932" y="0"/>
                </a:cubicBezTo>
                <a:cubicBezTo>
                  <a:pt x="1356364" y="-16812"/>
                  <a:pt x="1362118" y="-22112"/>
                  <a:pt x="1587455" y="0"/>
                </a:cubicBezTo>
                <a:cubicBezTo>
                  <a:pt x="1627036" y="-765"/>
                  <a:pt x="1678971" y="35591"/>
                  <a:pt x="1673241" y="85786"/>
                </a:cubicBezTo>
                <a:cubicBezTo>
                  <a:pt x="1677751" y="210634"/>
                  <a:pt x="1678073" y="306391"/>
                  <a:pt x="1673241" y="428917"/>
                </a:cubicBezTo>
                <a:cubicBezTo>
                  <a:pt x="1670337" y="476210"/>
                  <a:pt x="1633344" y="511577"/>
                  <a:pt x="1587455" y="514703"/>
                </a:cubicBezTo>
                <a:cubicBezTo>
                  <a:pt x="1452275" y="496675"/>
                  <a:pt x="1283995" y="534646"/>
                  <a:pt x="1071882" y="514703"/>
                </a:cubicBezTo>
                <a:cubicBezTo>
                  <a:pt x="859769" y="494760"/>
                  <a:pt x="674441" y="506792"/>
                  <a:pt x="556309" y="514703"/>
                </a:cubicBezTo>
                <a:cubicBezTo>
                  <a:pt x="438177" y="522614"/>
                  <a:pt x="272095" y="511746"/>
                  <a:pt x="85786" y="514703"/>
                </a:cubicBezTo>
                <a:cubicBezTo>
                  <a:pt x="38109" y="513551"/>
                  <a:pt x="-7638" y="468742"/>
                  <a:pt x="0" y="428917"/>
                </a:cubicBezTo>
                <a:cubicBezTo>
                  <a:pt x="-1040" y="313006"/>
                  <a:pt x="16495" y="247227"/>
                  <a:pt x="0" y="85786"/>
                </a:cubicBezTo>
                <a:close/>
              </a:path>
              <a:path w="1673241" h="514703" stroke="0" extrusionOk="0">
                <a:moveTo>
                  <a:pt x="0" y="85786"/>
                </a:moveTo>
                <a:cubicBezTo>
                  <a:pt x="5430" y="30607"/>
                  <a:pt x="37519" y="6617"/>
                  <a:pt x="85786" y="0"/>
                </a:cubicBezTo>
                <a:cubicBezTo>
                  <a:pt x="243635" y="20750"/>
                  <a:pt x="339169" y="1713"/>
                  <a:pt x="586342" y="0"/>
                </a:cubicBezTo>
                <a:cubicBezTo>
                  <a:pt x="833515" y="-1713"/>
                  <a:pt x="929145" y="-5334"/>
                  <a:pt x="1116932" y="0"/>
                </a:cubicBezTo>
                <a:cubicBezTo>
                  <a:pt x="1304719" y="5334"/>
                  <a:pt x="1377926" y="13077"/>
                  <a:pt x="1587455" y="0"/>
                </a:cubicBezTo>
                <a:cubicBezTo>
                  <a:pt x="1633232" y="2150"/>
                  <a:pt x="1672600" y="27728"/>
                  <a:pt x="1673241" y="85786"/>
                </a:cubicBezTo>
                <a:cubicBezTo>
                  <a:pt x="1666150" y="167966"/>
                  <a:pt x="1688912" y="308595"/>
                  <a:pt x="1673241" y="428917"/>
                </a:cubicBezTo>
                <a:cubicBezTo>
                  <a:pt x="1662030" y="473419"/>
                  <a:pt x="1625560" y="507828"/>
                  <a:pt x="1587455" y="514703"/>
                </a:cubicBezTo>
                <a:cubicBezTo>
                  <a:pt x="1405326" y="536194"/>
                  <a:pt x="1302542" y="503841"/>
                  <a:pt x="1071882" y="514703"/>
                </a:cubicBezTo>
                <a:cubicBezTo>
                  <a:pt x="841222" y="525565"/>
                  <a:pt x="773745" y="500455"/>
                  <a:pt x="556309" y="514703"/>
                </a:cubicBezTo>
                <a:cubicBezTo>
                  <a:pt x="338873" y="528951"/>
                  <a:pt x="237178" y="531850"/>
                  <a:pt x="85786" y="514703"/>
                </a:cubicBezTo>
                <a:cubicBezTo>
                  <a:pt x="46519" y="522317"/>
                  <a:pt x="-3150" y="470652"/>
                  <a:pt x="0" y="428917"/>
                </a:cubicBezTo>
                <a:cubicBezTo>
                  <a:pt x="13167" y="356138"/>
                  <a:pt x="15593" y="252133"/>
                  <a:pt x="0" y="8578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PG&amp;E Corporation (PCG)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CC4C5CB-0714-66D2-1338-FADA2B3B191E}"/>
              </a:ext>
            </a:extLst>
          </p:cNvPr>
          <p:cNvSpPr/>
          <p:nvPr/>
        </p:nvSpPr>
        <p:spPr>
          <a:xfrm>
            <a:off x="435998" y="2616727"/>
            <a:ext cx="1673241" cy="514703"/>
          </a:xfrm>
          <a:custGeom>
            <a:avLst/>
            <a:gdLst>
              <a:gd name="connsiteX0" fmla="*/ 0 w 1673241"/>
              <a:gd name="connsiteY0" fmla="*/ 85786 h 514703"/>
              <a:gd name="connsiteX1" fmla="*/ 85786 w 1673241"/>
              <a:gd name="connsiteY1" fmla="*/ 0 h 514703"/>
              <a:gd name="connsiteX2" fmla="*/ 601359 w 1673241"/>
              <a:gd name="connsiteY2" fmla="*/ 0 h 514703"/>
              <a:gd name="connsiteX3" fmla="*/ 1116932 w 1673241"/>
              <a:gd name="connsiteY3" fmla="*/ 0 h 514703"/>
              <a:gd name="connsiteX4" fmla="*/ 1587455 w 1673241"/>
              <a:gd name="connsiteY4" fmla="*/ 0 h 514703"/>
              <a:gd name="connsiteX5" fmla="*/ 1673241 w 1673241"/>
              <a:gd name="connsiteY5" fmla="*/ 85786 h 514703"/>
              <a:gd name="connsiteX6" fmla="*/ 1673241 w 1673241"/>
              <a:gd name="connsiteY6" fmla="*/ 428917 h 514703"/>
              <a:gd name="connsiteX7" fmla="*/ 1587455 w 1673241"/>
              <a:gd name="connsiteY7" fmla="*/ 514703 h 514703"/>
              <a:gd name="connsiteX8" fmla="*/ 1071882 w 1673241"/>
              <a:gd name="connsiteY8" fmla="*/ 514703 h 514703"/>
              <a:gd name="connsiteX9" fmla="*/ 556309 w 1673241"/>
              <a:gd name="connsiteY9" fmla="*/ 514703 h 514703"/>
              <a:gd name="connsiteX10" fmla="*/ 85786 w 1673241"/>
              <a:gd name="connsiteY10" fmla="*/ 514703 h 514703"/>
              <a:gd name="connsiteX11" fmla="*/ 0 w 1673241"/>
              <a:gd name="connsiteY11" fmla="*/ 428917 h 514703"/>
              <a:gd name="connsiteX12" fmla="*/ 0 w 1673241"/>
              <a:gd name="connsiteY12" fmla="*/ 85786 h 51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3241" h="514703" fill="none" extrusionOk="0">
                <a:moveTo>
                  <a:pt x="0" y="85786"/>
                </a:moveTo>
                <a:cubicBezTo>
                  <a:pt x="-2076" y="37151"/>
                  <a:pt x="42082" y="-4242"/>
                  <a:pt x="85786" y="0"/>
                </a:cubicBezTo>
                <a:cubicBezTo>
                  <a:pt x="223335" y="-9130"/>
                  <a:pt x="455652" y="-12436"/>
                  <a:pt x="601359" y="0"/>
                </a:cubicBezTo>
                <a:cubicBezTo>
                  <a:pt x="747066" y="12436"/>
                  <a:pt x="877500" y="16812"/>
                  <a:pt x="1116932" y="0"/>
                </a:cubicBezTo>
                <a:cubicBezTo>
                  <a:pt x="1356364" y="-16812"/>
                  <a:pt x="1362118" y="-22112"/>
                  <a:pt x="1587455" y="0"/>
                </a:cubicBezTo>
                <a:cubicBezTo>
                  <a:pt x="1627036" y="-765"/>
                  <a:pt x="1678971" y="35591"/>
                  <a:pt x="1673241" y="85786"/>
                </a:cubicBezTo>
                <a:cubicBezTo>
                  <a:pt x="1677751" y="210634"/>
                  <a:pt x="1678073" y="306391"/>
                  <a:pt x="1673241" y="428917"/>
                </a:cubicBezTo>
                <a:cubicBezTo>
                  <a:pt x="1670337" y="476210"/>
                  <a:pt x="1633344" y="511577"/>
                  <a:pt x="1587455" y="514703"/>
                </a:cubicBezTo>
                <a:cubicBezTo>
                  <a:pt x="1452275" y="496675"/>
                  <a:pt x="1283995" y="534646"/>
                  <a:pt x="1071882" y="514703"/>
                </a:cubicBezTo>
                <a:cubicBezTo>
                  <a:pt x="859769" y="494760"/>
                  <a:pt x="674441" y="506792"/>
                  <a:pt x="556309" y="514703"/>
                </a:cubicBezTo>
                <a:cubicBezTo>
                  <a:pt x="438177" y="522614"/>
                  <a:pt x="272095" y="511746"/>
                  <a:pt x="85786" y="514703"/>
                </a:cubicBezTo>
                <a:cubicBezTo>
                  <a:pt x="38109" y="513551"/>
                  <a:pt x="-7638" y="468742"/>
                  <a:pt x="0" y="428917"/>
                </a:cubicBezTo>
                <a:cubicBezTo>
                  <a:pt x="-1040" y="313006"/>
                  <a:pt x="16495" y="247227"/>
                  <a:pt x="0" y="85786"/>
                </a:cubicBezTo>
                <a:close/>
              </a:path>
              <a:path w="1673241" h="514703" stroke="0" extrusionOk="0">
                <a:moveTo>
                  <a:pt x="0" y="85786"/>
                </a:moveTo>
                <a:cubicBezTo>
                  <a:pt x="5430" y="30607"/>
                  <a:pt x="37519" y="6617"/>
                  <a:pt x="85786" y="0"/>
                </a:cubicBezTo>
                <a:cubicBezTo>
                  <a:pt x="243635" y="20750"/>
                  <a:pt x="339169" y="1713"/>
                  <a:pt x="586342" y="0"/>
                </a:cubicBezTo>
                <a:cubicBezTo>
                  <a:pt x="833515" y="-1713"/>
                  <a:pt x="929145" y="-5334"/>
                  <a:pt x="1116932" y="0"/>
                </a:cubicBezTo>
                <a:cubicBezTo>
                  <a:pt x="1304719" y="5334"/>
                  <a:pt x="1377926" y="13077"/>
                  <a:pt x="1587455" y="0"/>
                </a:cubicBezTo>
                <a:cubicBezTo>
                  <a:pt x="1633232" y="2150"/>
                  <a:pt x="1672600" y="27728"/>
                  <a:pt x="1673241" y="85786"/>
                </a:cubicBezTo>
                <a:cubicBezTo>
                  <a:pt x="1666150" y="167966"/>
                  <a:pt x="1688912" y="308595"/>
                  <a:pt x="1673241" y="428917"/>
                </a:cubicBezTo>
                <a:cubicBezTo>
                  <a:pt x="1662030" y="473419"/>
                  <a:pt x="1625560" y="507828"/>
                  <a:pt x="1587455" y="514703"/>
                </a:cubicBezTo>
                <a:cubicBezTo>
                  <a:pt x="1405326" y="536194"/>
                  <a:pt x="1302542" y="503841"/>
                  <a:pt x="1071882" y="514703"/>
                </a:cubicBezTo>
                <a:cubicBezTo>
                  <a:pt x="841222" y="525565"/>
                  <a:pt x="773745" y="500455"/>
                  <a:pt x="556309" y="514703"/>
                </a:cubicBezTo>
                <a:cubicBezTo>
                  <a:pt x="338873" y="528951"/>
                  <a:pt x="237178" y="531850"/>
                  <a:pt x="85786" y="514703"/>
                </a:cubicBezTo>
                <a:cubicBezTo>
                  <a:pt x="46519" y="522317"/>
                  <a:pt x="-3150" y="470652"/>
                  <a:pt x="0" y="428917"/>
                </a:cubicBezTo>
                <a:cubicBezTo>
                  <a:pt x="13167" y="356138"/>
                  <a:pt x="15593" y="252133"/>
                  <a:pt x="0" y="8578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Simon Property Group (SPG)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AB195B6-CB45-9CC0-23E1-93C676D4544E}"/>
              </a:ext>
            </a:extLst>
          </p:cNvPr>
          <p:cNvSpPr/>
          <p:nvPr/>
        </p:nvSpPr>
        <p:spPr>
          <a:xfrm>
            <a:off x="435997" y="3461791"/>
            <a:ext cx="1673241" cy="514703"/>
          </a:xfrm>
          <a:custGeom>
            <a:avLst/>
            <a:gdLst>
              <a:gd name="connsiteX0" fmla="*/ 0 w 1673241"/>
              <a:gd name="connsiteY0" fmla="*/ 85786 h 514703"/>
              <a:gd name="connsiteX1" fmla="*/ 85786 w 1673241"/>
              <a:gd name="connsiteY1" fmla="*/ 0 h 514703"/>
              <a:gd name="connsiteX2" fmla="*/ 601359 w 1673241"/>
              <a:gd name="connsiteY2" fmla="*/ 0 h 514703"/>
              <a:gd name="connsiteX3" fmla="*/ 1116932 w 1673241"/>
              <a:gd name="connsiteY3" fmla="*/ 0 h 514703"/>
              <a:gd name="connsiteX4" fmla="*/ 1587455 w 1673241"/>
              <a:gd name="connsiteY4" fmla="*/ 0 h 514703"/>
              <a:gd name="connsiteX5" fmla="*/ 1673241 w 1673241"/>
              <a:gd name="connsiteY5" fmla="*/ 85786 h 514703"/>
              <a:gd name="connsiteX6" fmla="*/ 1673241 w 1673241"/>
              <a:gd name="connsiteY6" fmla="*/ 428917 h 514703"/>
              <a:gd name="connsiteX7" fmla="*/ 1587455 w 1673241"/>
              <a:gd name="connsiteY7" fmla="*/ 514703 h 514703"/>
              <a:gd name="connsiteX8" fmla="*/ 1071882 w 1673241"/>
              <a:gd name="connsiteY8" fmla="*/ 514703 h 514703"/>
              <a:gd name="connsiteX9" fmla="*/ 556309 w 1673241"/>
              <a:gd name="connsiteY9" fmla="*/ 514703 h 514703"/>
              <a:gd name="connsiteX10" fmla="*/ 85786 w 1673241"/>
              <a:gd name="connsiteY10" fmla="*/ 514703 h 514703"/>
              <a:gd name="connsiteX11" fmla="*/ 0 w 1673241"/>
              <a:gd name="connsiteY11" fmla="*/ 428917 h 514703"/>
              <a:gd name="connsiteX12" fmla="*/ 0 w 1673241"/>
              <a:gd name="connsiteY12" fmla="*/ 85786 h 51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3241" h="514703" fill="none" extrusionOk="0">
                <a:moveTo>
                  <a:pt x="0" y="85786"/>
                </a:moveTo>
                <a:cubicBezTo>
                  <a:pt x="-2076" y="37151"/>
                  <a:pt x="42082" y="-4242"/>
                  <a:pt x="85786" y="0"/>
                </a:cubicBezTo>
                <a:cubicBezTo>
                  <a:pt x="223335" y="-9130"/>
                  <a:pt x="455652" y="-12436"/>
                  <a:pt x="601359" y="0"/>
                </a:cubicBezTo>
                <a:cubicBezTo>
                  <a:pt x="747066" y="12436"/>
                  <a:pt x="877500" y="16812"/>
                  <a:pt x="1116932" y="0"/>
                </a:cubicBezTo>
                <a:cubicBezTo>
                  <a:pt x="1356364" y="-16812"/>
                  <a:pt x="1362118" y="-22112"/>
                  <a:pt x="1587455" y="0"/>
                </a:cubicBezTo>
                <a:cubicBezTo>
                  <a:pt x="1627036" y="-765"/>
                  <a:pt x="1678971" y="35591"/>
                  <a:pt x="1673241" y="85786"/>
                </a:cubicBezTo>
                <a:cubicBezTo>
                  <a:pt x="1677751" y="210634"/>
                  <a:pt x="1678073" y="306391"/>
                  <a:pt x="1673241" y="428917"/>
                </a:cubicBezTo>
                <a:cubicBezTo>
                  <a:pt x="1670337" y="476210"/>
                  <a:pt x="1633344" y="511577"/>
                  <a:pt x="1587455" y="514703"/>
                </a:cubicBezTo>
                <a:cubicBezTo>
                  <a:pt x="1452275" y="496675"/>
                  <a:pt x="1283995" y="534646"/>
                  <a:pt x="1071882" y="514703"/>
                </a:cubicBezTo>
                <a:cubicBezTo>
                  <a:pt x="859769" y="494760"/>
                  <a:pt x="674441" y="506792"/>
                  <a:pt x="556309" y="514703"/>
                </a:cubicBezTo>
                <a:cubicBezTo>
                  <a:pt x="438177" y="522614"/>
                  <a:pt x="272095" y="511746"/>
                  <a:pt x="85786" y="514703"/>
                </a:cubicBezTo>
                <a:cubicBezTo>
                  <a:pt x="38109" y="513551"/>
                  <a:pt x="-7638" y="468742"/>
                  <a:pt x="0" y="428917"/>
                </a:cubicBezTo>
                <a:cubicBezTo>
                  <a:pt x="-1040" y="313006"/>
                  <a:pt x="16495" y="247227"/>
                  <a:pt x="0" y="85786"/>
                </a:cubicBezTo>
                <a:close/>
              </a:path>
              <a:path w="1673241" h="514703" stroke="0" extrusionOk="0">
                <a:moveTo>
                  <a:pt x="0" y="85786"/>
                </a:moveTo>
                <a:cubicBezTo>
                  <a:pt x="5430" y="30607"/>
                  <a:pt x="37519" y="6617"/>
                  <a:pt x="85786" y="0"/>
                </a:cubicBezTo>
                <a:cubicBezTo>
                  <a:pt x="243635" y="20750"/>
                  <a:pt x="339169" y="1713"/>
                  <a:pt x="586342" y="0"/>
                </a:cubicBezTo>
                <a:cubicBezTo>
                  <a:pt x="833515" y="-1713"/>
                  <a:pt x="929145" y="-5334"/>
                  <a:pt x="1116932" y="0"/>
                </a:cubicBezTo>
                <a:cubicBezTo>
                  <a:pt x="1304719" y="5334"/>
                  <a:pt x="1377926" y="13077"/>
                  <a:pt x="1587455" y="0"/>
                </a:cubicBezTo>
                <a:cubicBezTo>
                  <a:pt x="1633232" y="2150"/>
                  <a:pt x="1672600" y="27728"/>
                  <a:pt x="1673241" y="85786"/>
                </a:cubicBezTo>
                <a:cubicBezTo>
                  <a:pt x="1666150" y="167966"/>
                  <a:pt x="1688912" y="308595"/>
                  <a:pt x="1673241" y="428917"/>
                </a:cubicBezTo>
                <a:cubicBezTo>
                  <a:pt x="1662030" y="473419"/>
                  <a:pt x="1625560" y="507828"/>
                  <a:pt x="1587455" y="514703"/>
                </a:cubicBezTo>
                <a:cubicBezTo>
                  <a:pt x="1405326" y="536194"/>
                  <a:pt x="1302542" y="503841"/>
                  <a:pt x="1071882" y="514703"/>
                </a:cubicBezTo>
                <a:cubicBezTo>
                  <a:pt x="841222" y="525565"/>
                  <a:pt x="773745" y="500455"/>
                  <a:pt x="556309" y="514703"/>
                </a:cubicBezTo>
                <a:cubicBezTo>
                  <a:pt x="338873" y="528951"/>
                  <a:pt x="237178" y="531850"/>
                  <a:pt x="85786" y="514703"/>
                </a:cubicBezTo>
                <a:cubicBezTo>
                  <a:pt x="46519" y="522317"/>
                  <a:pt x="-3150" y="470652"/>
                  <a:pt x="0" y="428917"/>
                </a:cubicBezTo>
                <a:cubicBezTo>
                  <a:pt x="13167" y="356138"/>
                  <a:pt x="15593" y="252133"/>
                  <a:pt x="0" y="8578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HCA Healthcare (HCA)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6C8B7C8-30CF-3FB8-FE8F-582B7A8C7B0A}"/>
              </a:ext>
            </a:extLst>
          </p:cNvPr>
          <p:cNvSpPr/>
          <p:nvPr/>
        </p:nvSpPr>
        <p:spPr>
          <a:xfrm>
            <a:off x="435998" y="4318797"/>
            <a:ext cx="1673241" cy="514703"/>
          </a:xfrm>
          <a:custGeom>
            <a:avLst/>
            <a:gdLst>
              <a:gd name="connsiteX0" fmla="*/ 0 w 1673241"/>
              <a:gd name="connsiteY0" fmla="*/ 85786 h 514703"/>
              <a:gd name="connsiteX1" fmla="*/ 85786 w 1673241"/>
              <a:gd name="connsiteY1" fmla="*/ 0 h 514703"/>
              <a:gd name="connsiteX2" fmla="*/ 601359 w 1673241"/>
              <a:gd name="connsiteY2" fmla="*/ 0 h 514703"/>
              <a:gd name="connsiteX3" fmla="*/ 1116932 w 1673241"/>
              <a:gd name="connsiteY3" fmla="*/ 0 h 514703"/>
              <a:gd name="connsiteX4" fmla="*/ 1587455 w 1673241"/>
              <a:gd name="connsiteY4" fmla="*/ 0 h 514703"/>
              <a:gd name="connsiteX5" fmla="*/ 1673241 w 1673241"/>
              <a:gd name="connsiteY5" fmla="*/ 85786 h 514703"/>
              <a:gd name="connsiteX6" fmla="*/ 1673241 w 1673241"/>
              <a:gd name="connsiteY6" fmla="*/ 428917 h 514703"/>
              <a:gd name="connsiteX7" fmla="*/ 1587455 w 1673241"/>
              <a:gd name="connsiteY7" fmla="*/ 514703 h 514703"/>
              <a:gd name="connsiteX8" fmla="*/ 1071882 w 1673241"/>
              <a:gd name="connsiteY8" fmla="*/ 514703 h 514703"/>
              <a:gd name="connsiteX9" fmla="*/ 556309 w 1673241"/>
              <a:gd name="connsiteY9" fmla="*/ 514703 h 514703"/>
              <a:gd name="connsiteX10" fmla="*/ 85786 w 1673241"/>
              <a:gd name="connsiteY10" fmla="*/ 514703 h 514703"/>
              <a:gd name="connsiteX11" fmla="*/ 0 w 1673241"/>
              <a:gd name="connsiteY11" fmla="*/ 428917 h 514703"/>
              <a:gd name="connsiteX12" fmla="*/ 0 w 1673241"/>
              <a:gd name="connsiteY12" fmla="*/ 85786 h 51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3241" h="514703" fill="none" extrusionOk="0">
                <a:moveTo>
                  <a:pt x="0" y="85786"/>
                </a:moveTo>
                <a:cubicBezTo>
                  <a:pt x="-2076" y="37151"/>
                  <a:pt x="42082" y="-4242"/>
                  <a:pt x="85786" y="0"/>
                </a:cubicBezTo>
                <a:cubicBezTo>
                  <a:pt x="223335" y="-9130"/>
                  <a:pt x="455652" y="-12436"/>
                  <a:pt x="601359" y="0"/>
                </a:cubicBezTo>
                <a:cubicBezTo>
                  <a:pt x="747066" y="12436"/>
                  <a:pt x="877500" y="16812"/>
                  <a:pt x="1116932" y="0"/>
                </a:cubicBezTo>
                <a:cubicBezTo>
                  <a:pt x="1356364" y="-16812"/>
                  <a:pt x="1362118" y="-22112"/>
                  <a:pt x="1587455" y="0"/>
                </a:cubicBezTo>
                <a:cubicBezTo>
                  <a:pt x="1627036" y="-765"/>
                  <a:pt x="1678971" y="35591"/>
                  <a:pt x="1673241" y="85786"/>
                </a:cubicBezTo>
                <a:cubicBezTo>
                  <a:pt x="1677751" y="210634"/>
                  <a:pt x="1678073" y="306391"/>
                  <a:pt x="1673241" y="428917"/>
                </a:cubicBezTo>
                <a:cubicBezTo>
                  <a:pt x="1670337" y="476210"/>
                  <a:pt x="1633344" y="511577"/>
                  <a:pt x="1587455" y="514703"/>
                </a:cubicBezTo>
                <a:cubicBezTo>
                  <a:pt x="1452275" y="496675"/>
                  <a:pt x="1283995" y="534646"/>
                  <a:pt x="1071882" y="514703"/>
                </a:cubicBezTo>
                <a:cubicBezTo>
                  <a:pt x="859769" y="494760"/>
                  <a:pt x="674441" y="506792"/>
                  <a:pt x="556309" y="514703"/>
                </a:cubicBezTo>
                <a:cubicBezTo>
                  <a:pt x="438177" y="522614"/>
                  <a:pt x="272095" y="511746"/>
                  <a:pt x="85786" y="514703"/>
                </a:cubicBezTo>
                <a:cubicBezTo>
                  <a:pt x="38109" y="513551"/>
                  <a:pt x="-7638" y="468742"/>
                  <a:pt x="0" y="428917"/>
                </a:cubicBezTo>
                <a:cubicBezTo>
                  <a:pt x="-1040" y="313006"/>
                  <a:pt x="16495" y="247227"/>
                  <a:pt x="0" y="85786"/>
                </a:cubicBezTo>
                <a:close/>
              </a:path>
              <a:path w="1673241" h="514703" stroke="0" extrusionOk="0">
                <a:moveTo>
                  <a:pt x="0" y="85786"/>
                </a:moveTo>
                <a:cubicBezTo>
                  <a:pt x="5430" y="30607"/>
                  <a:pt x="37519" y="6617"/>
                  <a:pt x="85786" y="0"/>
                </a:cubicBezTo>
                <a:cubicBezTo>
                  <a:pt x="243635" y="20750"/>
                  <a:pt x="339169" y="1713"/>
                  <a:pt x="586342" y="0"/>
                </a:cubicBezTo>
                <a:cubicBezTo>
                  <a:pt x="833515" y="-1713"/>
                  <a:pt x="929145" y="-5334"/>
                  <a:pt x="1116932" y="0"/>
                </a:cubicBezTo>
                <a:cubicBezTo>
                  <a:pt x="1304719" y="5334"/>
                  <a:pt x="1377926" y="13077"/>
                  <a:pt x="1587455" y="0"/>
                </a:cubicBezTo>
                <a:cubicBezTo>
                  <a:pt x="1633232" y="2150"/>
                  <a:pt x="1672600" y="27728"/>
                  <a:pt x="1673241" y="85786"/>
                </a:cubicBezTo>
                <a:cubicBezTo>
                  <a:pt x="1666150" y="167966"/>
                  <a:pt x="1688912" y="308595"/>
                  <a:pt x="1673241" y="428917"/>
                </a:cubicBezTo>
                <a:cubicBezTo>
                  <a:pt x="1662030" y="473419"/>
                  <a:pt x="1625560" y="507828"/>
                  <a:pt x="1587455" y="514703"/>
                </a:cubicBezTo>
                <a:cubicBezTo>
                  <a:pt x="1405326" y="536194"/>
                  <a:pt x="1302542" y="503841"/>
                  <a:pt x="1071882" y="514703"/>
                </a:cubicBezTo>
                <a:cubicBezTo>
                  <a:pt x="841222" y="525565"/>
                  <a:pt x="773745" y="500455"/>
                  <a:pt x="556309" y="514703"/>
                </a:cubicBezTo>
                <a:cubicBezTo>
                  <a:pt x="338873" y="528951"/>
                  <a:pt x="237178" y="531850"/>
                  <a:pt x="85786" y="514703"/>
                </a:cubicBezTo>
                <a:cubicBezTo>
                  <a:pt x="46519" y="522317"/>
                  <a:pt x="-3150" y="470652"/>
                  <a:pt x="0" y="428917"/>
                </a:cubicBezTo>
                <a:cubicBezTo>
                  <a:pt x="13167" y="356138"/>
                  <a:pt x="15593" y="252133"/>
                  <a:pt x="0" y="8578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Exxon Mobil (XOM)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0D9F96CC-0F5D-1F79-B510-E15952816996}"/>
              </a:ext>
            </a:extLst>
          </p:cNvPr>
          <p:cNvSpPr/>
          <p:nvPr/>
        </p:nvSpPr>
        <p:spPr>
          <a:xfrm>
            <a:off x="403670" y="5229663"/>
            <a:ext cx="1673241" cy="514703"/>
          </a:xfrm>
          <a:custGeom>
            <a:avLst/>
            <a:gdLst>
              <a:gd name="connsiteX0" fmla="*/ 0 w 1673241"/>
              <a:gd name="connsiteY0" fmla="*/ 85786 h 514703"/>
              <a:gd name="connsiteX1" fmla="*/ 85786 w 1673241"/>
              <a:gd name="connsiteY1" fmla="*/ 0 h 514703"/>
              <a:gd name="connsiteX2" fmla="*/ 601359 w 1673241"/>
              <a:gd name="connsiteY2" fmla="*/ 0 h 514703"/>
              <a:gd name="connsiteX3" fmla="*/ 1116932 w 1673241"/>
              <a:gd name="connsiteY3" fmla="*/ 0 h 514703"/>
              <a:gd name="connsiteX4" fmla="*/ 1587455 w 1673241"/>
              <a:gd name="connsiteY4" fmla="*/ 0 h 514703"/>
              <a:gd name="connsiteX5" fmla="*/ 1673241 w 1673241"/>
              <a:gd name="connsiteY5" fmla="*/ 85786 h 514703"/>
              <a:gd name="connsiteX6" fmla="*/ 1673241 w 1673241"/>
              <a:gd name="connsiteY6" fmla="*/ 428917 h 514703"/>
              <a:gd name="connsiteX7" fmla="*/ 1587455 w 1673241"/>
              <a:gd name="connsiteY7" fmla="*/ 514703 h 514703"/>
              <a:gd name="connsiteX8" fmla="*/ 1071882 w 1673241"/>
              <a:gd name="connsiteY8" fmla="*/ 514703 h 514703"/>
              <a:gd name="connsiteX9" fmla="*/ 556309 w 1673241"/>
              <a:gd name="connsiteY9" fmla="*/ 514703 h 514703"/>
              <a:gd name="connsiteX10" fmla="*/ 85786 w 1673241"/>
              <a:gd name="connsiteY10" fmla="*/ 514703 h 514703"/>
              <a:gd name="connsiteX11" fmla="*/ 0 w 1673241"/>
              <a:gd name="connsiteY11" fmla="*/ 428917 h 514703"/>
              <a:gd name="connsiteX12" fmla="*/ 0 w 1673241"/>
              <a:gd name="connsiteY12" fmla="*/ 85786 h 51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3241" h="514703" fill="none" extrusionOk="0">
                <a:moveTo>
                  <a:pt x="0" y="85786"/>
                </a:moveTo>
                <a:cubicBezTo>
                  <a:pt x="-2076" y="37151"/>
                  <a:pt x="42082" y="-4242"/>
                  <a:pt x="85786" y="0"/>
                </a:cubicBezTo>
                <a:cubicBezTo>
                  <a:pt x="223335" y="-9130"/>
                  <a:pt x="455652" y="-12436"/>
                  <a:pt x="601359" y="0"/>
                </a:cubicBezTo>
                <a:cubicBezTo>
                  <a:pt x="747066" y="12436"/>
                  <a:pt x="877500" y="16812"/>
                  <a:pt x="1116932" y="0"/>
                </a:cubicBezTo>
                <a:cubicBezTo>
                  <a:pt x="1356364" y="-16812"/>
                  <a:pt x="1362118" y="-22112"/>
                  <a:pt x="1587455" y="0"/>
                </a:cubicBezTo>
                <a:cubicBezTo>
                  <a:pt x="1627036" y="-765"/>
                  <a:pt x="1678971" y="35591"/>
                  <a:pt x="1673241" y="85786"/>
                </a:cubicBezTo>
                <a:cubicBezTo>
                  <a:pt x="1677751" y="210634"/>
                  <a:pt x="1678073" y="306391"/>
                  <a:pt x="1673241" y="428917"/>
                </a:cubicBezTo>
                <a:cubicBezTo>
                  <a:pt x="1670337" y="476210"/>
                  <a:pt x="1633344" y="511577"/>
                  <a:pt x="1587455" y="514703"/>
                </a:cubicBezTo>
                <a:cubicBezTo>
                  <a:pt x="1452275" y="496675"/>
                  <a:pt x="1283995" y="534646"/>
                  <a:pt x="1071882" y="514703"/>
                </a:cubicBezTo>
                <a:cubicBezTo>
                  <a:pt x="859769" y="494760"/>
                  <a:pt x="674441" y="506792"/>
                  <a:pt x="556309" y="514703"/>
                </a:cubicBezTo>
                <a:cubicBezTo>
                  <a:pt x="438177" y="522614"/>
                  <a:pt x="272095" y="511746"/>
                  <a:pt x="85786" y="514703"/>
                </a:cubicBezTo>
                <a:cubicBezTo>
                  <a:pt x="38109" y="513551"/>
                  <a:pt x="-7638" y="468742"/>
                  <a:pt x="0" y="428917"/>
                </a:cubicBezTo>
                <a:cubicBezTo>
                  <a:pt x="-1040" y="313006"/>
                  <a:pt x="16495" y="247227"/>
                  <a:pt x="0" y="85786"/>
                </a:cubicBezTo>
                <a:close/>
              </a:path>
              <a:path w="1673241" h="514703" stroke="0" extrusionOk="0">
                <a:moveTo>
                  <a:pt x="0" y="85786"/>
                </a:moveTo>
                <a:cubicBezTo>
                  <a:pt x="5430" y="30607"/>
                  <a:pt x="37519" y="6617"/>
                  <a:pt x="85786" y="0"/>
                </a:cubicBezTo>
                <a:cubicBezTo>
                  <a:pt x="243635" y="20750"/>
                  <a:pt x="339169" y="1713"/>
                  <a:pt x="586342" y="0"/>
                </a:cubicBezTo>
                <a:cubicBezTo>
                  <a:pt x="833515" y="-1713"/>
                  <a:pt x="929145" y="-5334"/>
                  <a:pt x="1116932" y="0"/>
                </a:cubicBezTo>
                <a:cubicBezTo>
                  <a:pt x="1304719" y="5334"/>
                  <a:pt x="1377926" y="13077"/>
                  <a:pt x="1587455" y="0"/>
                </a:cubicBezTo>
                <a:cubicBezTo>
                  <a:pt x="1633232" y="2150"/>
                  <a:pt x="1672600" y="27728"/>
                  <a:pt x="1673241" y="85786"/>
                </a:cubicBezTo>
                <a:cubicBezTo>
                  <a:pt x="1666150" y="167966"/>
                  <a:pt x="1688912" y="308595"/>
                  <a:pt x="1673241" y="428917"/>
                </a:cubicBezTo>
                <a:cubicBezTo>
                  <a:pt x="1662030" y="473419"/>
                  <a:pt x="1625560" y="507828"/>
                  <a:pt x="1587455" y="514703"/>
                </a:cubicBezTo>
                <a:cubicBezTo>
                  <a:pt x="1405326" y="536194"/>
                  <a:pt x="1302542" y="503841"/>
                  <a:pt x="1071882" y="514703"/>
                </a:cubicBezTo>
                <a:cubicBezTo>
                  <a:pt x="841222" y="525565"/>
                  <a:pt x="773745" y="500455"/>
                  <a:pt x="556309" y="514703"/>
                </a:cubicBezTo>
                <a:cubicBezTo>
                  <a:pt x="338873" y="528951"/>
                  <a:pt x="237178" y="531850"/>
                  <a:pt x="85786" y="514703"/>
                </a:cubicBezTo>
                <a:cubicBezTo>
                  <a:pt x="46519" y="522317"/>
                  <a:pt x="-3150" y="470652"/>
                  <a:pt x="0" y="428917"/>
                </a:cubicBezTo>
                <a:cubicBezTo>
                  <a:pt x="13167" y="356138"/>
                  <a:pt x="15593" y="252133"/>
                  <a:pt x="0" y="8578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AT&amp;T Inc. (T)</a:t>
            </a:r>
          </a:p>
        </p:txBody>
      </p:sp>
    </p:spTree>
    <p:extLst>
      <p:ext uri="{BB962C8B-B14F-4D97-AF65-F5344CB8AC3E}">
        <p14:creationId xmlns:p14="http://schemas.microsoft.com/office/powerpoint/2010/main" val="2503076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6" grpId="0" animBg="1"/>
      <p:bldP spid="10" grpId="0" animBg="1"/>
      <p:bldP spid="12" grpId="0" animBg="1"/>
      <p:bldP spid="13" grpId="0" animBg="1"/>
      <p:bldP spid="16" grpId="0" animBg="1"/>
      <p:bldP spid="18" grpId="0" animBg="1"/>
      <p:bldP spid="22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8831" y="6017357"/>
            <a:ext cx="1142245" cy="669925"/>
          </a:xfrm>
        </p:spPr>
        <p:txBody>
          <a:bodyPr/>
          <a:lstStyle/>
          <a:p>
            <a:r>
              <a:rPr lang="en-US" sz="6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ABBCD7-5EBC-144E-7894-51C039B3FC12}"/>
              </a:ext>
            </a:extLst>
          </p:cNvPr>
          <p:cNvSpPr txBox="1"/>
          <p:nvPr/>
        </p:nvSpPr>
        <p:spPr>
          <a:xfrm>
            <a:off x="9272659" y="85688"/>
            <a:ext cx="2030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معدلات دوران منخفضة</a:t>
            </a:r>
            <a:endParaRPr lang="en-US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4F743A3-1C04-C4FF-18D8-8ADA7DE5314C}"/>
              </a:ext>
            </a:extLst>
          </p:cNvPr>
          <p:cNvSpPr/>
          <p:nvPr/>
        </p:nvSpPr>
        <p:spPr>
          <a:xfrm>
            <a:off x="9614951" y="1021792"/>
            <a:ext cx="1346394" cy="514703"/>
          </a:xfrm>
          <a:custGeom>
            <a:avLst/>
            <a:gdLst>
              <a:gd name="connsiteX0" fmla="*/ 0 w 1346394"/>
              <a:gd name="connsiteY0" fmla="*/ 85786 h 514703"/>
              <a:gd name="connsiteX1" fmla="*/ 85786 w 1346394"/>
              <a:gd name="connsiteY1" fmla="*/ 0 h 514703"/>
              <a:gd name="connsiteX2" fmla="*/ 649701 w 1346394"/>
              <a:gd name="connsiteY2" fmla="*/ 0 h 514703"/>
              <a:gd name="connsiteX3" fmla="*/ 1260608 w 1346394"/>
              <a:gd name="connsiteY3" fmla="*/ 0 h 514703"/>
              <a:gd name="connsiteX4" fmla="*/ 1346394 w 1346394"/>
              <a:gd name="connsiteY4" fmla="*/ 85786 h 514703"/>
              <a:gd name="connsiteX5" fmla="*/ 1346394 w 1346394"/>
              <a:gd name="connsiteY5" fmla="*/ 428917 h 514703"/>
              <a:gd name="connsiteX6" fmla="*/ 1260608 w 1346394"/>
              <a:gd name="connsiteY6" fmla="*/ 514703 h 514703"/>
              <a:gd name="connsiteX7" fmla="*/ 696693 w 1346394"/>
              <a:gd name="connsiteY7" fmla="*/ 514703 h 514703"/>
              <a:gd name="connsiteX8" fmla="*/ 85786 w 1346394"/>
              <a:gd name="connsiteY8" fmla="*/ 514703 h 514703"/>
              <a:gd name="connsiteX9" fmla="*/ 0 w 1346394"/>
              <a:gd name="connsiteY9" fmla="*/ 428917 h 514703"/>
              <a:gd name="connsiteX10" fmla="*/ 0 w 1346394"/>
              <a:gd name="connsiteY10" fmla="*/ 85786 h 51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6394" h="514703" fill="none" extrusionOk="0">
                <a:moveTo>
                  <a:pt x="0" y="85786"/>
                </a:moveTo>
                <a:cubicBezTo>
                  <a:pt x="-1916" y="42334"/>
                  <a:pt x="33230" y="3156"/>
                  <a:pt x="85786" y="0"/>
                </a:cubicBezTo>
                <a:cubicBezTo>
                  <a:pt x="282547" y="-16027"/>
                  <a:pt x="383723" y="-15781"/>
                  <a:pt x="649701" y="0"/>
                </a:cubicBezTo>
                <a:cubicBezTo>
                  <a:pt x="915679" y="15781"/>
                  <a:pt x="1078408" y="28141"/>
                  <a:pt x="1260608" y="0"/>
                </a:cubicBezTo>
                <a:cubicBezTo>
                  <a:pt x="1309705" y="-11540"/>
                  <a:pt x="1350428" y="39445"/>
                  <a:pt x="1346394" y="85786"/>
                </a:cubicBezTo>
                <a:cubicBezTo>
                  <a:pt x="1341751" y="171635"/>
                  <a:pt x="1337133" y="275060"/>
                  <a:pt x="1346394" y="428917"/>
                </a:cubicBezTo>
                <a:cubicBezTo>
                  <a:pt x="1338597" y="475530"/>
                  <a:pt x="1313716" y="511886"/>
                  <a:pt x="1260608" y="514703"/>
                </a:cubicBezTo>
                <a:cubicBezTo>
                  <a:pt x="1102148" y="535642"/>
                  <a:pt x="899680" y="520284"/>
                  <a:pt x="696693" y="514703"/>
                </a:cubicBezTo>
                <a:cubicBezTo>
                  <a:pt x="493707" y="509122"/>
                  <a:pt x="211109" y="527295"/>
                  <a:pt x="85786" y="514703"/>
                </a:cubicBezTo>
                <a:cubicBezTo>
                  <a:pt x="35871" y="518273"/>
                  <a:pt x="7985" y="475326"/>
                  <a:pt x="0" y="428917"/>
                </a:cubicBezTo>
                <a:cubicBezTo>
                  <a:pt x="-750" y="323982"/>
                  <a:pt x="11104" y="251117"/>
                  <a:pt x="0" y="85786"/>
                </a:cubicBezTo>
                <a:close/>
              </a:path>
              <a:path w="1346394" h="514703" stroke="0" extrusionOk="0">
                <a:moveTo>
                  <a:pt x="0" y="85786"/>
                </a:moveTo>
                <a:cubicBezTo>
                  <a:pt x="5430" y="30607"/>
                  <a:pt x="37519" y="6617"/>
                  <a:pt x="85786" y="0"/>
                </a:cubicBezTo>
                <a:cubicBezTo>
                  <a:pt x="284360" y="5954"/>
                  <a:pt x="515155" y="-21743"/>
                  <a:pt x="673197" y="0"/>
                </a:cubicBezTo>
                <a:cubicBezTo>
                  <a:pt x="831239" y="21743"/>
                  <a:pt x="1034971" y="27180"/>
                  <a:pt x="1260608" y="0"/>
                </a:cubicBezTo>
                <a:cubicBezTo>
                  <a:pt x="1300242" y="-8564"/>
                  <a:pt x="1353759" y="35326"/>
                  <a:pt x="1346394" y="85786"/>
                </a:cubicBezTo>
                <a:cubicBezTo>
                  <a:pt x="1344804" y="182931"/>
                  <a:pt x="1349887" y="323154"/>
                  <a:pt x="1346394" y="428917"/>
                </a:cubicBezTo>
                <a:cubicBezTo>
                  <a:pt x="1339536" y="485803"/>
                  <a:pt x="1317132" y="512776"/>
                  <a:pt x="1260608" y="514703"/>
                </a:cubicBezTo>
                <a:cubicBezTo>
                  <a:pt x="1044737" y="518712"/>
                  <a:pt x="847389" y="495225"/>
                  <a:pt x="696693" y="514703"/>
                </a:cubicBezTo>
                <a:cubicBezTo>
                  <a:pt x="545998" y="534181"/>
                  <a:pt x="391071" y="503591"/>
                  <a:pt x="85786" y="514703"/>
                </a:cubicBezTo>
                <a:cubicBezTo>
                  <a:pt x="40573" y="518080"/>
                  <a:pt x="-1935" y="485119"/>
                  <a:pt x="0" y="428917"/>
                </a:cubicBezTo>
                <a:cubicBezTo>
                  <a:pt x="-3948" y="263402"/>
                  <a:pt x="-5949" y="183689"/>
                  <a:pt x="0" y="8578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قطاع الصناعات الثقيلة</a:t>
            </a:r>
            <a:endParaRPr lang="en-US" sz="12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65714E3-C2B6-0013-7D87-4C7F2FB2AE1D}"/>
              </a:ext>
            </a:extLst>
          </p:cNvPr>
          <p:cNvSpPr/>
          <p:nvPr/>
        </p:nvSpPr>
        <p:spPr>
          <a:xfrm>
            <a:off x="9641666" y="1967996"/>
            <a:ext cx="1346394" cy="514703"/>
          </a:xfrm>
          <a:custGeom>
            <a:avLst/>
            <a:gdLst>
              <a:gd name="connsiteX0" fmla="*/ 0 w 1346394"/>
              <a:gd name="connsiteY0" fmla="*/ 85786 h 514703"/>
              <a:gd name="connsiteX1" fmla="*/ 85786 w 1346394"/>
              <a:gd name="connsiteY1" fmla="*/ 0 h 514703"/>
              <a:gd name="connsiteX2" fmla="*/ 649701 w 1346394"/>
              <a:gd name="connsiteY2" fmla="*/ 0 h 514703"/>
              <a:gd name="connsiteX3" fmla="*/ 1260608 w 1346394"/>
              <a:gd name="connsiteY3" fmla="*/ 0 h 514703"/>
              <a:gd name="connsiteX4" fmla="*/ 1346394 w 1346394"/>
              <a:gd name="connsiteY4" fmla="*/ 85786 h 514703"/>
              <a:gd name="connsiteX5" fmla="*/ 1346394 w 1346394"/>
              <a:gd name="connsiteY5" fmla="*/ 428917 h 514703"/>
              <a:gd name="connsiteX6" fmla="*/ 1260608 w 1346394"/>
              <a:gd name="connsiteY6" fmla="*/ 514703 h 514703"/>
              <a:gd name="connsiteX7" fmla="*/ 696693 w 1346394"/>
              <a:gd name="connsiteY7" fmla="*/ 514703 h 514703"/>
              <a:gd name="connsiteX8" fmla="*/ 85786 w 1346394"/>
              <a:gd name="connsiteY8" fmla="*/ 514703 h 514703"/>
              <a:gd name="connsiteX9" fmla="*/ 0 w 1346394"/>
              <a:gd name="connsiteY9" fmla="*/ 428917 h 514703"/>
              <a:gd name="connsiteX10" fmla="*/ 0 w 1346394"/>
              <a:gd name="connsiteY10" fmla="*/ 85786 h 51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6394" h="514703" fill="none" extrusionOk="0">
                <a:moveTo>
                  <a:pt x="0" y="85786"/>
                </a:moveTo>
                <a:cubicBezTo>
                  <a:pt x="-1916" y="42334"/>
                  <a:pt x="33230" y="3156"/>
                  <a:pt x="85786" y="0"/>
                </a:cubicBezTo>
                <a:cubicBezTo>
                  <a:pt x="282547" y="-16027"/>
                  <a:pt x="383723" y="-15781"/>
                  <a:pt x="649701" y="0"/>
                </a:cubicBezTo>
                <a:cubicBezTo>
                  <a:pt x="915679" y="15781"/>
                  <a:pt x="1078408" y="28141"/>
                  <a:pt x="1260608" y="0"/>
                </a:cubicBezTo>
                <a:cubicBezTo>
                  <a:pt x="1309705" y="-11540"/>
                  <a:pt x="1350428" y="39445"/>
                  <a:pt x="1346394" y="85786"/>
                </a:cubicBezTo>
                <a:cubicBezTo>
                  <a:pt x="1341751" y="171635"/>
                  <a:pt x="1337133" y="275060"/>
                  <a:pt x="1346394" y="428917"/>
                </a:cubicBezTo>
                <a:cubicBezTo>
                  <a:pt x="1338597" y="475530"/>
                  <a:pt x="1313716" y="511886"/>
                  <a:pt x="1260608" y="514703"/>
                </a:cubicBezTo>
                <a:cubicBezTo>
                  <a:pt x="1102148" y="535642"/>
                  <a:pt x="899680" y="520284"/>
                  <a:pt x="696693" y="514703"/>
                </a:cubicBezTo>
                <a:cubicBezTo>
                  <a:pt x="493707" y="509122"/>
                  <a:pt x="211109" y="527295"/>
                  <a:pt x="85786" y="514703"/>
                </a:cubicBezTo>
                <a:cubicBezTo>
                  <a:pt x="35871" y="518273"/>
                  <a:pt x="7985" y="475326"/>
                  <a:pt x="0" y="428917"/>
                </a:cubicBezTo>
                <a:cubicBezTo>
                  <a:pt x="-750" y="323982"/>
                  <a:pt x="11104" y="251117"/>
                  <a:pt x="0" y="85786"/>
                </a:cubicBezTo>
                <a:close/>
              </a:path>
              <a:path w="1346394" h="514703" stroke="0" extrusionOk="0">
                <a:moveTo>
                  <a:pt x="0" y="85786"/>
                </a:moveTo>
                <a:cubicBezTo>
                  <a:pt x="5430" y="30607"/>
                  <a:pt x="37519" y="6617"/>
                  <a:pt x="85786" y="0"/>
                </a:cubicBezTo>
                <a:cubicBezTo>
                  <a:pt x="284360" y="5954"/>
                  <a:pt x="515155" y="-21743"/>
                  <a:pt x="673197" y="0"/>
                </a:cubicBezTo>
                <a:cubicBezTo>
                  <a:pt x="831239" y="21743"/>
                  <a:pt x="1034971" y="27180"/>
                  <a:pt x="1260608" y="0"/>
                </a:cubicBezTo>
                <a:cubicBezTo>
                  <a:pt x="1300242" y="-8564"/>
                  <a:pt x="1353759" y="35326"/>
                  <a:pt x="1346394" y="85786"/>
                </a:cubicBezTo>
                <a:cubicBezTo>
                  <a:pt x="1344804" y="182931"/>
                  <a:pt x="1349887" y="323154"/>
                  <a:pt x="1346394" y="428917"/>
                </a:cubicBezTo>
                <a:cubicBezTo>
                  <a:pt x="1339536" y="485803"/>
                  <a:pt x="1317132" y="512776"/>
                  <a:pt x="1260608" y="514703"/>
                </a:cubicBezTo>
                <a:cubicBezTo>
                  <a:pt x="1044737" y="518712"/>
                  <a:pt x="847389" y="495225"/>
                  <a:pt x="696693" y="514703"/>
                </a:cubicBezTo>
                <a:cubicBezTo>
                  <a:pt x="545998" y="534181"/>
                  <a:pt x="391071" y="503591"/>
                  <a:pt x="85786" y="514703"/>
                </a:cubicBezTo>
                <a:cubicBezTo>
                  <a:pt x="40573" y="518080"/>
                  <a:pt x="-1935" y="485119"/>
                  <a:pt x="0" y="428917"/>
                </a:cubicBezTo>
                <a:cubicBezTo>
                  <a:pt x="-3948" y="263402"/>
                  <a:pt x="-5949" y="183689"/>
                  <a:pt x="0" y="8578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قطاع المرافق</a:t>
            </a:r>
            <a:endParaRPr lang="en-US" sz="12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B68170F-9FED-0271-A056-DE54608DCF6D}"/>
              </a:ext>
            </a:extLst>
          </p:cNvPr>
          <p:cNvSpPr/>
          <p:nvPr/>
        </p:nvSpPr>
        <p:spPr>
          <a:xfrm>
            <a:off x="9614951" y="2888471"/>
            <a:ext cx="1346394" cy="514703"/>
          </a:xfrm>
          <a:custGeom>
            <a:avLst/>
            <a:gdLst>
              <a:gd name="connsiteX0" fmla="*/ 0 w 1346394"/>
              <a:gd name="connsiteY0" fmla="*/ 85786 h 514703"/>
              <a:gd name="connsiteX1" fmla="*/ 85786 w 1346394"/>
              <a:gd name="connsiteY1" fmla="*/ 0 h 514703"/>
              <a:gd name="connsiteX2" fmla="*/ 649701 w 1346394"/>
              <a:gd name="connsiteY2" fmla="*/ 0 h 514703"/>
              <a:gd name="connsiteX3" fmla="*/ 1260608 w 1346394"/>
              <a:gd name="connsiteY3" fmla="*/ 0 h 514703"/>
              <a:gd name="connsiteX4" fmla="*/ 1346394 w 1346394"/>
              <a:gd name="connsiteY4" fmla="*/ 85786 h 514703"/>
              <a:gd name="connsiteX5" fmla="*/ 1346394 w 1346394"/>
              <a:gd name="connsiteY5" fmla="*/ 428917 h 514703"/>
              <a:gd name="connsiteX6" fmla="*/ 1260608 w 1346394"/>
              <a:gd name="connsiteY6" fmla="*/ 514703 h 514703"/>
              <a:gd name="connsiteX7" fmla="*/ 696693 w 1346394"/>
              <a:gd name="connsiteY7" fmla="*/ 514703 h 514703"/>
              <a:gd name="connsiteX8" fmla="*/ 85786 w 1346394"/>
              <a:gd name="connsiteY8" fmla="*/ 514703 h 514703"/>
              <a:gd name="connsiteX9" fmla="*/ 0 w 1346394"/>
              <a:gd name="connsiteY9" fmla="*/ 428917 h 514703"/>
              <a:gd name="connsiteX10" fmla="*/ 0 w 1346394"/>
              <a:gd name="connsiteY10" fmla="*/ 85786 h 51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6394" h="514703" fill="none" extrusionOk="0">
                <a:moveTo>
                  <a:pt x="0" y="85786"/>
                </a:moveTo>
                <a:cubicBezTo>
                  <a:pt x="-1916" y="42334"/>
                  <a:pt x="33230" y="3156"/>
                  <a:pt x="85786" y="0"/>
                </a:cubicBezTo>
                <a:cubicBezTo>
                  <a:pt x="282547" y="-16027"/>
                  <a:pt x="383723" y="-15781"/>
                  <a:pt x="649701" y="0"/>
                </a:cubicBezTo>
                <a:cubicBezTo>
                  <a:pt x="915679" y="15781"/>
                  <a:pt x="1078408" y="28141"/>
                  <a:pt x="1260608" y="0"/>
                </a:cubicBezTo>
                <a:cubicBezTo>
                  <a:pt x="1309705" y="-11540"/>
                  <a:pt x="1350428" y="39445"/>
                  <a:pt x="1346394" y="85786"/>
                </a:cubicBezTo>
                <a:cubicBezTo>
                  <a:pt x="1341751" y="171635"/>
                  <a:pt x="1337133" y="275060"/>
                  <a:pt x="1346394" y="428917"/>
                </a:cubicBezTo>
                <a:cubicBezTo>
                  <a:pt x="1338597" y="475530"/>
                  <a:pt x="1313716" y="511886"/>
                  <a:pt x="1260608" y="514703"/>
                </a:cubicBezTo>
                <a:cubicBezTo>
                  <a:pt x="1102148" y="535642"/>
                  <a:pt x="899680" y="520284"/>
                  <a:pt x="696693" y="514703"/>
                </a:cubicBezTo>
                <a:cubicBezTo>
                  <a:pt x="493707" y="509122"/>
                  <a:pt x="211109" y="527295"/>
                  <a:pt x="85786" y="514703"/>
                </a:cubicBezTo>
                <a:cubicBezTo>
                  <a:pt x="35871" y="518273"/>
                  <a:pt x="7985" y="475326"/>
                  <a:pt x="0" y="428917"/>
                </a:cubicBezTo>
                <a:cubicBezTo>
                  <a:pt x="-750" y="323982"/>
                  <a:pt x="11104" y="251117"/>
                  <a:pt x="0" y="85786"/>
                </a:cubicBezTo>
                <a:close/>
              </a:path>
              <a:path w="1346394" h="514703" stroke="0" extrusionOk="0">
                <a:moveTo>
                  <a:pt x="0" y="85786"/>
                </a:moveTo>
                <a:cubicBezTo>
                  <a:pt x="5430" y="30607"/>
                  <a:pt x="37519" y="6617"/>
                  <a:pt x="85786" y="0"/>
                </a:cubicBezTo>
                <a:cubicBezTo>
                  <a:pt x="284360" y="5954"/>
                  <a:pt x="515155" y="-21743"/>
                  <a:pt x="673197" y="0"/>
                </a:cubicBezTo>
                <a:cubicBezTo>
                  <a:pt x="831239" y="21743"/>
                  <a:pt x="1034971" y="27180"/>
                  <a:pt x="1260608" y="0"/>
                </a:cubicBezTo>
                <a:cubicBezTo>
                  <a:pt x="1300242" y="-8564"/>
                  <a:pt x="1353759" y="35326"/>
                  <a:pt x="1346394" y="85786"/>
                </a:cubicBezTo>
                <a:cubicBezTo>
                  <a:pt x="1344804" y="182931"/>
                  <a:pt x="1349887" y="323154"/>
                  <a:pt x="1346394" y="428917"/>
                </a:cubicBezTo>
                <a:cubicBezTo>
                  <a:pt x="1339536" y="485803"/>
                  <a:pt x="1317132" y="512776"/>
                  <a:pt x="1260608" y="514703"/>
                </a:cubicBezTo>
                <a:cubicBezTo>
                  <a:pt x="1044737" y="518712"/>
                  <a:pt x="847389" y="495225"/>
                  <a:pt x="696693" y="514703"/>
                </a:cubicBezTo>
                <a:cubicBezTo>
                  <a:pt x="545998" y="534181"/>
                  <a:pt x="391071" y="503591"/>
                  <a:pt x="85786" y="514703"/>
                </a:cubicBezTo>
                <a:cubicBezTo>
                  <a:pt x="40573" y="518080"/>
                  <a:pt x="-1935" y="485119"/>
                  <a:pt x="0" y="428917"/>
                </a:cubicBezTo>
                <a:cubicBezTo>
                  <a:pt x="-3948" y="263402"/>
                  <a:pt x="-5949" y="183689"/>
                  <a:pt x="0" y="8578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قطاع العقارات</a:t>
            </a:r>
            <a:endParaRPr lang="en-US" sz="12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94521C1-7F91-1F83-2023-62F534FDB04C}"/>
              </a:ext>
            </a:extLst>
          </p:cNvPr>
          <p:cNvSpPr/>
          <p:nvPr/>
        </p:nvSpPr>
        <p:spPr>
          <a:xfrm>
            <a:off x="9614951" y="3723036"/>
            <a:ext cx="1346394" cy="514703"/>
          </a:xfrm>
          <a:custGeom>
            <a:avLst/>
            <a:gdLst>
              <a:gd name="connsiteX0" fmla="*/ 0 w 1346394"/>
              <a:gd name="connsiteY0" fmla="*/ 85786 h 514703"/>
              <a:gd name="connsiteX1" fmla="*/ 85786 w 1346394"/>
              <a:gd name="connsiteY1" fmla="*/ 0 h 514703"/>
              <a:gd name="connsiteX2" fmla="*/ 649701 w 1346394"/>
              <a:gd name="connsiteY2" fmla="*/ 0 h 514703"/>
              <a:gd name="connsiteX3" fmla="*/ 1260608 w 1346394"/>
              <a:gd name="connsiteY3" fmla="*/ 0 h 514703"/>
              <a:gd name="connsiteX4" fmla="*/ 1346394 w 1346394"/>
              <a:gd name="connsiteY4" fmla="*/ 85786 h 514703"/>
              <a:gd name="connsiteX5" fmla="*/ 1346394 w 1346394"/>
              <a:gd name="connsiteY5" fmla="*/ 428917 h 514703"/>
              <a:gd name="connsiteX6" fmla="*/ 1260608 w 1346394"/>
              <a:gd name="connsiteY6" fmla="*/ 514703 h 514703"/>
              <a:gd name="connsiteX7" fmla="*/ 696693 w 1346394"/>
              <a:gd name="connsiteY7" fmla="*/ 514703 h 514703"/>
              <a:gd name="connsiteX8" fmla="*/ 85786 w 1346394"/>
              <a:gd name="connsiteY8" fmla="*/ 514703 h 514703"/>
              <a:gd name="connsiteX9" fmla="*/ 0 w 1346394"/>
              <a:gd name="connsiteY9" fmla="*/ 428917 h 514703"/>
              <a:gd name="connsiteX10" fmla="*/ 0 w 1346394"/>
              <a:gd name="connsiteY10" fmla="*/ 85786 h 51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6394" h="514703" fill="none" extrusionOk="0">
                <a:moveTo>
                  <a:pt x="0" y="85786"/>
                </a:moveTo>
                <a:cubicBezTo>
                  <a:pt x="-1916" y="42334"/>
                  <a:pt x="33230" y="3156"/>
                  <a:pt x="85786" y="0"/>
                </a:cubicBezTo>
                <a:cubicBezTo>
                  <a:pt x="282547" y="-16027"/>
                  <a:pt x="383723" y="-15781"/>
                  <a:pt x="649701" y="0"/>
                </a:cubicBezTo>
                <a:cubicBezTo>
                  <a:pt x="915679" y="15781"/>
                  <a:pt x="1078408" y="28141"/>
                  <a:pt x="1260608" y="0"/>
                </a:cubicBezTo>
                <a:cubicBezTo>
                  <a:pt x="1309705" y="-11540"/>
                  <a:pt x="1350428" y="39445"/>
                  <a:pt x="1346394" y="85786"/>
                </a:cubicBezTo>
                <a:cubicBezTo>
                  <a:pt x="1341751" y="171635"/>
                  <a:pt x="1337133" y="275060"/>
                  <a:pt x="1346394" y="428917"/>
                </a:cubicBezTo>
                <a:cubicBezTo>
                  <a:pt x="1338597" y="475530"/>
                  <a:pt x="1313716" y="511886"/>
                  <a:pt x="1260608" y="514703"/>
                </a:cubicBezTo>
                <a:cubicBezTo>
                  <a:pt x="1102148" y="535642"/>
                  <a:pt x="899680" y="520284"/>
                  <a:pt x="696693" y="514703"/>
                </a:cubicBezTo>
                <a:cubicBezTo>
                  <a:pt x="493707" y="509122"/>
                  <a:pt x="211109" y="527295"/>
                  <a:pt x="85786" y="514703"/>
                </a:cubicBezTo>
                <a:cubicBezTo>
                  <a:pt x="35871" y="518273"/>
                  <a:pt x="7985" y="475326"/>
                  <a:pt x="0" y="428917"/>
                </a:cubicBezTo>
                <a:cubicBezTo>
                  <a:pt x="-750" y="323982"/>
                  <a:pt x="11104" y="251117"/>
                  <a:pt x="0" y="85786"/>
                </a:cubicBezTo>
                <a:close/>
              </a:path>
              <a:path w="1346394" h="514703" stroke="0" extrusionOk="0">
                <a:moveTo>
                  <a:pt x="0" y="85786"/>
                </a:moveTo>
                <a:cubicBezTo>
                  <a:pt x="5430" y="30607"/>
                  <a:pt x="37519" y="6617"/>
                  <a:pt x="85786" y="0"/>
                </a:cubicBezTo>
                <a:cubicBezTo>
                  <a:pt x="284360" y="5954"/>
                  <a:pt x="515155" y="-21743"/>
                  <a:pt x="673197" y="0"/>
                </a:cubicBezTo>
                <a:cubicBezTo>
                  <a:pt x="831239" y="21743"/>
                  <a:pt x="1034971" y="27180"/>
                  <a:pt x="1260608" y="0"/>
                </a:cubicBezTo>
                <a:cubicBezTo>
                  <a:pt x="1300242" y="-8564"/>
                  <a:pt x="1353759" y="35326"/>
                  <a:pt x="1346394" y="85786"/>
                </a:cubicBezTo>
                <a:cubicBezTo>
                  <a:pt x="1344804" y="182931"/>
                  <a:pt x="1349887" y="323154"/>
                  <a:pt x="1346394" y="428917"/>
                </a:cubicBezTo>
                <a:cubicBezTo>
                  <a:pt x="1339536" y="485803"/>
                  <a:pt x="1317132" y="512776"/>
                  <a:pt x="1260608" y="514703"/>
                </a:cubicBezTo>
                <a:cubicBezTo>
                  <a:pt x="1044737" y="518712"/>
                  <a:pt x="847389" y="495225"/>
                  <a:pt x="696693" y="514703"/>
                </a:cubicBezTo>
                <a:cubicBezTo>
                  <a:pt x="545998" y="534181"/>
                  <a:pt x="391071" y="503591"/>
                  <a:pt x="85786" y="514703"/>
                </a:cubicBezTo>
                <a:cubicBezTo>
                  <a:pt x="40573" y="518080"/>
                  <a:pt x="-1935" y="485119"/>
                  <a:pt x="0" y="428917"/>
                </a:cubicBezTo>
                <a:cubicBezTo>
                  <a:pt x="-3948" y="263402"/>
                  <a:pt x="-5949" y="183689"/>
                  <a:pt x="0" y="8578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قطاع الرعاية الصحية</a:t>
            </a:r>
            <a:endParaRPr lang="en-US" sz="12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07BE4DC-A22A-E3B0-9911-CD69820087D4}"/>
              </a:ext>
            </a:extLst>
          </p:cNvPr>
          <p:cNvSpPr/>
          <p:nvPr/>
        </p:nvSpPr>
        <p:spPr>
          <a:xfrm>
            <a:off x="9600627" y="4523187"/>
            <a:ext cx="1346394" cy="514703"/>
          </a:xfrm>
          <a:custGeom>
            <a:avLst/>
            <a:gdLst>
              <a:gd name="connsiteX0" fmla="*/ 0 w 1346394"/>
              <a:gd name="connsiteY0" fmla="*/ 85786 h 514703"/>
              <a:gd name="connsiteX1" fmla="*/ 85786 w 1346394"/>
              <a:gd name="connsiteY1" fmla="*/ 0 h 514703"/>
              <a:gd name="connsiteX2" fmla="*/ 649701 w 1346394"/>
              <a:gd name="connsiteY2" fmla="*/ 0 h 514703"/>
              <a:gd name="connsiteX3" fmla="*/ 1260608 w 1346394"/>
              <a:gd name="connsiteY3" fmla="*/ 0 h 514703"/>
              <a:gd name="connsiteX4" fmla="*/ 1346394 w 1346394"/>
              <a:gd name="connsiteY4" fmla="*/ 85786 h 514703"/>
              <a:gd name="connsiteX5" fmla="*/ 1346394 w 1346394"/>
              <a:gd name="connsiteY5" fmla="*/ 428917 h 514703"/>
              <a:gd name="connsiteX6" fmla="*/ 1260608 w 1346394"/>
              <a:gd name="connsiteY6" fmla="*/ 514703 h 514703"/>
              <a:gd name="connsiteX7" fmla="*/ 696693 w 1346394"/>
              <a:gd name="connsiteY7" fmla="*/ 514703 h 514703"/>
              <a:gd name="connsiteX8" fmla="*/ 85786 w 1346394"/>
              <a:gd name="connsiteY8" fmla="*/ 514703 h 514703"/>
              <a:gd name="connsiteX9" fmla="*/ 0 w 1346394"/>
              <a:gd name="connsiteY9" fmla="*/ 428917 h 514703"/>
              <a:gd name="connsiteX10" fmla="*/ 0 w 1346394"/>
              <a:gd name="connsiteY10" fmla="*/ 85786 h 51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6394" h="514703" fill="none" extrusionOk="0">
                <a:moveTo>
                  <a:pt x="0" y="85786"/>
                </a:moveTo>
                <a:cubicBezTo>
                  <a:pt x="-1916" y="42334"/>
                  <a:pt x="33230" y="3156"/>
                  <a:pt x="85786" y="0"/>
                </a:cubicBezTo>
                <a:cubicBezTo>
                  <a:pt x="282547" y="-16027"/>
                  <a:pt x="383723" y="-15781"/>
                  <a:pt x="649701" y="0"/>
                </a:cubicBezTo>
                <a:cubicBezTo>
                  <a:pt x="915679" y="15781"/>
                  <a:pt x="1078408" y="28141"/>
                  <a:pt x="1260608" y="0"/>
                </a:cubicBezTo>
                <a:cubicBezTo>
                  <a:pt x="1309705" y="-11540"/>
                  <a:pt x="1350428" y="39445"/>
                  <a:pt x="1346394" y="85786"/>
                </a:cubicBezTo>
                <a:cubicBezTo>
                  <a:pt x="1341751" y="171635"/>
                  <a:pt x="1337133" y="275060"/>
                  <a:pt x="1346394" y="428917"/>
                </a:cubicBezTo>
                <a:cubicBezTo>
                  <a:pt x="1338597" y="475530"/>
                  <a:pt x="1313716" y="511886"/>
                  <a:pt x="1260608" y="514703"/>
                </a:cubicBezTo>
                <a:cubicBezTo>
                  <a:pt x="1102148" y="535642"/>
                  <a:pt x="899680" y="520284"/>
                  <a:pt x="696693" y="514703"/>
                </a:cubicBezTo>
                <a:cubicBezTo>
                  <a:pt x="493707" y="509122"/>
                  <a:pt x="211109" y="527295"/>
                  <a:pt x="85786" y="514703"/>
                </a:cubicBezTo>
                <a:cubicBezTo>
                  <a:pt x="35871" y="518273"/>
                  <a:pt x="7985" y="475326"/>
                  <a:pt x="0" y="428917"/>
                </a:cubicBezTo>
                <a:cubicBezTo>
                  <a:pt x="-750" y="323982"/>
                  <a:pt x="11104" y="251117"/>
                  <a:pt x="0" y="85786"/>
                </a:cubicBezTo>
                <a:close/>
              </a:path>
              <a:path w="1346394" h="514703" stroke="0" extrusionOk="0">
                <a:moveTo>
                  <a:pt x="0" y="85786"/>
                </a:moveTo>
                <a:cubicBezTo>
                  <a:pt x="5430" y="30607"/>
                  <a:pt x="37519" y="6617"/>
                  <a:pt x="85786" y="0"/>
                </a:cubicBezTo>
                <a:cubicBezTo>
                  <a:pt x="284360" y="5954"/>
                  <a:pt x="515155" y="-21743"/>
                  <a:pt x="673197" y="0"/>
                </a:cubicBezTo>
                <a:cubicBezTo>
                  <a:pt x="831239" y="21743"/>
                  <a:pt x="1034971" y="27180"/>
                  <a:pt x="1260608" y="0"/>
                </a:cubicBezTo>
                <a:cubicBezTo>
                  <a:pt x="1300242" y="-8564"/>
                  <a:pt x="1353759" y="35326"/>
                  <a:pt x="1346394" y="85786"/>
                </a:cubicBezTo>
                <a:cubicBezTo>
                  <a:pt x="1344804" y="182931"/>
                  <a:pt x="1349887" y="323154"/>
                  <a:pt x="1346394" y="428917"/>
                </a:cubicBezTo>
                <a:cubicBezTo>
                  <a:pt x="1339536" y="485803"/>
                  <a:pt x="1317132" y="512776"/>
                  <a:pt x="1260608" y="514703"/>
                </a:cubicBezTo>
                <a:cubicBezTo>
                  <a:pt x="1044737" y="518712"/>
                  <a:pt x="847389" y="495225"/>
                  <a:pt x="696693" y="514703"/>
                </a:cubicBezTo>
                <a:cubicBezTo>
                  <a:pt x="545998" y="534181"/>
                  <a:pt x="391071" y="503591"/>
                  <a:pt x="85786" y="514703"/>
                </a:cubicBezTo>
                <a:cubicBezTo>
                  <a:pt x="40573" y="518080"/>
                  <a:pt x="-1935" y="485119"/>
                  <a:pt x="0" y="428917"/>
                </a:cubicBezTo>
                <a:cubicBezTo>
                  <a:pt x="-3948" y="263402"/>
                  <a:pt x="-5949" y="183689"/>
                  <a:pt x="0" y="8578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قطاع الطاقة</a:t>
            </a:r>
            <a:endParaRPr lang="en-US" sz="12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001A287-468F-C10B-C492-029873EA3C56}"/>
              </a:ext>
            </a:extLst>
          </p:cNvPr>
          <p:cNvSpPr/>
          <p:nvPr/>
        </p:nvSpPr>
        <p:spPr>
          <a:xfrm>
            <a:off x="9534843" y="5438379"/>
            <a:ext cx="1346394" cy="514703"/>
          </a:xfrm>
          <a:custGeom>
            <a:avLst/>
            <a:gdLst>
              <a:gd name="connsiteX0" fmla="*/ 0 w 1346394"/>
              <a:gd name="connsiteY0" fmla="*/ 85786 h 514703"/>
              <a:gd name="connsiteX1" fmla="*/ 85786 w 1346394"/>
              <a:gd name="connsiteY1" fmla="*/ 0 h 514703"/>
              <a:gd name="connsiteX2" fmla="*/ 649701 w 1346394"/>
              <a:gd name="connsiteY2" fmla="*/ 0 h 514703"/>
              <a:gd name="connsiteX3" fmla="*/ 1260608 w 1346394"/>
              <a:gd name="connsiteY3" fmla="*/ 0 h 514703"/>
              <a:gd name="connsiteX4" fmla="*/ 1346394 w 1346394"/>
              <a:gd name="connsiteY4" fmla="*/ 85786 h 514703"/>
              <a:gd name="connsiteX5" fmla="*/ 1346394 w 1346394"/>
              <a:gd name="connsiteY5" fmla="*/ 428917 h 514703"/>
              <a:gd name="connsiteX6" fmla="*/ 1260608 w 1346394"/>
              <a:gd name="connsiteY6" fmla="*/ 514703 h 514703"/>
              <a:gd name="connsiteX7" fmla="*/ 696693 w 1346394"/>
              <a:gd name="connsiteY7" fmla="*/ 514703 h 514703"/>
              <a:gd name="connsiteX8" fmla="*/ 85786 w 1346394"/>
              <a:gd name="connsiteY8" fmla="*/ 514703 h 514703"/>
              <a:gd name="connsiteX9" fmla="*/ 0 w 1346394"/>
              <a:gd name="connsiteY9" fmla="*/ 428917 h 514703"/>
              <a:gd name="connsiteX10" fmla="*/ 0 w 1346394"/>
              <a:gd name="connsiteY10" fmla="*/ 85786 h 51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6394" h="514703" fill="none" extrusionOk="0">
                <a:moveTo>
                  <a:pt x="0" y="85786"/>
                </a:moveTo>
                <a:cubicBezTo>
                  <a:pt x="-1916" y="42334"/>
                  <a:pt x="33230" y="3156"/>
                  <a:pt x="85786" y="0"/>
                </a:cubicBezTo>
                <a:cubicBezTo>
                  <a:pt x="282547" y="-16027"/>
                  <a:pt x="383723" y="-15781"/>
                  <a:pt x="649701" y="0"/>
                </a:cubicBezTo>
                <a:cubicBezTo>
                  <a:pt x="915679" y="15781"/>
                  <a:pt x="1078408" y="28141"/>
                  <a:pt x="1260608" y="0"/>
                </a:cubicBezTo>
                <a:cubicBezTo>
                  <a:pt x="1309705" y="-11540"/>
                  <a:pt x="1350428" y="39445"/>
                  <a:pt x="1346394" y="85786"/>
                </a:cubicBezTo>
                <a:cubicBezTo>
                  <a:pt x="1341751" y="171635"/>
                  <a:pt x="1337133" y="275060"/>
                  <a:pt x="1346394" y="428917"/>
                </a:cubicBezTo>
                <a:cubicBezTo>
                  <a:pt x="1338597" y="475530"/>
                  <a:pt x="1313716" y="511886"/>
                  <a:pt x="1260608" y="514703"/>
                </a:cubicBezTo>
                <a:cubicBezTo>
                  <a:pt x="1102148" y="535642"/>
                  <a:pt x="899680" y="520284"/>
                  <a:pt x="696693" y="514703"/>
                </a:cubicBezTo>
                <a:cubicBezTo>
                  <a:pt x="493707" y="509122"/>
                  <a:pt x="211109" y="527295"/>
                  <a:pt x="85786" y="514703"/>
                </a:cubicBezTo>
                <a:cubicBezTo>
                  <a:pt x="35871" y="518273"/>
                  <a:pt x="7985" y="475326"/>
                  <a:pt x="0" y="428917"/>
                </a:cubicBezTo>
                <a:cubicBezTo>
                  <a:pt x="-750" y="323982"/>
                  <a:pt x="11104" y="251117"/>
                  <a:pt x="0" y="85786"/>
                </a:cubicBezTo>
                <a:close/>
              </a:path>
              <a:path w="1346394" h="514703" stroke="0" extrusionOk="0">
                <a:moveTo>
                  <a:pt x="0" y="85786"/>
                </a:moveTo>
                <a:cubicBezTo>
                  <a:pt x="5430" y="30607"/>
                  <a:pt x="37519" y="6617"/>
                  <a:pt x="85786" y="0"/>
                </a:cubicBezTo>
                <a:cubicBezTo>
                  <a:pt x="284360" y="5954"/>
                  <a:pt x="515155" y="-21743"/>
                  <a:pt x="673197" y="0"/>
                </a:cubicBezTo>
                <a:cubicBezTo>
                  <a:pt x="831239" y="21743"/>
                  <a:pt x="1034971" y="27180"/>
                  <a:pt x="1260608" y="0"/>
                </a:cubicBezTo>
                <a:cubicBezTo>
                  <a:pt x="1300242" y="-8564"/>
                  <a:pt x="1353759" y="35326"/>
                  <a:pt x="1346394" y="85786"/>
                </a:cubicBezTo>
                <a:cubicBezTo>
                  <a:pt x="1344804" y="182931"/>
                  <a:pt x="1349887" y="323154"/>
                  <a:pt x="1346394" y="428917"/>
                </a:cubicBezTo>
                <a:cubicBezTo>
                  <a:pt x="1339536" y="485803"/>
                  <a:pt x="1317132" y="512776"/>
                  <a:pt x="1260608" y="514703"/>
                </a:cubicBezTo>
                <a:cubicBezTo>
                  <a:pt x="1044737" y="518712"/>
                  <a:pt x="847389" y="495225"/>
                  <a:pt x="696693" y="514703"/>
                </a:cubicBezTo>
                <a:cubicBezTo>
                  <a:pt x="545998" y="534181"/>
                  <a:pt x="391071" y="503591"/>
                  <a:pt x="85786" y="514703"/>
                </a:cubicBezTo>
                <a:cubicBezTo>
                  <a:pt x="40573" y="518080"/>
                  <a:pt x="-1935" y="485119"/>
                  <a:pt x="0" y="428917"/>
                </a:cubicBezTo>
                <a:cubicBezTo>
                  <a:pt x="-3948" y="263402"/>
                  <a:pt x="-5949" y="183689"/>
                  <a:pt x="0" y="8578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قطاع الاتصالات</a:t>
            </a:r>
            <a:endParaRPr lang="en-US" sz="12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0FB244-2807-A854-AD18-D87DABB5BD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88" y="680056"/>
            <a:ext cx="7869007" cy="5952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9090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" grpId="0" animBg="1"/>
      <p:bldP spid="13" grpId="0" animBg="1"/>
      <p:bldP spid="18" grpId="0" animBg="1"/>
      <p:bldP spid="24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8831" y="6017357"/>
            <a:ext cx="1142245" cy="669925"/>
          </a:xfrm>
        </p:spPr>
        <p:txBody>
          <a:bodyPr/>
          <a:lstStyle/>
          <a:p>
            <a:r>
              <a:rPr lang="en-US" sz="6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ABBCD7-5EBC-144E-7894-51C039B3FC12}"/>
              </a:ext>
            </a:extLst>
          </p:cNvPr>
          <p:cNvSpPr txBox="1"/>
          <p:nvPr/>
        </p:nvSpPr>
        <p:spPr>
          <a:xfrm>
            <a:off x="9272659" y="85688"/>
            <a:ext cx="2030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معدلات دوران منخفضة</a:t>
            </a:r>
            <a:endParaRPr lang="en-US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65714E3-C2B6-0013-7D87-4C7F2FB2AE1D}"/>
              </a:ext>
            </a:extLst>
          </p:cNvPr>
          <p:cNvSpPr/>
          <p:nvPr/>
        </p:nvSpPr>
        <p:spPr>
          <a:xfrm>
            <a:off x="8993774" y="961696"/>
            <a:ext cx="1346394" cy="514703"/>
          </a:xfrm>
          <a:custGeom>
            <a:avLst/>
            <a:gdLst>
              <a:gd name="connsiteX0" fmla="*/ 0 w 1346394"/>
              <a:gd name="connsiteY0" fmla="*/ 85786 h 514703"/>
              <a:gd name="connsiteX1" fmla="*/ 85786 w 1346394"/>
              <a:gd name="connsiteY1" fmla="*/ 0 h 514703"/>
              <a:gd name="connsiteX2" fmla="*/ 649701 w 1346394"/>
              <a:gd name="connsiteY2" fmla="*/ 0 h 514703"/>
              <a:gd name="connsiteX3" fmla="*/ 1260608 w 1346394"/>
              <a:gd name="connsiteY3" fmla="*/ 0 h 514703"/>
              <a:gd name="connsiteX4" fmla="*/ 1346394 w 1346394"/>
              <a:gd name="connsiteY4" fmla="*/ 85786 h 514703"/>
              <a:gd name="connsiteX5" fmla="*/ 1346394 w 1346394"/>
              <a:gd name="connsiteY5" fmla="*/ 428917 h 514703"/>
              <a:gd name="connsiteX6" fmla="*/ 1260608 w 1346394"/>
              <a:gd name="connsiteY6" fmla="*/ 514703 h 514703"/>
              <a:gd name="connsiteX7" fmla="*/ 696693 w 1346394"/>
              <a:gd name="connsiteY7" fmla="*/ 514703 h 514703"/>
              <a:gd name="connsiteX8" fmla="*/ 85786 w 1346394"/>
              <a:gd name="connsiteY8" fmla="*/ 514703 h 514703"/>
              <a:gd name="connsiteX9" fmla="*/ 0 w 1346394"/>
              <a:gd name="connsiteY9" fmla="*/ 428917 h 514703"/>
              <a:gd name="connsiteX10" fmla="*/ 0 w 1346394"/>
              <a:gd name="connsiteY10" fmla="*/ 85786 h 51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6394" h="514703" fill="none" extrusionOk="0">
                <a:moveTo>
                  <a:pt x="0" y="85786"/>
                </a:moveTo>
                <a:cubicBezTo>
                  <a:pt x="-1916" y="42334"/>
                  <a:pt x="33230" y="3156"/>
                  <a:pt x="85786" y="0"/>
                </a:cubicBezTo>
                <a:cubicBezTo>
                  <a:pt x="282547" y="-16027"/>
                  <a:pt x="383723" y="-15781"/>
                  <a:pt x="649701" y="0"/>
                </a:cubicBezTo>
                <a:cubicBezTo>
                  <a:pt x="915679" y="15781"/>
                  <a:pt x="1078408" y="28141"/>
                  <a:pt x="1260608" y="0"/>
                </a:cubicBezTo>
                <a:cubicBezTo>
                  <a:pt x="1309705" y="-11540"/>
                  <a:pt x="1350428" y="39445"/>
                  <a:pt x="1346394" y="85786"/>
                </a:cubicBezTo>
                <a:cubicBezTo>
                  <a:pt x="1341751" y="171635"/>
                  <a:pt x="1337133" y="275060"/>
                  <a:pt x="1346394" y="428917"/>
                </a:cubicBezTo>
                <a:cubicBezTo>
                  <a:pt x="1338597" y="475530"/>
                  <a:pt x="1313716" y="511886"/>
                  <a:pt x="1260608" y="514703"/>
                </a:cubicBezTo>
                <a:cubicBezTo>
                  <a:pt x="1102148" y="535642"/>
                  <a:pt x="899680" y="520284"/>
                  <a:pt x="696693" y="514703"/>
                </a:cubicBezTo>
                <a:cubicBezTo>
                  <a:pt x="493707" y="509122"/>
                  <a:pt x="211109" y="527295"/>
                  <a:pt x="85786" y="514703"/>
                </a:cubicBezTo>
                <a:cubicBezTo>
                  <a:pt x="35871" y="518273"/>
                  <a:pt x="7985" y="475326"/>
                  <a:pt x="0" y="428917"/>
                </a:cubicBezTo>
                <a:cubicBezTo>
                  <a:pt x="-750" y="323982"/>
                  <a:pt x="11104" y="251117"/>
                  <a:pt x="0" y="85786"/>
                </a:cubicBezTo>
                <a:close/>
              </a:path>
              <a:path w="1346394" h="514703" stroke="0" extrusionOk="0">
                <a:moveTo>
                  <a:pt x="0" y="85786"/>
                </a:moveTo>
                <a:cubicBezTo>
                  <a:pt x="5430" y="30607"/>
                  <a:pt x="37519" y="6617"/>
                  <a:pt x="85786" y="0"/>
                </a:cubicBezTo>
                <a:cubicBezTo>
                  <a:pt x="284360" y="5954"/>
                  <a:pt x="515155" y="-21743"/>
                  <a:pt x="673197" y="0"/>
                </a:cubicBezTo>
                <a:cubicBezTo>
                  <a:pt x="831239" y="21743"/>
                  <a:pt x="1034971" y="27180"/>
                  <a:pt x="1260608" y="0"/>
                </a:cubicBezTo>
                <a:cubicBezTo>
                  <a:pt x="1300242" y="-8564"/>
                  <a:pt x="1353759" y="35326"/>
                  <a:pt x="1346394" y="85786"/>
                </a:cubicBezTo>
                <a:cubicBezTo>
                  <a:pt x="1344804" y="182931"/>
                  <a:pt x="1349887" y="323154"/>
                  <a:pt x="1346394" y="428917"/>
                </a:cubicBezTo>
                <a:cubicBezTo>
                  <a:pt x="1339536" y="485803"/>
                  <a:pt x="1317132" y="512776"/>
                  <a:pt x="1260608" y="514703"/>
                </a:cubicBezTo>
                <a:cubicBezTo>
                  <a:pt x="1044737" y="518712"/>
                  <a:pt x="847389" y="495225"/>
                  <a:pt x="696693" y="514703"/>
                </a:cubicBezTo>
                <a:cubicBezTo>
                  <a:pt x="545998" y="534181"/>
                  <a:pt x="391071" y="503591"/>
                  <a:pt x="85786" y="514703"/>
                </a:cubicBezTo>
                <a:cubicBezTo>
                  <a:pt x="40573" y="518080"/>
                  <a:pt x="-1935" y="485119"/>
                  <a:pt x="0" y="428917"/>
                </a:cubicBezTo>
                <a:cubicBezTo>
                  <a:pt x="-3948" y="263402"/>
                  <a:pt x="-5949" y="183689"/>
                  <a:pt x="0" y="8578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قطاع المرافق</a:t>
            </a:r>
            <a:endParaRPr lang="en-US" sz="12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AA1172-E9D1-2FC0-3CA5-7CEE0FFE2B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551" y="762765"/>
            <a:ext cx="7399558" cy="5745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7999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8831" y="6017357"/>
            <a:ext cx="1142245" cy="669925"/>
          </a:xfrm>
        </p:spPr>
        <p:txBody>
          <a:bodyPr/>
          <a:lstStyle/>
          <a:p>
            <a:r>
              <a:rPr lang="ar-EG" sz="6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15</a:t>
            </a:r>
            <a:endParaRPr lang="en-US" sz="6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ABBCD7-5EBC-144E-7894-51C039B3FC12}"/>
              </a:ext>
            </a:extLst>
          </p:cNvPr>
          <p:cNvSpPr txBox="1"/>
          <p:nvPr/>
        </p:nvSpPr>
        <p:spPr>
          <a:xfrm>
            <a:off x="9272659" y="85688"/>
            <a:ext cx="2030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معدلات دوران منخفضة</a:t>
            </a:r>
            <a:endParaRPr lang="en-US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65714E3-C2B6-0013-7D87-4C7F2FB2AE1D}"/>
              </a:ext>
            </a:extLst>
          </p:cNvPr>
          <p:cNvSpPr/>
          <p:nvPr/>
        </p:nvSpPr>
        <p:spPr>
          <a:xfrm>
            <a:off x="8993774" y="961696"/>
            <a:ext cx="1346394" cy="514703"/>
          </a:xfrm>
          <a:custGeom>
            <a:avLst/>
            <a:gdLst>
              <a:gd name="connsiteX0" fmla="*/ 0 w 1346394"/>
              <a:gd name="connsiteY0" fmla="*/ 85786 h 514703"/>
              <a:gd name="connsiteX1" fmla="*/ 85786 w 1346394"/>
              <a:gd name="connsiteY1" fmla="*/ 0 h 514703"/>
              <a:gd name="connsiteX2" fmla="*/ 649701 w 1346394"/>
              <a:gd name="connsiteY2" fmla="*/ 0 h 514703"/>
              <a:gd name="connsiteX3" fmla="*/ 1260608 w 1346394"/>
              <a:gd name="connsiteY3" fmla="*/ 0 h 514703"/>
              <a:gd name="connsiteX4" fmla="*/ 1346394 w 1346394"/>
              <a:gd name="connsiteY4" fmla="*/ 85786 h 514703"/>
              <a:gd name="connsiteX5" fmla="*/ 1346394 w 1346394"/>
              <a:gd name="connsiteY5" fmla="*/ 428917 h 514703"/>
              <a:gd name="connsiteX6" fmla="*/ 1260608 w 1346394"/>
              <a:gd name="connsiteY6" fmla="*/ 514703 h 514703"/>
              <a:gd name="connsiteX7" fmla="*/ 696693 w 1346394"/>
              <a:gd name="connsiteY7" fmla="*/ 514703 h 514703"/>
              <a:gd name="connsiteX8" fmla="*/ 85786 w 1346394"/>
              <a:gd name="connsiteY8" fmla="*/ 514703 h 514703"/>
              <a:gd name="connsiteX9" fmla="*/ 0 w 1346394"/>
              <a:gd name="connsiteY9" fmla="*/ 428917 h 514703"/>
              <a:gd name="connsiteX10" fmla="*/ 0 w 1346394"/>
              <a:gd name="connsiteY10" fmla="*/ 85786 h 51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6394" h="514703" fill="none" extrusionOk="0">
                <a:moveTo>
                  <a:pt x="0" y="85786"/>
                </a:moveTo>
                <a:cubicBezTo>
                  <a:pt x="-1916" y="42334"/>
                  <a:pt x="33230" y="3156"/>
                  <a:pt x="85786" y="0"/>
                </a:cubicBezTo>
                <a:cubicBezTo>
                  <a:pt x="282547" y="-16027"/>
                  <a:pt x="383723" y="-15781"/>
                  <a:pt x="649701" y="0"/>
                </a:cubicBezTo>
                <a:cubicBezTo>
                  <a:pt x="915679" y="15781"/>
                  <a:pt x="1078408" y="28141"/>
                  <a:pt x="1260608" y="0"/>
                </a:cubicBezTo>
                <a:cubicBezTo>
                  <a:pt x="1309705" y="-11540"/>
                  <a:pt x="1350428" y="39445"/>
                  <a:pt x="1346394" y="85786"/>
                </a:cubicBezTo>
                <a:cubicBezTo>
                  <a:pt x="1341751" y="171635"/>
                  <a:pt x="1337133" y="275060"/>
                  <a:pt x="1346394" y="428917"/>
                </a:cubicBezTo>
                <a:cubicBezTo>
                  <a:pt x="1338597" y="475530"/>
                  <a:pt x="1313716" y="511886"/>
                  <a:pt x="1260608" y="514703"/>
                </a:cubicBezTo>
                <a:cubicBezTo>
                  <a:pt x="1102148" y="535642"/>
                  <a:pt x="899680" y="520284"/>
                  <a:pt x="696693" y="514703"/>
                </a:cubicBezTo>
                <a:cubicBezTo>
                  <a:pt x="493707" y="509122"/>
                  <a:pt x="211109" y="527295"/>
                  <a:pt x="85786" y="514703"/>
                </a:cubicBezTo>
                <a:cubicBezTo>
                  <a:pt x="35871" y="518273"/>
                  <a:pt x="7985" y="475326"/>
                  <a:pt x="0" y="428917"/>
                </a:cubicBezTo>
                <a:cubicBezTo>
                  <a:pt x="-750" y="323982"/>
                  <a:pt x="11104" y="251117"/>
                  <a:pt x="0" y="85786"/>
                </a:cubicBezTo>
                <a:close/>
              </a:path>
              <a:path w="1346394" h="514703" stroke="0" extrusionOk="0">
                <a:moveTo>
                  <a:pt x="0" y="85786"/>
                </a:moveTo>
                <a:cubicBezTo>
                  <a:pt x="5430" y="30607"/>
                  <a:pt x="37519" y="6617"/>
                  <a:pt x="85786" y="0"/>
                </a:cubicBezTo>
                <a:cubicBezTo>
                  <a:pt x="284360" y="5954"/>
                  <a:pt x="515155" y="-21743"/>
                  <a:pt x="673197" y="0"/>
                </a:cubicBezTo>
                <a:cubicBezTo>
                  <a:pt x="831239" y="21743"/>
                  <a:pt x="1034971" y="27180"/>
                  <a:pt x="1260608" y="0"/>
                </a:cubicBezTo>
                <a:cubicBezTo>
                  <a:pt x="1300242" y="-8564"/>
                  <a:pt x="1353759" y="35326"/>
                  <a:pt x="1346394" y="85786"/>
                </a:cubicBezTo>
                <a:cubicBezTo>
                  <a:pt x="1344804" y="182931"/>
                  <a:pt x="1349887" y="323154"/>
                  <a:pt x="1346394" y="428917"/>
                </a:cubicBezTo>
                <a:cubicBezTo>
                  <a:pt x="1339536" y="485803"/>
                  <a:pt x="1317132" y="512776"/>
                  <a:pt x="1260608" y="514703"/>
                </a:cubicBezTo>
                <a:cubicBezTo>
                  <a:pt x="1044737" y="518712"/>
                  <a:pt x="847389" y="495225"/>
                  <a:pt x="696693" y="514703"/>
                </a:cubicBezTo>
                <a:cubicBezTo>
                  <a:pt x="545998" y="534181"/>
                  <a:pt x="391071" y="503591"/>
                  <a:pt x="85786" y="514703"/>
                </a:cubicBezTo>
                <a:cubicBezTo>
                  <a:pt x="40573" y="518080"/>
                  <a:pt x="-1935" y="485119"/>
                  <a:pt x="0" y="428917"/>
                </a:cubicBezTo>
                <a:cubicBezTo>
                  <a:pt x="-3948" y="263402"/>
                  <a:pt x="-5949" y="183689"/>
                  <a:pt x="0" y="8578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قطاع العقارات</a:t>
            </a:r>
            <a:endParaRPr lang="en-US" sz="12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16EB93-DB24-BA5B-941D-19727A9296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89" y="2162153"/>
            <a:ext cx="11084669" cy="1824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9516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3121" y="6024968"/>
            <a:ext cx="1142245" cy="669925"/>
          </a:xfrm>
        </p:spPr>
        <p:txBody>
          <a:bodyPr/>
          <a:lstStyle/>
          <a:p>
            <a:r>
              <a:rPr lang="ar-EG" sz="6000" dirty="0">
                <a:solidFill>
                  <a:schemeClr val="tx1"/>
                </a:solidFill>
              </a:rPr>
              <a:t>16</a:t>
            </a:r>
            <a:endParaRPr lang="en-US" sz="6000" dirty="0">
              <a:solidFill>
                <a:schemeClr val="tx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EA9BA3C-44FD-3591-208D-38034F1D024B}"/>
              </a:ext>
            </a:extLst>
          </p:cNvPr>
          <p:cNvCxnSpPr>
            <a:cxnSpLocks/>
          </p:cNvCxnSpPr>
          <p:nvPr/>
        </p:nvCxnSpPr>
        <p:spPr>
          <a:xfrm>
            <a:off x="5697769" y="971294"/>
            <a:ext cx="0" cy="3880238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D93C6B60-9B95-52A9-5FD1-1CCB7164A021}"/>
              </a:ext>
            </a:extLst>
          </p:cNvPr>
          <p:cNvSpPr/>
          <p:nvPr/>
        </p:nvSpPr>
        <p:spPr>
          <a:xfrm>
            <a:off x="9045525" y="3259837"/>
            <a:ext cx="1893101" cy="399590"/>
          </a:xfrm>
          <a:custGeom>
            <a:avLst/>
            <a:gdLst>
              <a:gd name="connsiteX0" fmla="*/ 0 w 1893101"/>
              <a:gd name="connsiteY0" fmla="*/ 66600 h 399590"/>
              <a:gd name="connsiteX1" fmla="*/ 66600 w 1893101"/>
              <a:gd name="connsiteY1" fmla="*/ 0 h 399590"/>
              <a:gd name="connsiteX2" fmla="*/ 670833 w 1893101"/>
              <a:gd name="connsiteY2" fmla="*/ 0 h 399590"/>
              <a:gd name="connsiteX3" fmla="*/ 1275065 w 1893101"/>
              <a:gd name="connsiteY3" fmla="*/ 0 h 399590"/>
              <a:gd name="connsiteX4" fmla="*/ 1826501 w 1893101"/>
              <a:gd name="connsiteY4" fmla="*/ 0 h 399590"/>
              <a:gd name="connsiteX5" fmla="*/ 1893101 w 1893101"/>
              <a:gd name="connsiteY5" fmla="*/ 66600 h 399590"/>
              <a:gd name="connsiteX6" fmla="*/ 1893101 w 1893101"/>
              <a:gd name="connsiteY6" fmla="*/ 332990 h 399590"/>
              <a:gd name="connsiteX7" fmla="*/ 1826501 w 1893101"/>
              <a:gd name="connsiteY7" fmla="*/ 399590 h 399590"/>
              <a:gd name="connsiteX8" fmla="*/ 1222268 w 1893101"/>
              <a:gd name="connsiteY8" fmla="*/ 399590 h 399590"/>
              <a:gd name="connsiteX9" fmla="*/ 618036 w 1893101"/>
              <a:gd name="connsiteY9" fmla="*/ 399590 h 399590"/>
              <a:gd name="connsiteX10" fmla="*/ 66600 w 1893101"/>
              <a:gd name="connsiteY10" fmla="*/ 399590 h 399590"/>
              <a:gd name="connsiteX11" fmla="*/ 0 w 1893101"/>
              <a:gd name="connsiteY11" fmla="*/ 332990 h 399590"/>
              <a:gd name="connsiteX12" fmla="*/ 0 w 1893101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3101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227225" y="15188"/>
                  <a:pt x="386965" y="-19684"/>
                  <a:pt x="670833" y="0"/>
                </a:cubicBezTo>
                <a:cubicBezTo>
                  <a:pt x="954701" y="19684"/>
                  <a:pt x="1035908" y="13189"/>
                  <a:pt x="1275065" y="0"/>
                </a:cubicBezTo>
                <a:cubicBezTo>
                  <a:pt x="1514222" y="-13189"/>
                  <a:pt x="1591738" y="-16007"/>
                  <a:pt x="1826501" y="0"/>
                </a:cubicBezTo>
                <a:cubicBezTo>
                  <a:pt x="1858838" y="-436"/>
                  <a:pt x="1896000" y="28393"/>
                  <a:pt x="1893101" y="66600"/>
                </a:cubicBezTo>
                <a:cubicBezTo>
                  <a:pt x="1902575" y="138300"/>
                  <a:pt x="1880609" y="226928"/>
                  <a:pt x="1893101" y="332990"/>
                </a:cubicBezTo>
                <a:cubicBezTo>
                  <a:pt x="1884279" y="369513"/>
                  <a:pt x="1862803" y="398583"/>
                  <a:pt x="1826501" y="399590"/>
                </a:cubicBezTo>
                <a:cubicBezTo>
                  <a:pt x="1590376" y="391845"/>
                  <a:pt x="1479833" y="411521"/>
                  <a:pt x="1222268" y="399590"/>
                </a:cubicBezTo>
                <a:cubicBezTo>
                  <a:pt x="964703" y="387659"/>
                  <a:pt x="756040" y="405448"/>
                  <a:pt x="618036" y="399590"/>
                </a:cubicBezTo>
                <a:cubicBezTo>
                  <a:pt x="480032" y="393732"/>
                  <a:pt x="264780" y="420699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893101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64782" y="-3089"/>
                  <a:pt x="484843" y="-10359"/>
                  <a:pt x="653234" y="0"/>
                </a:cubicBezTo>
                <a:cubicBezTo>
                  <a:pt x="821625" y="10359"/>
                  <a:pt x="968840" y="-11587"/>
                  <a:pt x="1275065" y="0"/>
                </a:cubicBezTo>
                <a:cubicBezTo>
                  <a:pt x="1581290" y="11587"/>
                  <a:pt x="1656182" y="19355"/>
                  <a:pt x="1826501" y="0"/>
                </a:cubicBezTo>
                <a:cubicBezTo>
                  <a:pt x="1860739" y="3418"/>
                  <a:pt x="1892855" y="25716"/>
                  <a:pt x="1893101" y="66600"/>
                </a:cubicBezTo>
                <a:cubicBezTo>
                  <a:pt x="1893719" y="163177"/>
                  <a:pt x="1899052" y="233743"/>
                  <a:pt x="1893101" y="332990"/>
                </a:cubicBezTo>
                <a:cubicBezTo>
                  <a:pt x="1886944" y="368193"/>
                  <a:pt x="1862465" y="398983"/>
                  <a:pt x="1826501" y="399590"/>
                </a:cubicBezTo>
                <a:cubicBezTo>
                  <a:pt x="1534989" y="392132"/>
                  <a:pt x="1477091" y="419668"/>
                  <a:pt x="1222268" y="399590"/>
                </a:cubicBezTo>
                <a:cubicBezTo>
                  <a:pt x="967445" y="379512"/>
                  <a:pt x="877247" y="418936"/>
                  <a:pt x="618036" y="399590"/>
                </a:cubicBezTo>
                <a:cubicBezTo>
                  <a:pt x="358825" y="380244"/>
                  <a:pt x="182882" y="405987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Current Liabilities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C91975D-B48B-BE33-DEF0-1AF9A9D4CD92}"/>
              </a:ext>
            </a:extLst>
          </p:cNvPr>
          <p:cNvCxnSpPr>
            <a:cxnSpLocks/>
          </p:cNvCxnSpPr>
          <p:nvPr/>
        </p:nvCxnSpPr>
        <p:spPr>
          <a:xfrm flipH="1" flipV="1">
            <a:off x="8023536" y="3134682"/>
            <a:ext cx="3790144" cy="16709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62" name="Picture 61">
            <a:extLst>
              <a:ext uri="{FF2B5EF4-FFF2-40B4-BE49-F238E27FC236}">
                <a16:creationId xmlns:a16="http://schemas.microsoft.com/office/drawing/2014/main" id="{CA67614E-4CDD-F97F-08A1-262452CDB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621" y="3005635"/>
            <a:ext cx="322215" cy="214810"/>
          </a:xfrm>
          <a:prstGeom prst="rect">
            <a:avLst/>
          </a:prstGeom>
        </p:spPr>
      </p:pic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B30E06A9-74DF-7DC9-CA6C-B8809A5C135E}"/>
              </a:ext>
            </a:extLst>
          </p:cNvPr>
          <p:cNvSpPr/>
          <p:nvPr/>
        </p:nvSpPr>
        <p:spPr>
          <a:xfrm>
            <a:off x="8023536" y="2617387"/>
            <a:ext cx="740301" cy="399590"/>
          </a:xfrm>
          <a:custGeom>
            <a:avLst/>
            <a:gdLst>
              <a:gd name="connsiteX0" fmla="*/ 0 w 740301"/>
              <a:gd name="connsiteY0" fmla="*/ 66600 h 399590"/>
              <a:gd name="connsiteX1" fmla="*/ 66600 w 740301"/>
              <a:gd name="connsiteY1" fmla="*/ 0 h 399590"/>
              <a:gd name="connsiteX2" fmla="*/ 673701 w 740301"/>
              <a:gd name="connsiteY2" fmla="*/ 0 h 399590"/>
              <a:gd name="connsiteX3" fmla="*/ 740301 w 740301"/>
              <a:gd name="connsiteY3" fmla="*/ 66600 h 399590"/>
              <a:gd name="connsiteX4" fmla="*/ 740301 w 740301"/>
              <a:gd name="connsiteY4" fmla="*/ 332990 h 399590"/>
              <a:gd name="connsiteX5" fmla="*/ 673701 w 740301"/>
              <a:gd name="connsiteY5" fmla="*/ 399590 h 399590"/>
              <a:gd name="connsiteX6" fmla="*/ 66600 w 740301"/>
              <a:gd name="connsiteY6" fmla="*/ 399590 h 399590"/>
              <a:gd name="connsiteX7" fmla="*/ 0 w 740301"/>
              <a:gd name="connsiteY7" fmla="*/ 332990 h 399590"/>
              <a:gd name="connsiteX8" fmla="*/ 0 w 740301"/>
              <a:gd name="connsiteY8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0301" h="399590" fill="none" extrusionOk="0">
                <a:moveTo>
                  <a:pt x="0" y="66600"/>
                </a:moveTo>
                <a:cubicBezTo>
                  <a:pt x="-5" y="27907"/>
                  <a:pt x="21532" y="-3417"/>
                  <a:pt x="66600" y="0"/>
                </a:cubicBezTo>
                <a:cubicBezTo>
                  <a:pt x="303341" y="3804"/>
                  <a:pt x="403478" y="17611"/>
                  <a:pt x="673701" y="0"/>
                </a:cubicBezTo>
                <a:cubicBezTo>
                  <a:pt x="708396" y="-1015"/>
                  <a:pt x="736577" y="33115"/>
                  <a:pt x="740301" y="66600"/>
                </a:cubicBezTo>
                <a:cubicBezTo>
                  <a:pt x="731079" y="171937"/>
                  <a:pt x="750212" y="215367"/>
                  <a:pt x="740301" y="332990"/>
                </a:cubicBezTo>
                <a:cubicBezTo>
                  <a:pt x="741143" y="364120"/>
                  <a:pt x="714784" y="400695"/>
                  <a:pt x="673701" y="399590"/>
                </a:cubicBezTo>
                <a:cubicBezTo>
                  <a:pt x="393794" y="405948"/>
                  <a:pt x="210014" y="375073"/>
                  <a:pt x="66600" y="399590"/>
                </a:cubicBezTo>
                <a:cubicBezTo>
                  <a:pt x="25373" y="399154"/>
                  <a:pt x="2899" y="368347"/>
                  <a:pt x="0" y="332990"/>
                </a:cubicBezTo>
                <a:cubicBezTo>
                  <a:pt x="-9474" y="261290"/>
                  <a:pt x="12493" y="172662"/>
                  <a:pt x="0" y="66600"/>
                </a:cubicBezTo>
                <a:close/>
              </a:path>
              <a:path w="740301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84746" y="-22331"/>
                  <a:pt x="466774" y="-29784"/>
                  <a:pt x="673701" y="0"/>
                </a:cubicBezTo>
                <a:cubicBezTo>
                  <a:pt x="712838" y="266"/>
                  <a:pt x="740767" y="28952"/>
                  <a:pt x="740301" y="66600"/>
                </a:cubicBezTo>
                <a:cubicBezTo>
                  <a:pt x="749837" y="148680"/>
                  <a:pt x="730141" y="222057"/>
                  <a:pt x="740301" y="332990"/>
                </a:cubicBezTo>
                <a:cubicBezTo>
                  <a:pt x="742634" y="361951"/>
                  <a:pt x="714309" y="402288"/>
                  <a:pt x="673701" y="399590"/>
                </a:cubicBezTo>
                <a:cubicBezTo>
                  <a:pt x="371633" y="418362"/>
                  <a:pt x="229782" y="375673"/>
                  <a:pt x="66600" y="399590"/>
                </a:cubicBezTo>
                <a:cubicBezTo>
                  <a:pt x="24133" y="404785"/>
                  <a:pt x="-2861" y="371757"/>
                  <a:pt x="0" y="332990"/>
                </a:cubicBezTo>
                <a:cubicBezTo>
                  <a:pt x="-6620" y="278054"/>
                  <a:pt x="-6430" y="164941"/>
                  <a:pt x="0" y="66600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Current Asset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644D4FA3-14DF-04CC-D30B-C2EBC373BD65}"/>
              </a:ext>
            </a:extLst>
          </p:cNvPr>
          <p:cNvSpPr/>
          <p:nvPr/>
        </p:nvSpPr>
        <p:spPr>
          <a:xfrm>
            <a:off x="9113364" y="2606045"/>
            <a:ext cx="822261" cy="399590"/>
          </a:xfrm>
          <a:custGeom>
            <a:avLst/>
            <a:gdLst>
              <a:gd name="connsiteX0" fmla="*/ 0 w 822261"/>
              <a:gd name="connsiteY0" fmla="*/ 66600 h 399590"/>
              <a:gd name="connsiteX1" fmla="*/ 66600 w 822261"/>
              <a:gd name="connsiteY1" fmla="*/ 0 h 399590"/>
              <a:gd name="connsiteX2" fmla="*/ 755661 w 822261"/>
              <a:gd name="connsiteY2" fmla="*/ 0 h 399590"/>
              <a:gd name="connsiteX3" fmla="*/ 822261 w 822261"/>
              <a:gd name="connsiteY3" fmla="*/ 66600 h 399590"/>
              <a:gd name="connsiteX4" fmla="*/ 822261 w 822261"/>
              <a:gd name="connsiteY4" fmla="*/ 332990 h 399590"/>
              <a:gd name="connsiteX5" fmla="*/ 755661 w 822261"/>
              <a:gd name="connsiteY5" fmla="*/ 399590 h 399590"/>
              <a:gd name="connsiteX6" fmla="*/ 66600 w 822261"/>
              <a:gd name="connsiteY6" fmla="*/ 399590 h 399590"/>
              <a:gd name="connsiteX7" fmla="*/ 0 w 822261"/>
              <a:gd name="connsiteY7" fmla="*/ 332990 h 399590"/>
              <a:gd name="connsiteX8" fmla="*/ 0 w 822261"/>
              <a:gd name="connsiteY8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261" h="399590" fill="none" extrusionOk="0">
                <a:moveTo>
                  <a:pt x="0" y="66600"/>
                </a:moveTo>
                <a:cubicBezTo>
                  <a:pt x="-5" y="27907"/>
                  <a:pt x="21532" y="-3417"/>
                  <a:pt x="66600" y="0"/>
                </a:cubicBezTo>
                <a:cubicBezTo>
                  <a:pt x="318777" y="-24973"/>
                  <a:pt x="537638" y="-20730"/>
                  <a:pt x="755661" y="0"/>
                </a:cubicBezTo>
                <a:cubicBezTo>
                  <a:pt x="790356" y="-1015"/>
                  <a:pt x="818537" y="33115"/>
                  <a:pt x="822261" y="66600"/>
                </a:cubicBezTo>
                <a:cubicBezTo>
                  <a:pt x="813039" y="171937"/>
                  <a:pt x="832172" y="215367"/>
                  <a:pt x="822261" y="332990"/>
                </a:cubicBezTo>
                <a:cubicBezTo>
                  <a:pt x="823103" y="364120"/>
                  <a:pt x="796744" y="400695"/>
                  <a:pt x="755661" y="399590"/>
                </a:cubicBezTo>
                <a:cubicBezTo>
                  <a:pt x="457659" y="429169"/>
                  <a:pt x="297775" y="421295"/>
                  <a:pt x="66600" y="399590"/>
                </a:cubicBezTo>
                <a:cubicBezTo>
                  <a:pt x="25373" y="399154"/>
                  <a:pt x="2899" y="368347"/>
                  <a:pt x="0" y="332990"/>
                </a:cubicBezTo>
                <a:cubicBezTo>
                  <a:pt x="-9474" y="261290"/>
                  <a:pt x="12493" y="172662"/>
                  <a:pt x="0" y="66600"/>
                </a:cubicBezTo>
                <a:close/>
              </a:path>
              <a:path w="822261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11187" y="29592"/>
                  <a:pt x="442864" y="-22244"/>
                  <a:pt x="755661" y="0"/>
                </a:cubicBezTo>
                <a:cubicBezTo>
                  <a:pt x="794798" y="266"/>
                  <a:pt x="822727" y="28952"/>
                  <a:pt x="822261" y="66600"/>
                </a:cubicBezTo>
                <a:cubicBezTo>
                  <a:pt x="831797" y="148680"/>
                  <a:pt x="812101" y="222057"/>
                  <a:pt x="822261" y="332990"/>
                </a:cubicBezTo>
                <a:cubicBezTo>
                  <a:pt x="824594" y="361951"/>
                  <a:pt x="796269" y="402288"/>
                  <a:pt x="755661" y="399590"/>
                </a:cubicBezTo>
                <a:cubicBezTo>
                  <a:pt x="474692" y="394172"/>
                  <a:pt x="274265" y="388522"/>
                  <a:pt x="66600" y="399590"/>
                </a:cubicBezTo>
                <a:cubicBezTo>
                  <a:pt x="24133" y="404785"/>
                  <a:pt x="-2861" y="371757"/>
                  <a:pt x="0" y="332990"/>
                </a:cubicBezTo>
                <a:cubicBezTo>
                  <a:pt x="-6620" y="278054"/>
                  <a:pt x="-6430" y="164941"/>
                  <a:pt x="0" y="6660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البنود الأكثر بطئا</a:t>
            </a:r>
            <a:endParaRPr lang="en-US" sz="12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064502CE-9A63-C789-9BD2-2C736BF940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346" y="2797459"/>
            <a:ext cx="264179" cy="79136"/>
          </a:xfrm>
          <a:prstGeom prst="rect">
            <a:avLst/>
          </a:prstGeom>
        </p:spPr>
      </p:pic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58D15B11-680B-A70C-1129-2CBCDAE3FD0B}"/>
              </a:ext>
            </a:extLst>
          </p:cNvPr>
          <p:cNvSpPr/>
          <p:nvPr/>
        </p:nvSpPr>
        <p:spPr>
          <a:xfrm>
            <a:off x="6011068" y="2991159"/>
            <a:ext cx="1460351" cy="399590"/>
          </a:xfrm>
          <a:custGeom>
            <a:avLst/>
            <a:gdLst>
              <a:gd name="connsiteX0" fmla="*/ 0 w 1460351"/>
              <a:gd name="connsiteY0" fmla="*/ 66600 h 399590"/>
              <a:gd name="connsiteX1" fmla="*/ 66600 w 1460351"/>
              <a:gd name="connsiteY1" fmla="*/ 0 h 399590"/>
              <a:gd name="connsiteX2" fmla="*/ 703632 w 1460351"/>
              <a:gd name="connsiteY2" fmla="*/ 0 h 399590"/>
              <a:gd name="connsiteX3" fmla="*/ 1393751 w 1460351"/>
              <a:gd name="connsiteY3" fmla="*/ 0 h 399590"/>
              <a:gd name="connsiteX4" fmla="*/ 1460351 w 1460351"/>
              <a:gd name="connsiteY4" fmla="*/ 66600 h 399590"/>
              <a:gd name="connsiteX5" fmla="*/ 1460351 w 1460351"/>
              <a:gd name="connsiteY5" fmla="*/ 332990 h 399590"/>
              <a:gd name="connsiteX6" fmla="*/ 1393751 w 1460351"/>
              <a:gd name="connsiteY6" fmla="*/ 399590 h 399590"/>
              <a:gd name="connsiteX7" fmla="*/ 756719 w 1460351"/>
              <a:gd name="connsiteY7" fmla="*/ 399590 h 399590"/>
              <a:gd name="connsiteX8" fmla="*/ 66600 w 1460351"/>
              <a:gd name="connsiteY8" fmla="*/ 399590 h 399590"/>
              <a:gd name="connsiteX9" fmla="*/ 0 w 1460351"/>
              <a:gd name="connsiteY9" fmla="*/ 332990 h 399590"/>
              <a:gd name="connsiteX10" fmla="*/ 0 w 1460351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60351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322254" y="-8697"/>
                  <a:pt x="400278" y="15700"/>
                  <a:pt x="703632" y="0"/>
                </a:cubicBezTo>
                <a:cubicBezTo>
                  <a:pt x="1006986" y="-15700"/>
                  <a:pt x="1186645" y="15468"/>
                  <a:pt x="1393751" y="0"/>
                </a:cubicBezTo>
                <a:cubicBezTo>
                  <a:pt x="1431375" y="-5652"/>
                  <a:pt x="1464652" y="30923"/>
                  <a:pt x="1460351" y="66600"/>
                </a:cubicBezTo>
                <a:cubicBezTo>
                  <a:pt x="1471191" y="142846"/>
                  <a:pt x="1470020" y="251105"/>
                  <a:pt x="1460351" y="332990"/>
                </a:cubicBezTo>
                <a:cubicBezTo>
                  <a:pt x="1455906" y="369336"/>
                  <a:pt x="1433432" y="398165"/>
                  <a:pt x="1393751" y="399590"/>
                </a:cubicBezTo>
                <a:cubicBezTo>
                  <a:pt x="1248925" y="424485"/>
                  <a:pt x="933112" y="421023"/>
                  <a:pt x="756719" y="399590"/>
                </a:cubicBezTo>
                <a:cubicBezTo>
                  <a:pt x="580326" y="378157"/>
                  <a:pt x="258722" y="390244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1460351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76375" y="-7072"/>
                  <a:pt x="494228" y="-4670"/>
                  <a:pt x="730176" y="0"/>
                </a:cubicBezTo>
                <a:cubicBezTo>
                  <a:pt x="966124" y="4670"/>
                  <a:pt x="1097361" y="8497"/>
                  <a:pt x="1393751" y="0"/>
                </a:cubicBezTo>
                <a:cubicBezTo>
                  <a:pt x="1424827" y="-6310"/>
                  <a:pt x="1465789" y="27542"/>
                  <a:pt x="1460351" y="66600"/>
                </a:cubicBezTo>
                <a:cubicBezTo>
                  <a:pt x="1458657" y="189726"/>
                  <a:pt x="1465950" y="245350"/>
                  <a:pt x="1460351" y="332990"/>
                </a:cubicBezTo>
                <a:cubicBezTo>
                  <a:pt x="1456036" y="375755"/>
                  <a:pt x="1436431" y="398348"/>
                  <a:pt x="1393751" y="399590"/>
                </a:cubicBezTo>
                <a:cubicBezTo>
                  <a:pt x="1143324" y="384486"/>
                  <a:pt x="885194" y="385197"/>
                  <a:pt x="756719" y="399590"/>
                </a:cubicBezTo>
                <a:cubicBezTo>
                  <a:pt x="628244" y="413983"/>
                  <a:pt x="232760" y="430070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Quick Ratio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633E8483-D353-F640-FC9E-31CC2D63A95A}"/>
              </a:ext>
            </a:extLst>
          </p:cNvPr>
          <p:cNvSpPr/>
          <p:nvPr/>
        </p:nvSpPr>
        <p:spPr>
          <a:xfrm>
            <a:off x="6990188" y="771890"/>
            <a:ext cx="5036768" cy="514703"/>
          </a:xfrm>
          <a:custGeom>
            <a:avLst/>
            <a:gdLst>
              <a:gd name="connsiteX0" fmla="*/ 0 w 5036768"/>
              <a:gd name="connsiteY0" fmla="*/ 85786 h 514703"/>
              <a:gd name="connsiteX1" fmla="*/ 85786 w 5036768"/>
              <a:gd name="connsiteY1" fmla="*/ 0 h 514703"/>
              <a:gd name="connsiteX2" fmla="*/ 780814 w 5036768"/>
              <a:gd name="connsiteY2" fmla="*/ 0 h 514703"/>
              <a:gd name="connsiteX3" fmla="*/ 1378538 w 5036768"/>
              <a:gd name="connsiteY3" fmla="*/ 0 h 514703"/>
              <a:gd name="connsiteX4" fmla="*/ 2122218 w 5036768"/>
              <a:gd name="connsiteY4" fmla="*/ 0 h 514703"/>
              <a:gd name="connsiteX5" fmla="*/ 2865898 w 5036768"/>
              <a:gd name="connsiteY5" fmla="*/ 0 h 514703"/>
              <a:gd name="connsiteX6" fmla="*/ 3609578 w 5036768"/>
              <a:gd name="connsiteY6" fmla="*/ 0 h 514703"/>
              <a:gd name="connsiteX7" fmla="*/ 4207302 w 5036768"/>
              <a:gd name="connsiteY7" fmla="*/ 0 h 514703"/>
              <a:gd name="connsiteX8" fmla="*/ 4950982 w 5036768"/>
              <a:gd name="connsiteY8" fmla="*/ 0 h 514703"/>
              <a:gd name="connsiteX9" fmla="*/ 5036768 w 5036768"/>
              <a:gd name="connsiteY9" fmla="*/ 85786 h 514703"/>
              <a:gd name="connsiteX10" fmla="*/ 5036768 w 5036768"/>
              <a:gd name="connsiteY10" fmla="*/ 428917 h 514703"/>
              <a:gd name="connsiteX11" fmla="*/ 4950982 w 5036768"/>
              <a:gd name="connsiteY11" fmla="*/ 514703 h 514703"/>
              <a:gd name="connsiteX12" fmla="*/ 4353258 w 5036768"/>
              <a:gd name="connsiteY12" fmla="*/ 514703 h 514703"/>
              <a:gd name="connsiteX13" fmla="*/ 3560926 w 5036768"/>
              <a:gd name="connsiteY13" fmla="*/ 514703 h 514703"/>
              <a:gd name="connsiteX14" fmla="*/ 2768594 w 5036768"/>
              <a:gd name="connsiteY14" fmla="*/ 514703 h 514703"/>
              <a:gd name="connsiteX15" fmla="*/ 2073566 w 5036768"/>
              <a:gd name="connsiteY15" fmla="*/ 514703 h 514703"/>
              <a:gd name="connsiteX16" fmla="*/ 1427190 w 5036768"/>
              <a:gd name="connsiteY16" fmla="*/ 514703 h 514703"/>
              <a:gd name="connsiteX17" fmla="*/ 780814 w 5036768"/>
              <a:gd name="connsiteY17" fmla="*/ 514703 h 514703"/>
              <a:gd name="connsiteX18" fmla="*/ 85786 w 5036768"/>
              <a:gd name="connsiteY18" fmla="*/ 514703 h 514703"/>
              <a:gd name="connsiteX19" fmla="*/ 0 w 5036768"/>
              <a:gd name="connsiteY19" fmla="*/ 428917 h 514703"/>
              <a:gd name="connsiteX20" fmla="*/ 0 w 5036768"/>
              <a:gd name="connsiteY20" fmla="*/ 85786 h 51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036768" h="514703" fill="none" extrusionOk="0">
                <a:moveTo>
                  <a:pt x="0" y="85786"/>
                </a:moveTo>
                <a:cubicBezTo>
                  <a:pt x="5406" y="41070"/>
                  <a:pt x="38899" y="7902"/>
                  <a:pt x="85786" y="0"/>
                </a:cubicBezTo>
                <a:cubicBezTo>
                  <a:pt x="411962" y="-21145"/>
                  <a:pt x="543721" y="-17817"/>
                  <a:pt x="780814" y="0"/>
                </a:cubicBezTo>
                <a:cubicBezTo>
                  <a:pt x="1017907" y="17817"/>
                  <a:pt x="1196473" y="-13432"/>
                  <a:pt x="1378538" y="0"/>
                </a:cubicBezTo>
                <a:cubicBezTo>
                  <a:pt x="1560603" y="13432"/>
                  <a:pt x="1828329" y="23480"/>
                  <a:pt x="2122218" y="0"/>
                </a:cubicBezTo>
                <a:cubicBezTo>
                  <a:pt x="2416107" y="-23480"/>
                  <a:pt x="2667632" y="19833"/>
                  <a:pt x="2865898" y="0"/>
                </a:cubicBezTo>
                <a:cubicBezTo>
                  <a:pt x="3064164" y="-19833"/>
                  <a:pt x="3250079" y="-23734"/>
                  <a:pt x="3609578" y="0"/>
                </a:cubicBezTo>
                <a:cubicBezTo>
                  <a:pt x="3969077" y="23734"/>
                  <a:pt x="4026442" y="-20952"/>
                  <a:pt x="4207302" y="0"/>
                </a:cubicBezTo>
                <a:cubicBezTo>
                  <a:pt x="4388162" y="20952"/>
                  <a:pt x="4797067" y="15011"/>
                  <a:pt x="4950982" y="0"/>
                </a:cubicBezTo>
                <a:cubicBezTo>
                  <a:pt x="5000586" y="-913"/>
                  <a:pt x="5040593" y="41813"/>
                  <a:pt x="5036768" y="85786"/>
                </a:cubicBezTo>
                <a:cubicBezTo>
                  <a:pt x="5048326" y="154874"/>
                  <a:pt x="5030794" y="293851"/>
                  <a:pt x="5036768" y="428917"/>
                </a:cubicBezTo>
                <a:cubicBezTo>
                  <a:pt x="5037124" y="475070"/>
                  <a:pt x="4992062" y="519006"/>
                  <a:pt x="4950982" y="514703"/>
                </a:cubicBezTo>
                <a:cubicBezTo>
                  <a:pt x="4712192" y="535523"/>
                  <a:pt x="4553247" y="540658"/>
                  <a:pt x="4353258" y="514703"/>
                </a:cubicBezTo>
                <a:cubicBezTo>
                  <a:pt x="4153269" y="488748"/>
                  <a:pt x="3832535" y="512454"/>
                  <a:pt x="3560926" y="514703"/>
                </a:cubicBezTo>
                <a:cubicBezTo>
                  <a:pt x="3289317" y="516952"/>
                  <a:pt x="2967534" y="506121"/>
                  <a:pt x="2768594" y="514703"/>
                </a:cubicBezTo>
                <a:cubicBezTo>
                  <a:pt x="2569654" y="523285"/>
                  <a:pt x="2334486" y="531787"/>
                  <a:pt x="2073566" y="514703"/>
                </a:cubicBezTo>
                <a:cubicBezTo>
                  <a:pt x="1812646" y="497619"/>
                  <a:pt x="1595387" y="491507"/>
                  <a:pt x="1427190" y="514703"/>
                </a:cubicBezTo>
                <a:cubicBezTo>
                  <a:pt x="1258993" y="537899"/>
                  <a:pt x="1067842" y="510004"/>
                  <a:pt x="780814" y="514703"/>
                </a:cubicBezTo>
                <a:cubicBezTo>
                  <a:pt x="493786" y="519402"/>
                  <a:pt x="374833" y="482269"/>
                  <a:pt x="85786" y="514703"/>
                </a:cubicBezTo>
                <a:cubicBezTo>
                  <a:pt x="35477" y="510840"/>
                  <a:pt x="2876" y="483129"/>
                  <a:pt x="0" y="428917"/>
                </a:cubicBezTo>
                <a:cubicBezTo>
                  <a:pt x="-15315" y="263538"/>
                  <a:pt x="8313" y="210023"/>
                  <a:pt x="0" y="85786"/>
                </a:cubicBezTo>
                <a:close/>
              </a:path>
              <a:path w="5036768" h="514703" stroke="0" extrusionOk="0">
                <a:moveTo>
                  <a:pt x="0" y="85786"/>
                </a:moveTo>
                <a:cubicBezTo>
                  <a:pt x="5430" y="30607"/>
                  <a:pt x="37519" y="6617"/>
                  <a:pt x="85786" y="0"/>
                </a:cubicBezTo>
                <a:cubicBezTo>
                  <a:pt x="419565" y="23806"/>
                  <a:pt x="625178" y="-8573"/>
                  <a:pt x="780814" y="0"/>
                </a:cubicBezTo>
                <a:cubicBezTo>
                  <a:pt x="936450" y="8573"/>
                  <a:pt x="1187411" y="13864"/>
                  <a:pt x="1573146" y="0"/>
                </a:cubicBezTo>
                <a:cubicBezTo>
                  <a:pt x="1958881" y="-13864"/>
                  <a:pt x="2026082" y="-15496"/>
                  <a:pt x="2365478" y="0"/>
                </a:cubicBezTo>
                <a:cubicBezTo>
                  <a:pt x="2704874" y="15496"/>
                  <a:pt x="2753742" y="7255"/>
                  <a:pt x="3011854" y="0"/>
                </a:cubicBezTo>
                <a:cubicBezTo>
                  <a:pt x="3269966" y="-7255"/>
                  <a:pt x="3551937" y="3853"/>
                  <a:pt x="3755534" y="0"/>
                </a:cubicBezTo>
                <a:cubicBezTo>
                  <a:pt x="3959131" y="-3853"/>
                  <a:pt x="4594577" y="-54504"/>
                  <a:pt x="4950982" y="0"/>
                </a:cubicBezTo>
                <a:cubicBezTo>
                  <a:pt x="4987149" y="-2876"/>
                  <a:pt x="5027495" y="31533"/>
                  <a:pt x="5036768" y="85786"/>
                </a:cubicBezTo>
                <a:cubicBezTo>
                  <a:pt x="5047111" y="253517"/>
                  <a:pt x="5020254" y="296624"/>
                  <a:pt x="5036768" y="428917"/>
                </a:cubicBezTo>
                <a:cubicBezTo>
                  <a:pt x="5038933" y="479672"/>
                  <a:pt x="4996425" y="523527"/>
                  <a:pt x="4950982" y="514703"/>
                </a:cubicBezTo>
                <a:cubicBezTo>
                  <a:pt x="4759095" y="520046"/>
                  <a:pt x="4619161" y="542876"/>
                  <a:pt x="4304606" y="514703"/>
                </a:cubicBezTo>
                <a:cubicBezTo>
                  <a:pt x="3990051" y="486530"/>
                  <a:pt x="3793488" y="545981"/>
                  <a:pt x="3512274" y="514703"/>
                </a:cubicBezTo>
                <a:cubicBezTo>
                  <a:pt x="3231060" y="483425"/>
                  <a:pt x="3144755" y="531442"/>
                  <a:pt x="2817246" y="514703"/>
                </a:cubicBezTo>
                <a:cubicBezTo>
                  <a:pt x="2489737" y="497964"/>
                  <a:pt x="2201005" y="506867"/>
                  <a:pt x="2024914" y="514703"/>
                </a:cubicBezTo>
                <a:cubicBezTo>
                  <a:pt x="1848823" y="522539"/>
                  <a:pt x="1555329" y="507101"/>
                  <a:pt x="1427190" y="514703"/>
                </a:cubicBezTo>
                <a:cubicBezTo>
                  <a:pt x="1299051" y="522305"/>
                  <a:pt x="848965" y="498894"/>
                  <a:pt x="683510" y="514703"/>
                </a:cubicBezTo>
                <a:cubicBezTo>
                  <a:pt x="518055" y="530512"/>
                  <a:pt x="225905" y="509532"/>
                  <a:pt x="85786" y="514703"/>
                </a:cubicBezTo>
                <a:cubicBezTo>
                  <a:pt x="43424" y="508124"/>
                  <a:pt x="5175" y="477286"/>
                  <a:pt x="0" y="428917"/>
                </a:cubicBezTo>
                <a:cubicBezTo>
                  <a:pt x="-16862" y="319835"/>
                  <a:pt x="8305" y="215168"/>
                  <a:pt x="0" y="85786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المصروف المدفوع مقدما = إيجار للمكاتب مدفوع مقدما</a:t>
            </a:r>
            <a:endParaRPr lang="en-US" sz="12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3C5E7B5-8897-12F5-EBD6-438A34E52000}"/>
              </a:ext>
            </a:extLst>
          </p:cNvPr>
          <p:cNvSpPr/>
          <p:nvPr/>
        </p:nvSpPr>
        <p:spPr>
          <a:xfrm>
            <a:off x="10095160" y="1446008"/>
            <a:ext cx="1991863" cy="514703"/>
          </a:xfrm>
          <a:custGeom>
            <a:avLst/>
            <a:gdLst>
              <a:gd name="connsiteX0" fmla="*/ 0 w 1991863"/>
              <a:gd name="connsiteY0" fmla="*/ 85786 h 514703"/>
              <a:gd name="connsiteX1" fmla="*/ 85786 w 1991863"/>
              <a:gd name="connsiteY1" fmla="*/ 0 h 514703"/>
              <a:gd name="connsiteX2" fmla="*/ 710753 w 1991863"/>
              <a:gd name="connsiteY2" fmla="*/ 0 h 514703"/>
              <a:gd name="connsiteX3" fmla="*/ 1335719 w 1991863"/>
              <a:gd name="connsiteY3" fmla="*/ 0 h 514703"/>
              <a:gd name="connsiteX4" fmla="*/ 1906077 w 1991863"/>
              <a:gd name="connsiteY4" fmla="*/ 0 h 514703"/>
              <a:gd name="connsiteX5" fmla="*/ 1991863 w 1991863"/>
              <a:gd name="connsiteY5" fmla="*/ 85786 h 514703"/>
              <a:gd name="connsiteX6" fmla="*/ 1991863 w 1991863"/>
              <a:gd name="connsiteY6" fmla="*/ 428917 h 514703"/>
              <a:gd name="connsiteX7" fmla="*/ 1906077 w 1991863"/>
              <a:gd name="connsiteY7" fmla="*/ 514703 h 514703"/>
              <a:gd name="connsiteX8" fmla="*/ 1281110 w 1991863"/>
              <a:gd name="connsiteY8" fmla="*/ 514703 h 514703"/>
              <a:gd name="connsiteX9" fmla="*/ 656144 w 1991863"/>
              <a:gd name="connsiteY9" fmla="*/ 514703 h 514703"/>
              <a:gd name="connsiteX10" fmla="*/ 85786 w 1991863"/>
              <a:gd name="connsiteY10" fmla="*/ 514703 h 514703"/>
              <a:gd name="connsiteX11" fmla="*/ 0 w 1991863"/>
              <a:gd name="connsiteY11" fmla="*/ 428917 h 514703"/>
              <a:gd name="connsiteX12" fmla="*/ 0 w 1991863"/>
              <a:gd name="connsiteY12" fmla="*/ 85786 h 51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91863" h="514703" fill="none" extrusionOk="0">
                <a:moveTo>
                  <a:pt x="0" y="85786"/>
                </a:moveTo>
                <a:cubicBezTo>
                  <a:pt x="-2076" y="37151"/>
                  <a:pt x="42082" y="-4242"/>
                  <a:pt x="85786" y="0"/>
                </a:cubicBezTo>
                <a:cubicBezTo>
                  <a:pt x="267157" y="-10618"/>
                  <a:pt x="450743" y="7098"/>
                  <a:pt x="710753" y="0"/>
                </a:cubicBezTo>
                <a:cubicBezTo>
                  <a:pt x="970763" y="-7098"/>
                  <a:pt x="1072258" y="25668"/>
                  <a:pt x="1335719" y="0"/>
                </a:cubicBezTo>
                <a:cubicBezTo>
                  <a:pt x="1599180" y="-25668"/>
                  <a:pt x="1724193" y="14642"/>
                  <a:pt x="1906077" y="0"/>
                </a:cubicBezTo>
                <a:cubicBezTo>
                  <a:pt x="1945658" y="-765"/>
                  <a:pt x="1997593" y="35591"/>
                  <a:pt x="1991863" y="85786"/>
                </a:cubicBezTo>
                <a:cubicBezTo>
                  <a:pt x="1996373" y="210634"/>
                  <a:pt x="1996695" y="306391"/>
                  <a:pt x="1991863" y="428917"/>
                </a:cubicBezTo>
                <a:cubicBezTo>
                  <a:pt x="1988959" y="476210"/>
                  <a:pt x="1951966" y="511577"/>
                  <a:pt x="1906077" y="514703"/>
                </a:cubicBezTo>
                <a:cubicBezTo>
                  <a:pt x="1675486" y="492053"/>
                  <a:pt x="1466969" y="537855"/>
                  <a:pt x="1281110" y="514703"/>
                </a:cubicBezTo>
                <a:cubicBezTo>
                  <a:pt x="1095251" y="491551"/>
                  <a:pt x="904084" y="536810"/>
                  <a:pt x="656144" y="514703"/>
                </a:cubicBezTo>
                <a:cubicBezTo>
                  <a:pt x="408204" y="492596"/>
                  <a:pt x="335770" y="486878"/>
                  <a:pt x="85786" y="514703"/>
                </a:cubicBezTo>
                <a:cubicBezTo>
                  <a:pt x="38109" y="513551"/>
                  <a:pt x="-7638" y="468742"/>
                  <a:pt x="0" y="428917"/>
                </a:cubicBezTo>
                <a:cubicBezTo>
                  <a:pt x="-1040" y="313006"/>
                  <a:pt x="16495" y="247227"/>
                  <a:pt x="0" y="85786"/>
                </a:cubicBezTo>
                <a:close/>
              </a:path>
              <a:path w="1991863" h="514703" stroke="0" extrusionOk="0">
                <a:moveTo>
                  <a:pt x="0" y="85786"/>
                </a:moveTo>
                <a:cubicBezTo>
                  <a:pt x="5430" y="30607"/>
                  <a:pt x="37519" y="6617"/>
                  <a:pt x="85786" y="0"/>
                </a:cubicBezTo>
                <a:cubicBezTo>
                  <a:pt x="235117" y="6921"/>
                  <a:pt x="467850" y="14533"/>
                  <a:pt x="692550" y="0"/>
                </a:cubicBezTo>
                <a:cubicBezTo>
                  <a:pt x="917250" y="-14533"/>
                  <a:pt x="1191635" y="-27054"/>
                  <a:pt x="1335719" y="0"/>
                </a:cubicBezTo>
                <a:cubicBezTo>
                  <a:pt x="1479803" y="27054"/>
                  <a:pt x="1755475" y="6533"/>
                  <a:pt x="1906077" y="0"/>
                </a:cubicBezTo>
                <a:cubicBezTo>
                  <a:pt x="1951854" y="2150"/>
                  <a:pt x="1991222" y="27728"/>
                  <a:pt x="1991863" y="85786"/>
                </a:cubicBezTo>
                <a:cubicBezTo>
                  <a:pt x="1984772" y="167966"/>
                  <a:pt x="2007534" y="308595"/>
                  <a:pt x="1991863" y="428917"/>
                </a:cubicBezTo>
                <a:cubicBezTo>
                  <a:pt x="1980652" y="473419"/>
                  <a:pt x="1944182" y="507828"/>
                  <a:pt x="1906077" y="514703"/>
                </a:cubicBezTo>
                <a:cubicBezTo>
                  <a:pt x="1734697" y="537751"/>
                  <a:pt x="1445735" y="528196"/>
                  <a:pt x="1281110" y="514703"/>
                </a:cubicBezTo>
                <a:cubicBezTo>
                  <a:pt x="1116485" y="501210"/>
                  <a:pt x="816578" y="524319"/>
                  <a:pt x="656144" y="514703"/>
                </a:cubicBezTo>
                <a:cubicBezTo>
                  <a:pt x="495710" y="505087"/>
                  <a:pt x="370630" y="509103"/>
                  <a:pt x="85786" y="514703"/>
                </a:cubicBezTo>
                <a:cubicBezTo>
                  <a:pt x="46519" y="522317"/>
                  <a:pt x="-3150" y="470652"/>
                  <a:pt x="0" y="428917"/>
                </a:cubicBezTo>
                <a:cubicBezTo>
                  <a:pt x="13167" y="356138"/>
                  <a:pt x="15593" y="252133"/>
                  <a:pt x="0" y="85786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لا يعتبر سيولة ! لأنه تم دفعه </a:t>
            </a:r>
            <a:endParaRPr lang="en-US" sz="12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106DD0E-FB8B-3D2C-C7DC-3E9168CD3240}"/>
              </a:ext>
            </a:extLst>
          </p:cNvPr>
          <p:cNvSpPr/>
          <p:nvPr/>
        </p:nvSpPr>
        <p:spPr>
          <a:xfrm>
            <a:off x="6775131" y="1437305"/>
            <a:ext cx="3128012" cy="514703"/>
          </a:xfrm>
          <a:custGeom>
            <a:avLst/>
            <a:gdLst>
              <a:gd name="connsiteX0" fmla="*/ 0 w 3128012"/>
              <a:gd name="connsiteY0" fmla="*/ 85786 h 514703"/>
              <a:gd name="connsiteX1" fmla="*/ 85786 w 3128012"/>
              <a:gd name="connsiteY1" fmla="*/ 0 h 514703"/>
              <a:gd name="connsiteX2" fmla="*/ 647510 w 3128012"/>
              <a:gd name="connsiteY2" fmla="*/ 0 h 514703"/>
              <a:gd name="connsiteX3" fmla="*/ 1209233 w 3128012"/>
              <a:gd name="connsiteY3" fmla="*/ 0 h 514703"/>
              <a:gd name="connsiteX4" fmla="*/ 1741392 w 3128012"/>
              <a:gd name="connsiteY4" fmla="*/ 0 h 514703"/>
              <a:gd name="connsiteX5" fmla="*/ 2391809 w 3128012"/>
              <a:gd name="connsiteY5" fmla="*/ 0 h 514703"/>
              <a:gd name="connsiteX6" fmla="*/ 3042226 w 3128012"/>
              <a:gd name="connsiteY6" fmla="*/ 0 h 514703"/>
              <a:gd name="connsiteX7" fmla="*/ 3128012 w 3128012"/>
              <a:gd name="connsiteY7" fmla="*/ 85786 h 514703"/>
              <a:gd name="connsiteX8" fmla="*/ 3128012 w 3128012"/>
              <a:gd name="connsiteY8" fmla="*/ 428917 h 514703"/>
              <a:gd name="connsiteX9" fmla="*/ 3042226 w 3128012"/>
              <a:gd name="connsiteY9" fmla="*/ 514703 h 514703"/>
              <a:gd name="connsiteX10" fmla="*/ 2391809 w 3128012"/>
              <a:gd name="connsiteY10" fmla="*/ 514703 h 514703"/>
              <a:gd name="connsiteX11" fmla="*/ 1830086 w 3128012"/>
              <a:gd name="connsiteY11" fmla="*/ 514703 h 514703"/>
              <a:gd name="connsiteX12" fmla="*/ 1327491 w 3128012"/>
              <a:gd name="connsiteY12" fmla="*/ 514703 h 514703"/>
              <a:gd name="connsiteX13" fmla="*/ 677074 w 3128012"/>
              <a:gd name="connsiteY13" fmla="*/ 514703 h 514703"/>
              <a:gd name="connsiteX14" fmla="*/ 85786 w 3128012"/>
              <a:gd name="connsiteY14" fmla="*/ 514703 h 514703"/>
              <a:gd name="connsiteX15" fmla="*/ 0 w 3128012"/>
              <a:gd name="connsiteY15" fmla="*/ 428917 h 514703"/>
              <a:gd name="connsiteX16" fmla="*/ 0 w 3128012"/>
              <a:gd name="connsiteY16" fmla="*/ 85786 h 51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28012" h="514703" fill="none" extrusionOk="0">
                <a:moveTo>
                  <a:pt x="0" y="85786"/>
                </a:moveTo>
                <a:cubicBezTo>
                  <a:pt x="152" y="37027"/>
                  <a:pt x="33763" y="5360"/>
                  <a:pt x="85786" y="0"/>
                </a:cubicBezTo>
                <a:cubicBezTo>
                  <a:pt x="332557" y="25368"/>
                  <a:pt x="499676" y="-23391"/>
                  <a:pt x="647510" y="0"/>
                </a:cubicBezTo>
                <a:cubicBezTo>
                  <a:pt x="795344" y="23391"/>
                  <a:pt x="1011555" y="-18996"/>
                  <a:pt x="1209233" y="0"/>
                </a:cubicBezTo>
                <a:cubicBezTo>
                  <a:pt x="1406911" y="18996"/>
                  <a:pt x="1631543" y="-7912"/>
                  <a:pt x="1741392" y="0"/>
                </a:cubicBezTo>
                <a:cubicBezTo>
                  <a:pt x="1851241" y="7912"/>
                  <a:pt x="2239549" y="31667"/>
                  <a:pt x="2391809" y="0"/>
                </a:cubicBezTo>
                <a:cubicBezTo>
                  <a:pt x="2544069" y="-31667"/>
                  <a:pt x="2796676" y="-19415"/>
                  <a:pt x="3042226" y="0"/>
                </a:cubicBezTo>
                <a:cubicBezTo>
                  <a:pt x="3097684" y="-3621"/>
                  <a:pt x="3131195" y="31551"/>
                  <a:pt x="3128012" y="85786"/>
                </a:cubicBezTo>
                <a:cubicBezTo>
                  <a:pt x="3120524" y="202704"/>
                  <a:pt x="3124180" y="313361"/>
                  <a:pt x="3128012" y="428917"/>
                </a:cubicBezTo>
                <a:cubicBezTo>
                  <a:pt x="3127713" y="475143"/>
                  <a:pt x="3081966" y="507150"/>
                  <a:pt x="3042226" y="514703"/>
                </a:cubicBezTo>
                <a:cubicBezTo>
                  <a:pt x="2769995" y="519063"/>
                  <a:pt x="2683487" y="500378"/>
                  <a:pt x="2391809" y="514703"/>
                </a:cubicBezTo>
                <a:cubicBezTo>
                  <a:pt x="2100131" y="529028"/>
                  <a:pt x="2042569" y="496422"/>
                  <a:pt x="1830086" y="514703"/>
                </a:cubicBezTo>
                <a:cubicBezTo>
                  <a:pt x="1617603" y="532984"/>
                  <a:pt x="1535637" y="497658"/>
                  <a:pt x="1327491" y="514703"/>
                </a:cubicBezTo>
                <a:cubicBezTo>
                  <a:pt x="1119346" y="531748"/>
                  <a:pt x="875158" y="533570"/>
                  <a:pt x="677074" y="514703"/>
                </a:cubicBezTo>
                <a:cubicBezTo>
                  <a:pt x="478990" y="495836"/>
                  <a:pt x="348062" y="487313"/>
                  <a:pt x="85786" y="514703"/>
                </a:cubicBezTo>
                <a:cubicBezTo>
                  <a:pt x="45998" y="514820"/>
                  <a:pt x="-5530" y="481028"/>
                  <a:pt x="0" y="428917"/>
                </a:cubicBezTo>
                <a:cubicBezTo>
                  <a:pt x="-7289" y="287071"/>
                  <a:pt x="-1008" y="243287"/>
                  <a:pt x="0" y="85786"/>
                </a:cubicBezTo>
                <a:close/>
              </a:path>
              <a:path w="3128012" h="514703" stroke="0" extrusionOk="0">
                <a:moveTo>
                  <a:pt x="0" y="85786"/>
                </a:moveTo>
                <a:cubicBezTo>
                  <a:pt x="5430" y="30607"/>
                  <a:pt x="37519" y="6617"/>
                  <a:pt x="85786" y="0"/>
                </a:cubicBezTo>
                <a:cubicBezTo>
                  <a:pt x="321484" y="-25255"/>
                  <a:pt x="409345" y="6963"/>
                  <a:pt x="677074" y="0"/>
                </a:cubicBezTo>
                <a:cubicBezTo>
                  <a:pt x="944803" y="-6963"/>
                  <a:pt x="1048205" y="-29731"/>
                  <a:pt x="1327491" y="0"/>
                </a:cubicBezTo>
                <a:cubicBezTo>
                  <a:pt x="1606777" y="29731"/>
                  <a:pt x="1710397" y="10598"/>
                  <a:pt x="1977908" y="0"/>
                </a:cubicBezTo>
                <a:cubicBezTo>
                  <a:pt x="2245419" y="-10598"/>
                  <a:pt x="2817809" y="-24598"/>
                  <a:pt x="3042226" y="0"/>
                </a:cubicBezTo>
                <a:cubicBezTo>
                  <a:pt x="3092091" y="-8335"/>
                  <a:pt x="3131266" y="40703"/>
                  <a:pt x="3128012" y="85786"/>
                </a:cubicBezTo>
                <a:cubicBezTo>
                  <a:pt x="3139542" y="162434"/>
                  <a:pt x="3138223" y="282138"/>
                  <a:pt x="3128012" y="428917"/>
                </a:cubicBezTo>
                <a:cubicBezTo>
                  <a:pt x="3121381" y="482355"/>
                  <a:pt x="3081692" y="520193"/>
                  <a:pt x="3042226" y="514703"/>
                </a:cubicBezTo>
                <a:cubicBezTo>
                  <a:pt x="2826550" y="520610"/>
                  <a:pt x="2664362" y="527306"/>
                  <a:pt x="2450938" y="514703"/>
                </a:cubicBezTo>
                <a:cubicBezTo>
                  <a:pt x="2237514" y="502100"/>
                  <a:pt x="2130791" y="533917"/>
                  <a:pt x="1948343" y="514703"/>
                </a:cubicBezTo>
                <a:cubicBezTo>
                  <a:pt x="1765895" y="495489"/>
                  <a:pt x="1541246" y="492730"/>
                  <a:pt x="1386620" y="514703"/>
                </a:cubicBezTo>
                <a:cubicBezTo>
                  <a:pt x="1231994" y="536676"/>
                  <a:pt x="955903" y="507816"/>
                  <a:pt x="736203" y="514703"/>
                </a:cubicBezTo>
                <a:cubicBezTo>
                  <a:pt x="516503" y="521590"/>
                  <a:pt x="269013" y="540542"/>
                  <a:pt x="85786" y="514703"/>
                </a:cubicBezTo>
                <a:cubicBezTo>
                  <a:pt x="36332" y="513446"/>
                  <a:pt x="3674" y="472053"/>
                  <a:pt x="0" y="428917"/>
                </a:cubicBezTo>
                <a:cubicBezTo>
                  <a:pt x="-997" y="257550"/>
                  <a:pt x="14946" y="242047"/>
                  <a:pt x="0" y="85786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وضعه مع الاصول السريعة هو تضخيم خاطئ</a:t>
            </a:r>
            <a:endParaRPr lang="en-US" sz="12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999FFDBA-7102-7494-94DE-61467B9B89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623" y="2790213"/>
            <a:ext cx="264179" cy="79136"/>
          </a:xfrm>
          <a:prstGeom prst="rect">
            <a:avLst/>
          </a:prstGeom>
        </p:spPr>
      </p:pic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79B2A89-7F12-0C89-FB70-63F38F1D2398}"/>
              </a:ext>
            </a:extLst>
          </p:cNvPr>
          <p:cNvSpPr/>
          <p:nvPr/>
        </p:nvSpPr>
        <p:spPr>
          <a:xfrm>
            <a:off x="10346267" y="2606045"/>
            <a:ext cx="1628922" cy="399590"/>
          </a:xfrm>
          <a:custGeom>
            <a:avLst/>
            <a:gdLst>
              <a:gd name="connsiteX0" fmla="*/ 0 w 1628922"/>
              <a:gd name="connsiteY0" fmla="*/ 66600 h 399590"/>
              <a:gd name="connsiteX1" fmla="*/ 66600 w 1628922"/>
              <a:gd name="connsiteY1" fmla="*/ 0 h 399590"/>
              <a:gd name="connsiteX2" fmla="*/ 580131 w 1628922"/>
              <a:gd name="connsiteY2" fmla="*/ 0 h 399590"/>
              <a:gd name="connsiteX3" fmla="*/ 1093662 w 1628922"/>
              <a:gd name="connsiteY3" fmla="*/ 0 h 399590"/>
              <a:gd name="connsiteX4" fmla="*/ 1562322 w 1628922"/>
              <a:gd name="connsiteY4" fmla="*/ 0 h 399590"/>
              <a:gd name="connsiteX5" fmla="*/ 1628922 w 1628922"/>
              <a:gd name="connsiteY5" fmla="*/ 66600 h 399590"/>
              <a:gd name="connsiteX6" fmla="*/ 1628922 w 1628922"/>
              <a:gd name="connsiteY6" fmla="*/ 332990 h 399590"/>
              <a:gd name="connsiteX7" fmla="*/ 1562322 w 1628922"/>
              <a:gd name="connsiteY7" fmla="*/ 399590 h 399590"/>
              <a:gd name="connsiteX8" fmla="*/ 1048791 w 1628922"/>
              <a:gd name="connsiteY8" fmla="*/ 399590 h 399590"/>
              <a:gd name="connsiteX9" fmla="*/ 535260 w 1628922"/>
              <a:gd name="connsiteY9" fmla="*/ 399590 h 399590"/>
              <a:gd name="connsiteX10" fmla="*/ 66600 w 1628922"/>
              <a:gd name="connsiteY10" fmla="*/ 399590 h 399590"/>
              <a:gd name="connsiteX11" fmla="*/ 0 w 1628922"/>
              <a:gd name="connsiteY11" fmla="*/ 332990 h 399590"/>
              <a:gd name="connsiteX12" fmla="*/ 0 w 1628922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28922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210577" y="-11747"/>
                  <a:pt x="473879" y="22052"/>
                  <a:pt x="580131" y="0"/>
                </a:cubicBezTo>
                <a:cubicBezTo>
                  <a:pt x="686383" y="-22052"/>
                  <a:pt x="930177" y="-4608"/>
                  <a:pt x="1093662" y="0"/>
                </a:cubicBezTo>
                <a:cubicBezTo>
                  <a:pt x="1257147" y="4608"/>
                  <a:pt x="1406852" y="-18155"/>
                  <a:pt x="1562322" y="0"/>
                </a:cubicBezTo>
                <a:cubicBezTo>
                  <a:pt x="1594659" y="-436"/>
                  <a:pt x="1631821" y="28393"/>
                  <a:pt x="1628922" y="66600"/>
                </a:cubicBezTo>
                <a:cubicBezTo>
                  <a:pt x="1638396" y="138300"/>
                  <a:pt x="1616430" y="226928"/>
                  <a:pt x="1628922" y="332990"/>
                </a:cubicBezTo>
                <a:cubicBezTo>
                  <a:pt x="1620100" y="369513"/>
                  <a:pt x="1598624" y="398583"/>
                  <a:pt x="1562322" y="399590"/>
                </a:cubicBezTo>
                <a:cubicBezTo>
                  <a:pt x="1339066" y="400350"/>
                  <a:pt x="1202413" y="401903"/>
                  <a:pt x="1048791" y="399590"/>
                </a:cubicBezTo>
                <a:cubicBezTo>
                  <a:pt x="895169" y="397277"/>
                  <a:pt x="709348" y="422864"/>
                  <a:pt x="535260" y="399590"/>
                </a:cubicBezTo>
                <a:cubicBezTo>
                  <a:pt x="361172" y="376316"/>
                  <a:pt x="275658" y="382730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628922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36695" y="23818"/>
                  <a:pt x="360285" y="20714"/>
                  <a:pt x="565174" y="0"/>
                </a:cubicBezTo>
                <a:cubicBezTo>
                  <a:pt x="770063" y="-20714"/>
                  <a:pt x="835765" y="-17436"/>
                  <a:pt x="1093662" y="0"/>
                </a:cubicBezTo>
                <a:cubicBezTo>
                  <a:pt x="1351559" y="17436"/>
                  <a:pt x="1360848" y="-947"/>
                  <a:pt x="1562322" y="0"/>
                </a:cubicBezTo>
                <a:cubicBezTo>
                  <a:pt x="1596560" y="3418"/>
                  <a:pt x="1628676" y="25716"/>
                  <a:pt x="1628922" y="66600"/>
                </a:cubicBezTo>
                <a:cubicBezTo>
                  <a:pt x="1629540" y="163177"/>
                  <a:pt x="1634873" y="233743"/>
                  <a:pt x="1628922" y="332990"/>
                </a:cubicBezTo>
                <a:cubicBezTo>
                  <a:pt x="1622765" y="368193"/>
                  <a:pt x="1598286" y="398983"/>
                  <a:pt x="1562322" y="399590"/>
                </a:cubicBezTo>
                <a:cubicBezTo>
                  <a:pt x="1424136" y="402163"/>
                  <a:pt x="1158113" y="393223"/>
                  <a:pt x="1048791" y="399590"/>
                </a:cubicBezTo>
                <a:cubicBezTo>
                  <a:pt x="939469" y="405957"/>
                  <a:pt x="729340" y="386498"/>
                  <a:pt x="535260" y="399590"/>
                </a:cubicBezTo>
                <a:cubicBezTo>
                  <a:pt x="341180" y="412682"/>
                  <a:pt x="296489" y="391323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1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المصروف المدفوع مقدما</a:t>
            </a:r>
            <a:endParaRPr lang="en-US" sz="11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7CCCF75-1208-E9EE-3297-0E24F00549C3}"/>
              </a:ext>
            </a:extLst>
          </p:cNvPr>
          <p:cNvSpPr/>
          <p:nvPr/>
        </p:nvSpPr>
        <p:spPr>
          <a:xfrm>
            <a:off x="5768806" y="2529373"/>
            <a:ext cx="6318217" cy="1281531"/>
          </a:xfrm>
          <a:custGeom>
            <a:avLst/>
            <a:gdLst>
              <a:gd name="connsiteX0" fmla="*/ 0 w 6318217"/>
              <a:gd name="connsiteY0" fmla="*/ 213593 h 1281531"/>
              <a:gd name="connsiteX1" fmla="*/ 213593 w 6318217"/>
              <a:gd name="connsiteY1" fmla="*/ 0 h 1281531"/>
              <a:gd name="connsiteX2" fmla="*/ 985973 w 6318217"/>
              <a:gd name="connsiteY2" fmla="*/ 0 h 1281531"/>
              <a:gd name="connsiteX3" fmla="*/ 1581621 w 6318217"/>
              <a:gd name="connsiteY3" fmla="*/ 0 h 1281531"/>
              <a:gd name="connsiteX4" fmla="*/ 2118360 w 6318217"/>
              <a:gd name="connsiteY4" fmla="*/ 0 h 1281531"/>
              <a:gd name="connsiteX5" fmla="*/ 2831829 w 6318217"/>
              <a:gd name="connsiteY5" fmla="*/ 0 h 1281531"/>
              <a:gd name="connsiteX6" fmla="*/ 3427478 w 6318217"/>
              <a:gd name="connsiteY6" fmla="*/ 0 h 1281531"/>
              <a:gd name="connsiteX7" fmla="*/ 4199857 w 6318217"/>
              <a:gd name="connsiteY7" fmla="*/ 0 h 1281531"/>
              <a:gd name="connsiteX8" fmla="*/ 4736596 w 6318217"/>
              <a:gd name="connsiteY8" fmla="*/ 0 h 1281531"/>
              <a:gd name="connsiteX9" fmla="*/ 5508975 w 6318217"/>
              <a:gd name="connsiteY9" fmla="*/ 0 h 1281531"/>
              <a:gd name="connsiteX10" fmla="*/ 6104624 w 6318217"/>
              <a:gd name="connsiteY10" fmla="*/ 0 h 1281531"/>
              <a:gd name="connsiteX11" fmla="*/ 6318217 w 6318217"/>
              <a:gd name="connsiteY11" fmla="*/ 213593 h 1281531"/>
              <a:gd name="connsiteX12" fmla="*/ 6318217 w 6318217"/>
              <a:gd name="connsiteY12" fmla="*/ 649309 h 1281531"/>
              <a:gd name="connsiteX13" fmla="*/ 6318217 w 6318217"/>
              <a:gd name="connsiteY13" fmla="*/ 1067938 h 1281531"/>
              <a:gd name="connsiteX14" fmla="*/ 6104624 w 6318217"/>
              <a:gd name="connsiteY14" fmla="*/ 1281531 h 1281531"/>
              <a:gd name="connsiteX15" fmla="*/ 5450065 w 6318217"/>
              <a:gd name="connsiteY15" fmla="*/ 1281531 h 1281531"/>
              <a:gd name="connsiteX16" fmla="*/ 4677685 w 6318217"/>
              <a:gd name="connsiteY16" fmla="*/ 1281531 h 1281531"/>
              <a:gd name="connsiteX17" fmla="*/ 4023126 w 6318217"/>
              <a:gd name="connsiteY17" fmla="*/ 1281531 h 1281531"/>
              <a:gd name="connsiteX18" fmla="*/ 3545298 w 6318217"/>
              <a:gd name="connsiteY18" fmla="*/ 1281531 h 1281531"/>
              <a:gd name="connsiteX19" fmla="*/ 3008560 w 6318217"/>
              <a:gd name="connsiteY19" fmla="*/ 1281531 h 1281531"/>
              <a:gd name="connsiteX20" fmla="*/ 2236180 w 6318217"/>
              <a:gd name="connsiteY20" fmla="*/ 1281531 h 1281531"/>
              <a:gd name="connsiteX21" fmla="*/ 1581621 w 6318217"/>
              <a:gd name="connsiteY21" fmla="*/ 1281531 h 1281531"/>
              <a:gd name="connsiteX22" fmla="*/ 1044883 w 6318217"/>
              <a:gd name="connsiteY22" fmla="*/ 1281531 h 1281531"/>
              <a:gd name="connsiteX23" fmla="*/ 213593 w 6318217"/>
              <a:gd name="connsiteY23" fmla="*/ 1281531 h 1281531"/>
              <a:gd name="connsiteX24" fmla="*/ 0 w 6318217"/>
              <a:gd name="connsiteY24" fmla="*/ 1067938 h 1281531"/>
              <a:gd name="connsiteX25" fmla="*/ 0 w 6318217"/>
              <a:gd name="connsiteY25" fmla="*/ 640766 h 1281531"/>
              <a:gd name="connsiteX26" fmla="*/ 0 w 6318217"/>
              <a:gd name="connsiteY26" fmla="*/ 213593 h 1281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318217" h="1281531" extrusionOk="0">
                <a:moveTo>
                  <a:pt x="0" y="213593"/>
                </a:moveTo>
                <a:cubicBezTo>
                  <a:pt x="-19619" y="83528"/>
                  <a:pt x="89901" y="2150"/>
                  <a:pt x="213593" y="0"/>
                </a:cubicBezTo>
                <a:cubicBezTo>
                  <a:pt x="398991" y="4966"/>
                  <a:pt x="727017" y="-36022"/>
                  <a:pt x="985973" y="0"/>
                </a:cubicBezTo>
                <a:cubicBezTo>
                  <a:pt x="1244929" y="36022"/>
                  <a:pt x="1389009" y="18271"/>
                  <a:pt x="1581621" y="0"/>
                </a:cubicBezTo>
                <a:cubicBezTo>
                  <a:pt x="1774233" y="-18271"/>
                  <a:pt x="1912305" y="-1362"/>
                  <a:pt x="2118360" y="0"/>
                </a:cubicBezTo>
                <a:cubicBezTo>
                  <a:pt x="2324415" y="1362"/>
                  <a:pt x="2641800" y="-17059"/>
                  <a:pt x="2831829" y="0"/>
                </a:cubicBezTo>
                <a:cubicBezTo>
                  <a:pt x="3021858" y="17059"/>
                  <a:pt x="3291887" y="16961"/>
                  <a:pt x="3427478" y="0"/>
                </a:cubicBezTo>
                <a:cubicBezTo>
                  <a:pt x="3563069" y="-16961"/>
                  <a:pt x="3944939" y="-24950"/>
                  <a:pt x="4199857" y="0"/>
                </a:cubicBezTo>
                <a:cubicBezTo>
                  <a:pt x="4454775" y="24950"/>
                  <a:pt x="4550214" y="-26314"/>
                  <a:pt x="4736596" y="0"/>
                </a:cubicBezTo>
                <a:cubicBezTo>
                  <a:pt x="4922978" y="26314"/>
                  <a:pt x="5158669" y="33674"/>
                  <a:pt x="5508975" y="0"/>
                </a:cubicBezTo>
                <a:cubicBezTo>
                  <a:pt x="5859281" y="-33674"/>
                  <a:pt x="5865753" y="-12757"/>
                  <a:pt x="6104624" y="0"/>
                </a:cubicBezTo>
                <a:cubicBezTo>
                  <a:pt x="6195142" y="-1570"/>
                  <a:pt x="6325180" y="76536"/>
                  <a:pt x="6318217" y="213593"/>
                </a:cubicBezTo>
                <a:cubicBezTo>
                  <a:pt x="6304790" y="323061"/>
                  <a:pt x="6301000" y="547497"/>
                  <a:pt x="6318217" y="649309"/>
                </a:cubicBezTo>
                <a:cubicBezTo>
                  <a:pt x="6335434" y="751121"/>
                  <a:pt x="6311089" y="935326"/>
                  <a:pt x="6318217" y="1067938"/>
                </a:cubicBezTo>
                <a:cubicBezTo>
                  <a:pt x="6326351" y="1175804"/>
                  <a:pt x="6211852" y="1277381"/>
                  <a:pt x="6104624" y="1281531"/>
                </a:cubicBezTo>
                <a:cubicBezTo>
                  <a:pt x="5956814" y="1274064"/>
                  <a:pt x="5665447" y="1278241"/>
                  <a:pt x="5450065" y="1281531"/>
                </a:cubicBezTo>
                <a:cubicBezTo>
                  <a:pt x="5234683" y="1284821"/>
                  <a:pt x="4872525" y="1300834"/>
                  <a:pt x="4677685" y="1281531"/>
                </a:cubicBezTo>
                <a:cubicBezTo>
                  <a:pt x="4482845" y="1262228"/>
                  <a:pt x="4290966" y="1272189"/>
                  <a:pt x="4023126" y="1281531"/>
                </a:cubicBezTo>
                <a:cubicBezTo>
                  <a:pt x="3755286" y="1290873"/>
                  <a:pt x="3734322" y="1301170"/>
                  <a:pt x="3545298" y="1281531"/>
                </a:cubicBezTo>
                <a:cubicBezTo>
                  <a:pt x="3356274" y="1261892"/>
                  <a:pt x="3196870" y="1265236"/>
                  <a:pt x="3008560" y="1281531"/>
                </a:cubicBezTo>
                <a:cubicBezTo>
                  <a:pt x="2820250" y="1297826"/>
                  <a:pt x="2476684" y="1265212"/>
                  <a:pt x="2236180" y="1281531"/>
                </a:cubicBezTo>
                <a:cubicBezTo>
                  <a:pt x="1995676" y="1297850"/>
                  <a:pt x="1776100" y="1268207"/>
                  <a:pt x="1581621" y="1281531"/>
                </a:cubicBezTo>
                <a:cubicBezTo>
                  <a:pt x="1387142" y="1294855"/>
                  <a:pt x="1205545" y="1269540"/>
                  <a:pt x="1044883" y="1281531"/>
                </a:cubicBezTo>
                <a:cubicBezTo>
                  <a:pt x="884221" y="1293522"/>
                  <a:pt x="415122" y="1293007"/>
                  <a:pt x="213593" y="1281531"/>
                </a:cubicBezTo>
                <a:cubicBezTo>
                  <a:pt x="84411" y="1280896"/>
                  <a:pt x="15177" y="1198968"/>
                  <a:pt x="0" y="1067938"/>
                </a:cubicBezTo>
                <a:cubicBezTo>
                  <a:pt x="3732" y="971801"/>
                  <a:pt x="-14337" y="839733"/>
                  <a:pt x="0" y="640766"/>
                </a:cubicBezTo>
                <a:cubicBezTo>
                  <a:pt x="14337" y="441799"/>
                  <a:pt x="15691" y="311938"/>
                  <a:pt x="0" y="213593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bg2"/>
                </a:gs>
                <a:gs pos="100000">
                  <a:srgbClr val="FF0000"/>
                </a:gs>
              </a:gsLst>
              <a:lin ang="5400000" scaled="1"/>
            </a:gra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E4C1E282-7B66-701A-2283-10B7A691611B}"/>
              </a:ext>
            </a:extLst>
          </p:cNvPr>
          <p:cNvSpPr/>
          <p:nvPr/>
        </p:nvSpPr>
        <p:spPr>
          <a:xfrm>
            <a:off x="6484266" y="3976400"/>
            <a:ext cx="4740662" cy="514703"/>
          </a:xfrm>
          <a:custGeom>
            <a:avLst/>
            <a:gdLst>
              <a:gd name="connsiteX0" fmla="*/ 0 w 4740662"/>
              <a:gd name="connsiteY0" fmla="*/ 85786 h 514703"/>
              <a:gd name="connsiteX1" fmla="*/ 85786 w 4740662"/>
              <a:gd name="connsiteY1" fmla="*/ 0 h 514703"/>
              <a:gd name="connsiteX2" fmla="*/ 738513 w 4740662"/>
              <a:gd name="connsiteY2" fmla="*/ 0 h 514703"/>
              <a:gd name="connsiteX3" fmla="*/ 1299858 w 4740662"/>
              <a:gd name="connsiteY3" fmla="*/ 0 h 514703"/>
              <a:gd name="connsiteX4" fmla="*/ 1998277 w 4740662"/>
              <a:gd name="connsiteY4" fmla="*/ 0 h 514703"/>
              <a:gd name="connsiteX5" fmla="*/ 2696695 w 4740662"/>
              <a:gd name="connsiteY5" fmla="*/ 0 h 514703"/>
              <a:gd name="connsiteX6" fmla="*/ 3395113 w 4740662"/>
              <a:gd name="connsiteY6" fmla="*/ 0 h 514703"/>
              <a:gd name="connsiteX7" fmla="*/ 3956458 w 4740662"/>
              <a:gd name="connsiteY7" fmla="*/ 0 h 514703"/>
              <a:gd name="connsiteX8" fmla="*/ 4654876 w 4740662"/>
              <a:gd name="connsiteY8" fmla="*/ 0 h 514703"/>
              <a:gd name="connsiteX9" fmla="*/ 4740662 w 4740662"/>
              <a:gd name="connsiteY9" fmla="*/ 85786 h 514703"/>
              <a:gd name="connsiteX10" fmla="*/ 4740662 w 4740662"/>
              <a:gd name="connsiteY10" fmla="*/ 428917 h 514703"/>
              <a:gd name="connsiteX11" fmla="*/ 4654876 w 4740662"/>
              <a:gd name="connsiteY11" fmla="*/ 514703 h 514703"/>
              <a:gd name="connsiteX12" fmla="*/ 4093531 w 4740662"/>
              <a:gd name="connsiteY12" fmla="*/ 514703 h 514703"/>
              <a:gd name="connsiteX13" fmla="*/ 3349422 w 4740662"/>
              <a:gd name="connsiteY13" fmla="*/ 514703 h 514703"/>
              <a:gd name="connsiteX14" fmla="*/ 2605313 w 4740662"/>
              <a:gd name="connsiteY14" fmla="*/ 514703 h 514703"/>
              <a:gd name="connsiteX15" fmla="*/ 1952586 w 4740662"/>
              <a:gd name="connsiteY15" fmla="*/ 514703 h 514703"/>
              <a:gd name="connsiteX16" fmla="*/ 1345549 w 4740662"/>
              <a:gd name="connsiteY16" fmla="*/ 514703 h 514703"/>
              <a:gd name="connsiteX17" fmla="*/ 738513 w 4740662"/>
              <a:gd name="connsiteY17" fmla="*/ 514703 h 514703"/>
              <a:gd name="connsiteX18" fmla="*/ 85786 w 4740662"/>
              <a:gd name="connsiteY18" fmla="*/ 514703 h 514703"/>
              <a:gd name="connsiteX19" fmla="*/ 0 w 4740662"/>
              <a:gd name="connsiteY19" fmla="*/ 428917 h 514703"/>
              <a:gd name="connsiteX20" fmla="*/ 0 w 4740662"/>
              <a:gd name="connsiteY20" fmla="*/ 85786 h 51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740662" h="514703" fill="none" extrusionOk="0">
                <a:moveTo>
                  <a:pt x="0" y="85786"/>
                </a:moveTo>
                <a:cubicBezTo>
                  <a:pt x="5406" y="41070"/>
                  <a:pt x="38899" y="7902"/>
                  <a:pt x="85786" y="0"/>
                </a:cubicBezTo>
                <a:cubicBezTo>
                  <a:pt x="286102" y="-15758"/>
                  <a:pt x="597675" y="-20937"/>
                  <a:pt x="738513" y="0"/>
                </a:cubicBezTo>
                <a:cubicBezTo>
                  <a:pt x="879351" y="20937"/>
                  <a:pt x="1065157" y="11842"/>
                  <a:pt x="1299858" y="0"/>
                </a:cubicBezTo>
                <a:cubicBezTo>
                  <a:pt x="1534559" y="-11842"/>
                  <a:pt x="1787854" y="34740"/>
                  <a:pt x="1998277" y="0"/>
                </a:cubicBezTo>
                <a:cubicBezTo>
                  <a:pt x="2208700" y="-34740"/>
                  <a:pt x="2393648" y="-6873"/>
                  <a:pt x="2696695" y="0"/>
                </a:cubicBezTo>
                <a:cubicBezTo>
                  <a:pt x="2999742" y="6873"/>
                  <a:pt x="3086045" y="-1359"/>
                  <a:pt x="3395113" y="0"/>
                </a:cubicBezTo>
                <a:cubicBezTo>
                  <a:pt x="3704181" y="1359"/>
                  <a:pt x="3710966" y="-16473"/>
                  <a:pt x="3956458" y="0"/>
                </a:cubicBezTo>
                <a:cubicBezTo>
                  <a:pt x="4201950" y="16473"/>
                  <a:pt x="4315797" y="29136"/>
                  <a:pt x="4654876" y="0"/>
                </a:cubicBezTo>
                <a:cubicBezTo>
                  <a:pt x="4704480" y="-913"/>
                  <a:pt x="4744487" y="41813"/>
                  <a:pt x="4740662" y="85786"/>
                </a:cubicBezTo>
                <a:cubicBezTo>
                  <a:pt x="4752220" y="154874"/>
                  <a:pt x="4734688" y="293851"/>
                  <a:pt x="4740662" y="428917"/>
                </a:cubicBezTo>
                <a:cubicBezTo>
                  <a:pt x="4741018" y="475070"/>
                  <a:pt x="4695956" y="519006"/>
                  <a:pt x="4654876" y="514703"/>
                </a:cubicBezTo>
                <a:cubicBezTo>
                  <a:pt x="4377442" y="498926"/>
                  <a:pt x="4316615" y="503674"/>
                  <a:pt x="4093531" y="514703"/>
                </a:cubicBezTo>
                <a:cubicBezTo>
                  <a:pt x="3870448" y="525732"/>
                  <a:pt x="3539454" y="507982"/>
                  <a:pt x="3349422" y="514703"/>
                </a:cubicBezTo>
                <a:cubicBezTo>
                  <a:pt x="3159390" y="521424"/>
                  <a:pt x="2934071" y="487884"/>
                  <a:pt x="2605313" y="514703"/>
                </a:cubicBezTo>
                <a:cubicBezTo>
                  <a:pt x="2276555" y="541522"/>
                  <a:pt x="2201551" y="512124"/>
                  <a:pt x="1952586" y="514703"/>
                </a:cubicBezTo>
                <a:cubicBezTo>
                  <a:pt x="1703621" y="517282"/>
                  <a:pt x="1621643" y="496099"/>
                  <a:pt x="1345549" y="514703"/>
                </a:cubicBezTo>
                <a:cubicBezTo>
                  <a:pt x="1069455" y="533307"/>
                  <a:pt x="1010701" y="528303"/>
                  <a:pt x="738513" y="514703"/>
                </a:cubicBezTo>
                <a:cubicBezTo>
                  <a:pt x="466325" y="501103"/>
                  <a:pt x="216447" y="540669"/>
                  <a:pt x="85786" y="514703"/>
                </a:cubicBezTo>
                <a:cubicBezTo>
                  <a:pt x="35477" y="510840"/>
                  <a:pt x="2876" y="483129"/>
                  <a:pt x="0" y="428917"/>
                </a:cubicBezTo>
                <a:cubicBezTo>
                  <a:pt x="-15315" y="263538"/>
                  <a:pt x="8313" y="210023"/>
                  <a:pt x="0" y="85786"/>
                </a:cubicBezTo>
                <a:close/>
              </a:path>
              <a:path w="4740662" h="514703" stroke="0" extrusionOk="0">
                <a:moveTo>
                  <a:pt x="0" y="85786"/>
                </a:moveTo>
                <a:cubicBezTo>
                  <a:pt x="5430" y="30607"/>
                  <a:pt x="37519" y="6617"/>
                  <a:pt x="85786" y="0"/>
                </a:cubicBezTo>
                <a:cubicBezTo>
                  <a:pt x="278090" y="32043"/>
                  <a:pt x="451795" y="3682"/>
                  <a:pt x="738513" y="0"/>
                </a:cubicBezTo>
                <a:cubicBezTo>
                  <a:pt x="1025231" y="-3682"/>
                  <a:pt x="1262837" y="17208"/>
                  <a:pt x="1482622" y="0"/>
                </a:cubicBezTo>
                <a:cubicBezTo>
                  <a:pt x="1702407" y="-17208"/>
                  <a:pt x="1957807" y="-5069"/>
                  <a:pt x="2226731" y="0"/>
                </a:cubicBezTo>
                <a:cubicBezTo>
                  <a:pt x="2495655" y="5069"/>
                  <a:pt x="2546676" y="-8477"/>
                  <a:pt x="2833767" y="0"/>
                </a:cubicBezTo>
                <a:cubicBezTo>
                  <a:pt x="3120858" y="8477"/>
                  <a:pt x="3265523" y="-985"/>
                  <a:pt x="3532185" y="0"/>
                </a:cubicBezTo>
                <a:cubicBezTo>
                  <a:pt x="3798847" y="985"/>
                  <a:pt x="4327603" y="-47778"/>
                  <a:pt x="4654876" y="0"/>
                </a:cubicBezTo>
                <a:cubicBezTo>
                  <a:pt x="4691043" y="-2876"/>
                  <a:pt x="4731389" y="31533"/>
                  <a:pt x="4740662" y="85786"/>
                </a:cubicBezTo>
                <a:cubicBezTo>
                  <a:pt x="4751005" y="253517"/>
                  <a:pt x="4724148" y="296624"/>
                  <a:pt x="4740662" y="428917"/>
                </a:cubicBezTo>
                <a:cubicBezTo>
                  <a:pt x="4742827" y="479672"/>
                  <a:pt x="4700319" y="523527"/>
                  <a:pt x="4654876" y="514703"/>
                </a:cubicBezTo>
                <a:cubicBezTo>
                  <a:pt x="4380828" y="508182"/>
                  <a:pt x="4247447" y="486645"/>
                  <a:pt x="4047840" y="514703"/>
                </a:cubicBezTo>
                <a:cubicBezTo>
                  <a:pt x="3848233" y="542761"/>
                  <a:pt x="3615181" y="530369"/>
                  <a:pt x="3303731" y="514703"/>
                </a:cubicBezTo>
                <a:cubicBezTo>
                  <a:pt x="2992281" y="499037"/>
                  <a:pt x="2905748" y="532476"/>
                  <a:pt x="2651004" y="514703"/>
                </a:cubicBezTo>
                <a:cubicBezTo>
                  <a:pt x="2396260" y="496930"/>
                  <a:pt x="2138593" y="497515"/>
                  <a:pt x="1906895" y="514703"/>
                </a:cubicBezTo>
                <a:cubicBezTo>
                  <a:pt x="1675197" y="531891"/>
                  <a:pt x="1568073" y="505082"/>
                  <a:pt x="1345549" y="514703"/>
                </a:cubicBezTo>
                <a:cubicBezTo>
                  <a:pt x="1123025" y="524324"/>
                  <a:pt x="816753" y="527070"/>
                  <a:pt x="647131" y="514703"/>
                </a:cubicBezTo>
                <a:cubicBezTo>
                  <a:pt x="477509" y="502336"/>
                  <a:pt x="365828" y="522737"/>
                  <a:pt x="85786" y="514703"/>
                </a:cubicBezTo>
                <a:cubicBezTo>
                  <a:pt x="43424" y="508124"/>
                  <a:pt x="5175" y="477286"/>
                  <a:pt x="0" y="428917"/>
                </a:cubicBezTo>
                <a:cubicBezTo>
                  <a:pt x="-16862" y="319835"/>
                  <a:pt x="8305" y="215168"/>
                  <a:pt x="0" y="85786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المالك يسحب أموال باستمرار ؟ هذا ينقص من السيولة ؟ يبقى لازم ننقصه</a:t>
            </a:r>
            <a:endParaRPr lang="en-US" sz="12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31A75779-3444-10AC-385E-0E79B99E8A52}"/>
              </a:ext>
            </a:extLst>
          </p:cNvPr>
          <p:cNvSpPr/>
          <p:nvPr/>
        </p:nvSpPr>
        <p:spPr>
          <a:xfrm>
            <a:off x="6293639" y="6064360"/>
            <a:ext cx="1893101" cy="399590"/>
          </a:xfrm>
          <a:custGeom>
            <a:avLst/>
            <a:gdLst>
              <a:gd name="connsiteX0" fmla="*/ 0 w 1893101"/>
              <a:gd name="connsiteY0" fmla="*/ 66600 h 399590"/>
              <a:gd name="connsiteX1" fmla="*/ 66600 w 1893101"/>
              <a:gd name="connsiteY1" fmla="*/ 0 h 399590"/>
              <a:gd name="connsiteX2" fmla="*/ 670833 w 1893101"/>
              <a:gd name="connsiteY2" fmla="*/ 0 h 399590"/>
              <a:gd name="connsiteX3" fmla="*/ 1275065 w 1893101"/>
              <a:gd name="connsiteY3" fmla="*/ 0 h 399590"/>
              <a:gd name="connsiteX4" fmla="*/ 1826501 w 1893101"/>
              <a:gd name="connsiteY4" fmla="*/ 0 h 399590"/>
              <a:gd name="connsiteX5" fmla="*/ 1893101 w 1893101"/>
              <a:gd name="connsiteY5" fmla="*/ 66600 h 399590"/>
              <a:gd name="connsiteX6" fmla="*/ 1893101 w 1893101"/>
              <a:gd name="connsiteY6" fmla="*/ 332990 h 399590"/>
              <a:gd name="connsiteX7" fmla="*/ 1826501 w 1893101"/>
              <a:gd name="connsiteY7" fmla="*/ 399590 h 399590"/>
              <a:gd name="connsiteX8" fmla="*/ 1222268 w 1893101"/>
              <a:gd name="connsiteY8" fmla="*/ 399590 h 399590"/>
              <a:gd name="connsiteX9" fmla="*/ 618036 w 1893101"/>
              <a:gd name="connsiteY9" fmla="*/ 399590 h 399590"/>
              <a:gd name="connsiteX10" fmla="*/ 66600 w 1893101"/>
              <a:gd name="connsiteY10" fmla="*/ 399590 h 399590"/>
              <a:gd name="connsiteX11" fmla="*/ 0 w 1893101"/>
              <a:gd name="connsiteY11" fmla="*/ 332990 h 399590"/>
              <a:gd name="connsiteX12" fmla="*/ 0 w 1893101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3101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227225" y="15188"/>
                  <a:pt x="386965" y="-19684"/>
                  <a:pt x="670833" y="0"/>
                </a:cubicBezTo>
                <a:cubicBezTo>
                  <a:pt x="954701" y="19684"/>
                  <a:pt x="1035908" y="13189"/>
                  <a:pt x="1275065" y="0"/>
                </a:cubicBezTo>
                <a:cubicBezTo>
                  <a:pt x="1514222" y="-13189"/>
                  <a:pt x="1591738" y="-16007"/>
                  <a:pt x="1826501" y="0"/>
                </a:cubicBezTo>
                <a:cubicBezTo>
                  <a:pt x="1858838" y="-436"/>
                  <a:pt x="1896000" y="28393"/>
                  <a:pt x="1893101" y="66600"/>
                </a:cubicBezTo>
                <a:cubicBezTo>
                  <a:pt x="1902575" y="138300"/>
                  <a:pt x="1880609" y="226928"/>
                  <a:pt x="1893101" y="332990"/>
                </a:cubicBezTo>
                <a:cubicBezTo>
                  <a:pt x="1884279" y="369513"/>
                  <a:pt x="1862803" y="398583"/>
                  <a:pt x="1826501" y="399590"/>
                </a:cubicBezTo>
                <a:cubicBezTo>
                  <a:pt x="1590376" y="391845"/>
                  <a:pt x="1479833" y="411521"/>
                  <a:pt x="1222268" y="399590"/>
                </a:cubicBezTo>
                <a:cubicBezTo>
                  <a:pt x="964703" y="387659"/>
                  <a:pt x="756040" y="405448"/>
                  <a:pt x="618036" y="399590"/>
                </a:cubicBezTo>
                <a:cubicBezTo>
                  <a:pt x="480032" y="393732"/>
                  <a:pt x="264780" y="420699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893101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64782" y="-3089"/>
                  <a:pt x="484843" y="-10359"/>
                  <a:pt x="653234" y="0"/>
                </a:cubicBezTo>
                <a:cubicBezTo>
                  <a:pt x="821625" y="10359"/>
                  <a:pt x="968840" y="-11587"/>
                  <a:pt x="1275065" y="0"/>
                </a:cubicBezTo>
                <a:cubicBezTo>
                  <a:pt x="1581290" y="11587"/>
                  <a:pt x="1656182" y="19355"/>
                  <a:pt x="1826501" y="0"/>
                </a:cubicBezTo>
                <a:cubicBezTo>
                  <a:pt x="1860739" y="3418"/>
                  <a:pt x="1892855" y="25716"/>
                  <a:pt x="1893101" y="66600"/>
                </a:cubicBezTo>
                <a:cubicBezTo>
                  <a:pt x="1893719" y="163177"/>
                  <a:pt x="1899052" y="233743"/>
                  <a:pt x="1893101" y="332990"/>
                </a:cubicBezTo>
                <a:cubicBezTo>
                  <a:pt x="1886944" y="368193"/>
                  <a:pt x="1862465" y="398983"/>
                  <a:pt x="1826501" y="399590"/>
                </a:cubicBezTo>
                <a:cubicBezTo>
                  <a:pt x="1534989" y="392132"/>
                  <a:pt x="1477091" y="419668"/>
                  <a:pt x="1222268" y="399590"/>
                </a:cubicBezTo>
                <a:cubicBezTo>
                  <a:pt x="967445" y="379512"/>
                  <a:pt x="877247" y="418936"/>
                  <a:pt x="618036" y="399590"/>
                </a:cubicBezTo>
                <a:cubicBezTo>
                  <a:pt x="358825" y="380244"/>
                  <a:pt x="182882" y="405987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Current Liabilities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6B92F1D-32FF-E993-F8C7-D56D5279BE73}"/>
              </a:ext>
            </a:extLst>
          </p:cNvPr>
          <p:cNvCxnSpPr>
            <a:cxnSpLocks/>
          </p:cNvCxnSpPr>
          <p:nvPr/>
        </p:nvCxnSpPr>
        <p:spPr>
          <a:xfrm flipH="1" flipV="1">
            <a:off x="4958060" y="5928484"/>
            <a:ext cx="5383082" cy="6494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92" name="Picture 91">
            <a:extLst>
              <a:ext uri="{FF2B5EF4-FFF2-40B4-BE49-F238E27FC236}">
                <a16:creationId xmlns:a16="http://schemas.microsoft.com/office/drawing/2014/main" id="{09AD60DD-FE06-0081-13AD-D3AB08113A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520" y="5810158"/>
            <a:ext cx="322215" cy="214810"/>
          </a:xfrm>
          <a:prstGeom prst="rect">
            <a:avLst/>
          </a:prstGeom>
        </p:spPr>
      </p:pic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5B9F9283-6B62-51B0-EAE0-9D1F0B50BF1D}"/>
              </a:ext>
            </a:extLst>
          </p:cNvPr>
          <p:cNvSpPr/>
          <p:nvPr/>
        </p:nvSpPr>
        <p:spPr>
          <a:xfrm>
            <a:off x="5271650" y="5421910"/>
            <a:ext cx="740301" cy="399590"/>
          </a:xfrm>
          <a:custGeom>
            <a:avLst/>
            <a:gdLst>
              <a:gd name="connsiteX0" fmla="*/ 0 w 740301"/>
              <a:gd name="connsiteY0" fmla="*/ 66600 h 399590"/>
              <a:gd name="connsiteX1" fmla="*/ 66600 w 740301"/>
              <a:gd name="connsiteY1" fmla="*/ 0 h 399590"/>
              <a:gd name="connsiteX2" fmla="*/ 673701 w 740301"/>
              <a:gd name="connsiteY2" fmla="*/ 0 h 399590"/>
              <a:gd name="connsiteX3" fmla="*/ 740301 w 740301"/>
              <a:gd name="connsiteY3" fmla="*/ 66600 h 399590"/>
              <a:gd name="connsiteX4" fmla="*/ 740301 w 740301"/>
              <a:gd name="connsiteY4" fmla="*/ 332990 h 399590"/>
              <a:gd name="connsiteX5" fmla="*/ 673701 w 740301"/>
              <a:gd name="connsiteY5" fmla="*/ 399590 h 399590"/>
              <a:gd name="connsiteX6" fmla="*/ 66600 w 740301"/>
              <a:gd name="connsiteY6" fmla="*/ 399590 h 399590"/>
              <a:gd name="connsiteX7" fmla="*/ 0 w 740301"/>
              <a:gd name="connsiteY7" fmla="*/ 332990 h 399590"/>
              <a:gd name="connsiteX8" fmla="*/ 0 w 740301"/>
              <a:gd name="connsiteY8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0301" h="399590" fill="none" extrusionOk="0">
                <a:moveTo>
                  <a:pt x="0" y="66600"/>
                </a:moveTo>
                <a:cubicBezTo>
                  <a:pt x="-5" y="27907"/>
                  <a:pt x="21532" y="-3417"/>
                  <a:pt x="66600" y="0"/>
                </a:cubicBezTo>
                <a:cubicBezTo>
                  <a:pt x="303341" y="3804"/>
                  <a:pt x="403478" y="17611"/>
                  <a:pt x="673701" y="0"/>
                </a:cubicBezTo>
                <a:cubicBezTo>
                  <a:pt x="708396" y="-1015"/>
                  <a:pt x="736577" y="33115"/>
                  <a:pt x="740301" y="66600"/>
                </a:cubicBezTo>
                <a:cubicBezTo>
                  <a:pt x="731079" y="171937"/>
                  <a:pt x="750212" y="215367"/>
                  <a:pt x="740301" y="332990"/>
                </a:cubicBezTo>
                <a:cubicBezTo>
                  <a:pt x="741143" y="364120"/>
                  <a:pt x="714784" y="400695"/>
                  <a:pt x="673701" y="399590"/>
                </a:cubicBezTo>
                <a:cubicBezTo>
                  <a:pt x="393794" y="405948"/>
                  <a:pt x="210014" y="375073"/>
                  <a:pt x="66600" y="399590"/>
                </a:cubicBezTo>
                <a:cubicBezTo>
                  <a:pt x="25373" y="399154"/>
                  <a:pt x="2899" y="368347"/>
                  <a:pt x="0" y="332990"/>
                </a:cubicBezTo>
                <a:cubicBezTo>
                  <a:pt x="-9474" y="261290"/>
                  <a:pt x="12493" y="172662"/>
                  <a:pt x="0" y="66600"/>
                </a:cubicBezTo>
                <a:close/>
              </a:path>
              <a:path w="740301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84746" y="-22331"/>
                  <a:pt x="466774" y="-29784"/>
                  <a:pt x="673701" y="0"/>
                </a:cubicBezTo>
                <a:cubicBezTo>
                  <a:pt x="712838" y="266"/>
                  <a:pt x="740767" y="28952"/>
                  <a:pt x="740301" y="66600"/>
                </a:cubicBezTo>
                <a:cubicBezTo>
                  <a:pt x="749837" y="148680"/>
                  <a:pt x="730141" y="222057"/>
                  <a:pt x="740301" y="332990"/>
                </a:cubicBezTo>
                <a:cubicBezTo>
                  <a:pt x="742634" y="361951"/>
                  <a:pt x="714309" y="402288"/>
                  <a:pt x="673701" y="399590"/>
                </a:cubicBezTo>
                <a:cubicBezTo>
                  <a:pt x="371633" y="418362"/>
                  <a:pt x="229782" y="375673"/>
                  <a:pt x="66600" y="399590"/>
                </a:cubicBezTo>
                <a:cubicBezTo>
                  <a:pt x="24133" y="404785"/>
                  <a:pt x="-2861" y="371757"/>
                  <a:pt x="0" y="332990"/>
                </a:cubicBezTo>
                <a:cubicBezTo>
                  <a:pt x="-6620" y="278054"/>
                  <a:pt x="-6430" y="164941"/>
                  <a:pt x="0" y="66600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Current Asset</a:t>
            </a: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A443F658-F291-302E-0971-BBCCDE47CBAE}"/>
              </a:ext>
            </a:extLst>
          </p:cNvPr>
          <p:cNvSpPr/>
          <p:nvPr/>
        </p:nvSpPr>
        <p:spPr>
          <a:xfrm>
            <a:off x="6361478" y="5410568"/>
            <a:ext cx="822261" cy="399590"/>
          </a:xfrm>
          <a:custGeom>
            <a:avLst/>
            <a:gdLst>
              <a:gd name="connsiteX0" fmla="*/ 0 w 822261"/>
              <a:gd name="connsiteY0" fmla="*/ 66600 h 399590"/>
              <a:gd name="connsiteX1" fmla="*/ 66600 w 822261"/>
              <a:gd name="connsiteY1" fmla="*/ 0 h 399590"/>
              <a:gd name="connsiteX2" fmla="*/ 755661 w 822261"/>
              <a:gd name="connsiteY2" fmla="*/ 0 h 399590"/>
              <a:gd name="connsiteX3" fmla="*/ 822261 w 822261"/>
              <a:gd name="connsiteY3" fmla="*/ 66600 h 399590"/>
              <a:gd name="connsiteX4" fmla="*/ 822261 w 822261"/>
              <a:gd name="connsiteY4" fmla="*/ 332990 h 399590"/>
              <a:gd name="connsiteX5" fmla="*/ 755661 w 822261"/>
              <a:gd name="connsiteY5" fmla="*/ 399590 h 399590"/>
              <a:gd name="connsiteX6" fmla="*/ 66600 w 822261"/>
              <a:gd name="connsiteY6" fmla="*/ 399590 h 399590"/>
              <a:gd name="connsiteX7" fmla="*/ 0 w 822261"/>
              <a:gd name="connsiteY7" fmla="*/ 332990 h 399590"/>
              <a:gd name="connsiteX8" fmla="*/ 0 w 822261"/>
              <a:gd name="connsiteY8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261" h="399590" fill="none" extrusionOk="0">
                <a:moveTo>
                  <a:pt x="0" y="66600"/>
                </a:moveTo>
                <a:cubicBezTo>
                  <a:pt x="-5" y="27907"/>
                  <a:pt x="21532" y="-3417"/>
                  <a:pt x="66600" y="0"/>
                </a:cubicBezTo>
                <a:cubicBezTo>
                  <a:pt x="318777" y="-24973"/>
                  <a:pt x="537638" y="-20730"/>
                  <a:pt x="755661" y="0"/>
                </a:cubicBezTo>
                <a:cubicBezTo>
                  <a:pt x="790356" y="-1015"/>
                  <a:pt x="818537" y="33115"/>
                  <a:pt x="822261" y="66600"/>
                </a:cubicBezTo>
                <a:cubicBezTo>
                  <a:pt x="813039" y="171937"/>
                  <a:pt x="832172" y="215367"/>
                  <a:pt x="822261" y="332990"/>
                </a:cubicBezTo>
                <a:cubicBezTo>
                  <a:pt x="823103" y="364120"/>
                  <a:pt x="796744" y="400695"/>
                  <a:pt x="755661" y="399590"/>
                </a:cubicBezTo>
                <a:cubicBezTo>
                  <a:pt x="457659" y="429169"/>
                  <a:pt x="297775" y="421295"/>
                  <a:pt x="66600" y="399590"/>
                </a:cubicBezTo>
                <a:cubicBezTo>
                  <a:pt x="25373" y="399154"/>
                  <a:pt x="2899" y="368347"/>
                  <a:pt x="0" y="332990"/>
                </a:cubicBezTo>
                <a:cubicBezTo>
                  <a:pt x="-9474" y="261290"/>
                  <a:pt x="12493" y="172662"/>
                  <a:pt x="0" y="66600"/>
                </a:cubicBezTo>
                <a:close/>
              </a:path>
              <a:path w="822261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11187" y="29592"/>
                  <a:pt x="442864" y="-22244"/>
                  <a:pt x="755661" y="0"/>
                </a:cubicBezTo>
                <a:cubicBezTo>
                  <a:pt x="794798" y="266"/>
                  <a:pt x="822727" y="28952"/>
                  <a:pt x="822261" y="66600"/>
                </a:cubicBezTo>
                <a:cubicBezTo>
                  <a:pt x="831797" y="148680"/>
                  <a:pt x="812101" y="222057"/>
                  <a:pt x="822261" y="332990"/>
                </a:cubicBezTo>
                <a:cubicBezTo>
                  <a:pt x="824594" y="361951"/>
                  <a:pt x="796269" y="402288"/>
                  <a:pt x="755661" y="399590"/>
                </a:cubicBezTo>
                <a:cubicBezTo>
                  <a:pt x="474692" y="394172"/>
                  <a:pt x="274265" y="388522"/>
                  <a:pt x="66600" y="399590"/>
                </a:cubicBezTo>
                <a:cubicBezTo>
                  <a:pt x="24133" y="404785"/>
                  <a:pt x="-2861" y="371757"/>
                  <a:pt x="0" y="332990"/>
                </a:cubicBezTo>
                <a:cubicBezTo>
                  <a:pt x="-6620" y="278054"/>
                  <a:pt x="-6430" y="164941"/>
                  <a:pt x="0" y="6660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البنود الأكثر بطئا</a:t>
            </a:r>
            <a:endParaRPr lang="en-US" sz="12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AED47037-BAAF-01DB-BA04-08547D5E92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460" y="5601982"/>
            <a:ext cx="264179" cy="79136"/>
          </a:xfrm>
          <a:prstGeom prst="rect">
            <a:avLst/>
          </a:prstGeom>
        </p:spPr>
      </p:pic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DD14F0D3-78F1-7570-6B0B-0AFA0EBFE871}"/>
              </a:ext>
            </a:extLst>
          </p:cNvPr>
          <p:cNvSpPr/>
          <p:nvPr/>
        </p:nvSpPr>
        <p:spPr>
          <a:xfrm>
            <a:off x="3060742" y="5717768"/>
            <a:ext cx="1460351" cy="399590"/>
          </a:xfrm>
          <a:custGeom>
            <a:avLst/>
            <a:gdLst>
              <a:gd name="connsiteX0" fmla="*/ 0 w 1460351"/>
              <a:gd name="connsiteY0" fmla="*/ 66600 h 399590"/>
              <a:gd name="connsiteX1" fmla="*/ 66600 w 1460351"/>
              <a:gd name="connsiteY1" fmla="*/ 0 h 399590"/>
              <a:gd name="connsiteX2" fmla="*/ 703632 w 1460351"/>
              <a:gd name="connsiteY2" fmla="*/ 0 h 399590"/>
              <a:gd name="connsiteX3" fmla="*/ 1393751 w 1460351"/>
              <a:gd name="connsiteY3" fmla="*/ 0 h 399590"/>
              <a:gd name="connsiteX4" fmla="*/ 1460351 w 1460351"/>
              <a:gd name="connsiteY4" fmla="*/ 66600 h 399590"/>
              <a:gd name="connsiteX5" fmla="*/ 1460351 w 1460351"/>
              <a:gd name="connsiteY5" fmla="*/ 332990 h 399590"/>
              <a:gd name="connsiteX6" fmla="*/ 1393751 w 1460351"/>
              <a:gd name="connsiteY6" fmla="*/ 399590 h 399590"/>
              <a:gd name="connsiteX7" fmla="*/ 756719 w 1460351"/>
              <a:gd name="connsiteY7" fmla="*/ 399590 h 399590"/>
              <a:gd name="connsiteX8" fmla="*/ 66600 w 1460351"/>
              <a:gd name="connsiteY8" fmla="*/ 399590 h 399590"/>
              <a:gd name="connsiteX9" fmla="*/ 0 w 1460351"/>
              <a:gd name="connsiteY9" fmla="*/ 332990 h 399590"/>
              <a:gd name="connsiteX10" fmla="*/ 0 w 1460351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60351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322254" y="-8697"/>
                  <a:pt x="400278" y="15700"/>
                  <a:pt x="703632" y="0"/>
                </a:cubicBezTo>
                <a:cubicBezTo>
                  <a:pt x="1006986" y="-15700"/>
                  <a:pt x="1186645" y="15468"/>
                  <a:pt x="1393751" y="0"/>
                </a:cubicBezTo>
                <a:cubicBezTo>
                  <a:pt x="1431375" y="-5652"/>
                  <a:pt x="1464652" y="30923"/>
                  <a:pt x="1460351" y="66600"/>
                </a:cubicBezTo>
                <a:cubicBezTo>
                  <a:pt x="1471191" y="142846"/>
                  <a:pt x="1470020" y="251105"/>
                  <a:pt x="1460351" y="332990"/>
                </a:cubicBezTo>
                <a:cubicBezTo>
                  <a:pt x="1455906" y="369336"/>
                  <a:pt x="1433432" y="398165"/>
                  <a:pt x="1393751" y="399590"/>
                </a:cubicBezTo>
                <a:cubicBezTo>
                  <a:pt x="1248925" y="424485"/>
                  <a:pt x="933112" y="421023"/>
                  <a:pt x="756719" y="399590"/>
                </a:cubicBezTo>
                <a:cubicBezTo>
                  <a:pt x="580326" y="378157"/>
                  <a:pt x="258722" y="390244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1460351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76375" y="-7072"/>
                  <a:pt x="494228" y="-4670"/>
                  <a:pt x="730176" y="0"/>
                </a:cubicBezTo>
                <a:cubicBezTo>
                  <a:pt x="966124" y="4670"/>
                  <a:pt x="1097361" y="8497"/>
                  <a:pt x="1393751" y="0"/>
                </a:cubicBezTo>
                <a:cubicBezTo>
                  <a:pt x="1424827" y="-6310"/>
                  <a:pt x="1465789" y="27542"/>
                  <a:pt x="1460351" y="66600"/>
                </a:cubicBezTo>
                <a:cubicBezTo>
                  <a:pt x="1458657" y="189726"/>
                  <a:pt x="1465950" y="245350"/>
                  <a:pt x="1460351" y="332990"/>
                </a:cubicBezTo>
                <a:cubicBezTo>
                  <a:pt x="1456036" y="375755"/>
                  <a:pt x="1436431" y="398348"/>
                  <a:pt x="1393751" y="399590"/>
                </a:cubicBezTo>
                <a:cubicBezTo>
                  <a:pt x="1143324" y="384486"/>
                  <a:pt x="885194" y="385197"/>
                  <a:pt x="756719" y="399590"/>
                </a:cubicBezTo>
                <a:cubicBezTo>
                  <a:pt x="628244" y="413983"/>
                  <a:pt x="232760" y="430070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Quick Ratio</a:t>
            </a:r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07F864CB-526D-3AC4-08F4-2573A3B405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737" y="5594736"/>
            <a:ext cx="264179" cy="79136"/>
          </a:xfrm>
          <a:prstGeom prst="rect">
            <a:avLst/>
          </a:prstGeom>
        </p:spPr>
      </p:pic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55689F1C-690C-3614-C7B7-01E8363F6636}"/>
              </a:ext>
            </a:extLst>
          </p:cNvPr>
          <p:cNvSpPr/>
          <p:nvPr/>
        </p:nvSpPr>
        <p:spPr>
          <a:xfrm>
            <a:off x="7594381" y="5410568"/>
            <a:ext cx="1047410" cy="399590"/>
          </a:xfrm>
          <a:custGeom>
            <a:avLst/>
            <a:gdLst>
              <a:gd name="connsiteX0" fmla="*/ 0 w 1047410"/>
              <a:gd name="connsiteY0" fmla="*/ 66600 h 399590"/>
              <a:gd name="connsiteX1" fmla="*/ 66600 w 1047410"/>
              <a:gd name="connsiteY1" fmla="*/ 0 h 399590"/>
              <a:gd name="connsiteX2" fmla="*/ 505421 w 1047410"/>
              <a:gd name="connsiteY2" fmla="*/ 0 h 399590"/>
              <a:gd name="connsiteX3" fmla="*/ 980810 w 1047410"/>
              <a:gd name="connsiteY3" fmla="*/ 0 h 399590"/>
              <a:gd name="connsiteX4" fmla="*/ 1047410 w 1047410"/>
              <a:gd name="connsiteY4" fmla="*/ 66600 h 399590"/>
              <a:gd name="connsiteX5" fmla="*/ 1047410 w 1047410"/>
              <a:gd name="connsiteY5" fmla="*/ 332990 h 399590"/>
              <a:gd name="connsiteX6" fmla="*/ 980810 w 1047410"/>
              <a:gd name="connsiteY6" fmla="*/ 399590 h 399590"/>
              <a:gd name="connsiteX7" fmla="*/ 541989 w 1047410"/>
              <a:gd name="connsiteY7" fmla="*/ 399590 h 399590"/>
              <a:gd name="connsiteX8" fmla="*/ 66600 w 1047410"/>
              <a:gd name="connsiteY8" fmla="*/ 399590 h 399590"/>
              <a:gd name="connsiteX9" fmla="*/ 0 w 1047410"/>
              <a:gd name="connsiteY9" fmla="*/ 332990 h 399590"/>
              <a:gd name="connsiteX10" fmla="*/ 0 w 1047410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7410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284185" y="-9706"/>
                  <a:pt x="384883" y="-21037"/>
                  <a:pt x="505421" y="0"/>
                </a:cubicBezTo>
                <a:cubicBezTo>
                  <a:pt x="625959" y="21037"/>
                  <a:pt x="868249" y="-16672"/>
                  <a:pt x="980810" y="0"/>
                </a:cubicBezTo>
                <a:cubicBezTo>
                  <a:pt x="1018434" y="-5652"/>
                  <a:pt x="1051711" y="30923"/>
                  <a:pt x="1047410" y="66600"/>
                </a:cubicBezTo>
                <a:cubicBezTo>
                  <a:pt x="1058250" y="142846"/>
                  <a:pt x="1057079" y="251105"/>
                  <a:pt x="1047410" y="332990"/>
                </a:cubicBezTo>
                <a:cubicBezTo>
                  <a:pt x="1042965" y="369336"/>
                  <a:pt x="1020491" y="398165"/>
                  <a:pt x="980810" y="399590"/>
                </a:cubicBezTo>
                <a:cubicBezTo>
                  <a:pt x="806137" y="395648"/>
                  <a:pt x="738180" y="412080"/>
                  <a:pt x="541989" y="399590"/>
                </a:cubicBezTo>
                <a:cubicBezTo>
                  <a:pt x="345798" y="387100"/>
                  <a:pt x="198483" y="408077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1047410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86174" y="19237"/>
                  <a:pt x="407727" y="14798"/>
                  <a:pt x="523705" y="0"/>
                </a:cubicBezTo>
                <a:cubicBezTo>
                  <a:pt x="639684" y="-14798"/>
                  <a:pt x="773339" y="-19405"/>
                  <a:pt x="980810" y="0"/>
                </a:cubicBezTo>
                <a:cubicBezTo>
                  <a:pt x="1011886" y="-6310"/>
                  <a:pt x="1052848" y="27542"/>
                  <a:pt x="1047410" y="66600"/>
                </a:cubicBezTo>
                <a:cubicBezTo>
                  <a:pt x="1045716" y="189726"/>
                  <a:pt x="1053009" y="245350"/>
                  <a:pt x="1047410" y="332990"/>
                </a:cubicBezTo>
                <a:cubicBezTo>
                  <a:pt x="1043095" y="375755"/>
                  <a:pt x="1023490" y="398348"/>
                  <a:pt x="980810" y="399590"/>
                </a:cubicBezTo>
                <a:cubicBezTo>
                  <a:pt x="772230" y="385862"/>
                  <a:pt x="685908" y="403947"/>
                  <a:pt x="541989" y="399590"/>
                </a:cubicBezTo>
                <a:cubicBezTo>
                  <a:pt x="398070" y="395233"/>
                  <a:pt x="225237" y="418661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05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المصروف المدفوع مقدما</a:t>
            </a:r>
            <a:endParaRPr lang="en-US" sz="105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F68CFD60-6912-05CE-67F6-B0ADF96A8614}"/>
              </a:ext>
            </a:extLst>
          </p:cNvPr>
          <p:cNvSpPr/>
          <p:nvPr/>
        </p:nvSpPr>
        <p:spPr>
          <a:xfrm>
            <a:off x="2823746" y="5333896"/>
            <a:ext cx="7675272" cy="1281531"/>
          </a:xfrm>
          <a:custGeom>
            <a:avLst/>
            <a:gdLst>
              <a:gd name="connsiteX0" fmla="*/ 0 w 7675272"/>
              <a:gd name="connsiteY0" fmla="*/ 213593 h 1281531"/>
              <a:gd name="connsiteX1" fmla="*/ 213593 w 7675272"/>
              <a:gd name="connsiteY1" fmla="*/ 0 h 1281531"/>
              <a:gd name="connsiteX2" fmla="*/ 1017472 w 7675272"/>
              <a:gd name="connsiteY2" fmla="*/ 0 h 1281531"/>
              <a:gd name="connsiteX3" fmla="*/ 1603908 w 7675272"/>
              <a:gd name="connsiteY3" fmla="*/ 0 h 1281531"/>
              <a:gd name="connsiteX4" fmla="*/ 2117863 w 7675272"/>
              <a:gd name="connsiteY4" fmla="*/ 0 h 1281531"/>
              <a:gd name="connsiteX5" fmla="*/ 2849261 w 7675272"/>
              <a:gd name="connsiteY5" fmla="*/ 0 h 1281531"/>
              <a:gd name="connsiteX6" fmla="*/ 3435697 w 7675272"/>
              <a:gd name="connsiteY6" fmla="*/ 0 h 1281531"/>
              <a:gd name="connsiteX7" fmla="*/ 4239575 w 7675272"/>
              <a:gd name="connsiteY7" fmla="*/ 0 h 1281531"/>
              <a:gd name="connsiteX8" fmla="*/ 4753531 w 7675272"/>
              <a:gd name="connsiteY8" fmla="*/ 0 h 1281531"/>
              <a:gd name="connsiteX9" fmla="*/ 5557409 w 7675272"/>
              <a:gd name="connsiteY9" fmla="*/ 0 h 1281531"/>
              <a:gd name="connsiteX10" fmla="*/ 5998883 w 7675272"/>
              <a:gd name="connsiteY10" fmla="*/ 0 h 1281531"/>
              <a:gd name="connsiteX11" fmla="*/ 6657800 w 7675272"/>
              <a:gd name="connsiteY11" fmla="*/ 0 h 1281531"/>
              <a:gd name="connsiteX12" fmla="*/ 7461679 w 7675272"/>
              <a:gd name="connsiteY12" fmla="*/ 0 h 1281531"/>
              <a:gd name="connsiteX13" fmla="*/ 7675272 w 7675272"/>
              <a:gd name="connsiteY13" fmla="*/ 213593 h 1281531"/>
              <a:gd name="connsiteX14" fmla="*/ 7675272 w 7675272"/>
              <a:gd name="connsiteY14" fmla="*/ 640766 h 1281531"/>
              <a:gd name="connsiteX15" fmla="*/ 7675272 w 7675272"/>
              <a:gd name="connsiteY15" fmla="*/ 1067938 h 1281531"/>
              <a:gd name="connsiteX16" fmla="*/ 7461679 w 7675272"/>
              <a:gd name="connsiteY16" fmla="*/ 1281531 h 1281531"/>
              <a:gd name="connsiteX17" fmla="*/ 6730281 w 7675272"/>
              <a:gd name="connsiteY17" fmla="*/ 1281531 h 1281531"/>
              <a:gd name="connsiteX18" fmla="*/ 6288807 w 7675272"/>
              <a:gd name="connsiteY18" fmla="*/ 1281531 h 1281531"/>
              <a:gd name="connsiteX19" fmla="*/ 5774852 w 7675272"/>
              <a:gd name="connsiteY19" fmla="*/ 1281531 h 1281531"/>
              <a:gd name="connsiteX20" fmla="*/ 4970973 w 7675272"/>
              <a:gd name="connsiteY20" fmla="*/ 1281531 h 1281531"/>
              <a:gd name="connsiteX21" fmla="*/ 4312056 w 7675272"/>
              <a:gd name="connsiteY21" fmla="*/ 1281531 h 1281531"/>
              <a:gd name="connsiteX22" fmla="*/ 3798101 w 7675272"/>
              <a:gd name="connsiteY22" fmla="*/ 1281531 h 1281531"/>
              <a:gd name="connsiteX23" fmla="*/ 3139184 w 7675272"/>
              <a:gd name="connsiteY23" fmla="*/ 1281531 h 1281531"/>
              <a:gd name="connsiteX24" fmla="*/ 2697710 w 7675272"/>
              <a:gd name="connsiteY24" fmla="*/ 1281531 h 1281531"/>
              <a:gd name="connsiteX25" fmla="*/ 2256235 w 7675272"/>
              <a:gd name="connsiteY25" fmla="*/ 1281531 h 1281531"/>
              <a:gd name="connsiteX26" fmla="*/ 1597319 w 7675272"/>
              <a:gd name="connsiteY26" fmla="*/ 1281531 h 1281531"/>
              <a:gd name="connsiteX27" fmla="*/ 1083363 w 7675272"/>
              <a:gd name="connsiteY27" fmla="*/ 1281531 h 1281531"/>
              <a:gd name="connsiteX28" fmla="*/ 213593 w 7675272"/>
              <a:gd name="connsiteY28" fmla="*/ 1281531 h 1281531"/>
              <a:gd name="connsiteX29" fmla="*/ 0 w 7675272"/>
              <a:gd name="connsiteY29" fmla="*/ 1067938 h 1281531"/>
              <a:gd name="connsiteX30" fmla="*/ 0 w 7675272"/>
              <a:gd name="connsiteY30" fmla="*/ 623679 h 1281531"/>
              <a:gd name="connsiteX31" fmla="*/ 0 w 7675272"/>
              <a:gd name="connsiteY31" fmla="*/ 213593 h 1281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675272" h="1281531" extrusionOk="0">
                <a:moveTo>
                  <a:pt x="0" y="213593"/>
                </a:moveTo>
                <a:cubicBezTo>
                  <a:pt x="-19619" y="83528"/>
                  <a:pt x="89901" y="2150"/>
                  <a:pt x="213593" y="0"/>
                </a:cubicBezTo>
                <a:cubicBezTo>
                  <a:pt x="486808" y="18335"/>
                  <a:pt x="645947" y="-20852"/>
                  <a:pt x="1017472" y="0"/>
                </a:cubicBezTo>
                <a:cubicBezTo>
                  <a:pt x="1388997" y="20852"/>
                  <a:pt x="1315166" y="-18966"/>
                  <a:pt x="1603908" y="0"/>
                </a:cubicBezTo>
                <a:cubicBezTo>
                  <a:pt x="1892650" y="18966"/>
                  <a:pt x="1911761" y="21065"/>
                  <a:pt x="2117863" y="0"/>
                </a:cubicBezTo>
                <a:cubicBezTo>
                  <a:pt x="2323965" y="-21065"/>
                  <a:pt x="2540964" y="-1124"/>
                  <a:pt x="2849261" y="0"/>
                </a:cubicBezTo>
                <a:cubicBezTo>
                  <a:pt x="3157558" y="1124"/>
                  <a:pt x="3192518" y="28735"/>
                  <a:pt x="3435697" y="0"/>
                </a:cubicBezTo>
                <a:cubicBezTo>
                  <a:pt x="3678876" y="-28735"/>
                  <a:pt x="3937642" y="13162"/>
                  <a:pt x="4239575" y="0"/>
                </a:cubicBezTo>
                <a:cubicBezTo>
                  <a:pt x="4541508" y="-13162"/>
                  <a:pt x="4615524" y="-8215"/>
                  <a:pt x="4753531" y="0"/>
                </a:cubicBezTo>
                <a:cubicBezTo>
                  <a:pt x="4891538" y="8215"/>
                  <a:pt x="5379586" y="-34206"/>
                  <a:pt x="5557409" y="0"/>
                </a:cubicBezTo>
                <a:cubicBezTo>
                  <a:pt x="5735232" y="34206"/>
                  <a:pt x="5880282" y="-6248"/>
                  <a:pt x="5998883" y="0"/>
                </a:cubicBezTo>
                <a:cubicBezTo>
                  <a:pt x="6117484" y="6248"/>
                  <a:pt x="6377311" y="20429"/>
                  <a:pt x="6657800" y="0"/>
                </a:cubicBezTo>
                <a:cubicBezTo>
                  <a:pt x="6938289" y="-20429"/>
                  <a:pt x="7138790" y="-25496"/>
                  <a:pt x="7461679" y="0"/>
                </a:cubicBezTo>
                <a:cubicBezTo>
                  <a:pt x="7585193" y="-5484"/>
                  <a:pt x="7683175" y="90533"/>
                  <a:pt x="7675272" y="213593"/>
                </a:cubicBezTo>
                <a:cubicBezTo>
                  <a:pt x="7680233" y="397171"/>
                  <a:pt x="7671705" y="449411"/>
                  <a:pt x="7675272" y="640766"/>
                </a:cubicBezTo>
                <a:cubicBezTo>
                  <a:pt x="7678839" y="832121"/>
                  <a:pt x="7663334" y="868524"/>
                  <a:pt x="7675272" y="1067938"/>
                </a:cubicBezTo>
                <a:cubicBezTo>
                  <a:pt x="7668475" y="1179498"/>
                  <a:pt x="7569279" y="1266037"/>
                  <a:pt x="7461679" y="1281531"/>
                </a:cubicBezTo>
                <a:cubicBezTo>
                  <a:pt x="7125265" y="1313771"/>
                  <a:pt x="6904287" y="1287186"/>
                  <a:pt x="6730281" y="1281531"/>
                </a:cubicBezTo>
                <a:cubicBezTo>
                  <a:pt x="6556275" y="1275876"/>
                  <a:pt x="6387261" y="1287898"/>
                  <a:pt x="6288807" y="1281531"/>
                </a:cubicBezTo>
                <a:cubicBezTo>
                  <a:pt x="6190353" y="1275164"/>
                  <a:pt x="5988203" y="1300424"/>
                  <a:pt x="5774852" y="1281531"/>
                </a:cubicBezTo>
                <a:cubicBezTo>
                  <a:pt x="5561501" y="1262638"/>
                  <a:pt x="5223048" y="1242844"/>
                  <a:pt x="4970973" y="1281531"/>
                </a:cubicBezTo>
                <a:cubicBezTo>
                  <a:pt x="4718898" y="1320218"/>
                  <a:pt x="4494878" y="1260895"/>
                  <a:pt x="4312056" y="1281531"/>
                </a:cubicBezTo>
                <a:cubicBezTo>
                  <a:pt x="4129234" y="1302167"/>
                  <a:pt x="3929827" y="1257629"/>
                  <a:pt x="3798101" y="1281531"/>
                </a:cubicBezTo>
                <a:cubicBezTo>
                  <a:pt x="3666375" y="1305433"/>
                  <a:pt x="3378086" y="1282669"/>
                  <a:pt x="3139184" y="1281531"/>
                </a:cubicBezTo>
                <a:cubicBezTo>
                  <a:pt x="2900282" y="1280393"/>
                  <a:pt x="2908610" y="1273424"/>
                  <a:pt x="2697710" y="1281531"/>
                </a:cubicBezTo>
                <a:cubicBezTo>
                  <a:pt x="2486810" y="1289638"/>
                  <a:pt x="2356383" y="1298120"/>
                  <a:pt x="2256235" y="1281531"/>
                </a:cubicBezTo>
                <a:cubicBezTo>
                  <a:pt x="2156087" y="1264942"/>
                  <a:pt x="1898657" y="1304599"/>
                  <a:pt x="1597319" y="1281531"/>
                </a:cubicBezTo>
                <a:cubicBezTo>
                  <a:pt x="1295981" y="1258463"/>
                  <a:pt x="1333535" y="1261604"/>
                  <a:pt x="1083363" y="1281531"/>
                </a:cubicBezTo>
                <a:cubicBezTo>
                  <a:pt x="833191" y="1301458"/>
                  <a:pt x="589678" y="1260064"/>
                  <a:pt x="213593" y="1281531"/>
                </a:cubicBezTo>
                <a:cubicBezTo>
                  <a:pt x="106616" y="1279121"/>
                  <a:pt x="19903" y="1202299"/>
                  <a:pt x="0" y="1067938"/>
                </a:cubicBezTo>
                <a:cubicBezTo>
                  <a:pt x="9243" y="944878"/>
                  <a:pt x="16543" y="732271"/>
                  <a:pt x="0" y="623679"/>
                </a:cubicBezTo>
                <a:cubicBezTo>
                  <a:pt x="-16543" y="515087"/>
                  <a:pt x="17151" y="315638"/>
                  <a:pt x="0" y="213593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bg2"/>
                </a:gs>
                <a:gs pos="100000">
                  <a:srgbClr val="FF0000"/>
                </a:gs>
              </a:gsLst>
              <a:lin ang="5400000" scaled="1"/>
            </a:gra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" name="Picture 101">
            <a:extLst>
              <a:ext uri="{FF2B5EF4-FFF2-40B4-BE49-F238E27FC236}">
                <a16:creationId xmlns:a16="http://schemas.microsoft.com/office/drawing/2014/main" id="{C1E1472C-93CB-0730-9F77-648E70A89D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735" y="5591622"/>
            <a:ext cx="264179" cy="79136"/>
          </a:xfrm>
          <a:prstGeom prst="rect">
            <a:avLst/>
          </a:prstGeom>
        </p:spPr>
      </p:pic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DCC8097E-49BB-62E1-F2E4-DF0A5519D9F5}"/>
              </a:ext>
            </a:extLst>
          </p:cNvPr>
          <p:cNvSpPr/>
          <p:nvPr/>
        </p:nvSpPr>
        <p:spPr>
          <a:xfrm>
            <a:off x="9126302" y="5441755"/>
            <a:ext cx="1047410" cy="399590"/>
          </a:xfrm>
          <a:custGeom>
            <a:avLst/>
            <a:gdLst>
              <a:gd name="connsiteX0" fmla="*/ 0 w 1047410"/>
              <a:gd name="connsiteY0" fmla="*/ 66600 h 399590"/>
              <a:gd name="connsiteX1" fmla="*/ 66600 w 1047410"/>
              <a:gd name="connsiteY1" fmla="*/ 0 h 399590"/>
              <a:gd name="connsiteX2" fmla="*/ 505421 w 1047410"/>
              <a:gd name="connsiteY2" fmla="*/ 0 h 399590"/>
              <a:gd name="connsiteX3" fmla="*/ 980810 w 1047410"/>
              <a:gd name="connsiteY3" fmla="*/ 0 h 399590"/>
              <a:gd name="connsiteX4" fmla="*/ 1047410 w 1047410"/>
              <a:gd name="connsiteY4" fmla="*/ 66600 h 399590"/>
              <a:gd name="connsiteX5" fmla="*/ 1047410 w 1047410"/>
              <a:gd name="connsiteY5" fmla="*/ 332990 h 399590"/>
              <a:gd name="connsiteX6" fmla="*/ 980810 w 1047410"/>
              <a:gd name="connsiteY6" fmla="*/ 399590 h 399590"/>
              <a:gd name="connsiteX7" fmla="*/ 541989 w 1047410"/>
              <a:gd name="connsiteY7" fmla="*/ 399590 h 399590"/>
              <a:gd name="connsiteX8" fmla="*/ 66600 w 1047410"/>
              <a:gd name="connsiteY8" fmla="*/ 399590 h 399590"/>
              <a:gd name="connsiteX9" fmla="*/ 0 w 1047410"/>
              <a:gd name="connsiteY9" fmla="*/ 332990 h 399590"/>
              <a:gd name="connsiteX10" fmla="*/ 0 w 1047410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7410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284185" y="-9706"/>
                  <a:pt x="384883" y="-21037"/>
                  <a:pt x="505421" y="0"/>
                </a:cubicBezTo>
                <a:cubicBezTo>
                  <a:pt x="625959" y="21037"/>
                  <a:pt x="868249" y="-16672"/>
                  <a:pt x="980810" y="0"/>
                </a:cubicBezTo>
                <a:cubicBezTo>
                  <a:pt x="1018434" y="-5652"/>
                  <a:pt x="1051711" y="30923"/>
                  <a:pt x="1047410" y="66600"/>
                </a:cubicBezTo>
                <a:cubicBezTo>
                  <a:pt x="1058250" y="142846"/>
                  <a:pt x="1057079" y="251105"/>
                  <a:pt x="1047410" y="332990"/>
                </a:cubicBezTo>
                <a:cubicBezTo>
                  <a:pt x="1042965" y="369336"/>
                  <a:pt x="1020491" y="398165"/>
                  <a:pt x="980810" y="399590"/>
                </a:cubicBezTo>
                <a:cubicBezTo>
                  <a:pt x="806137" y="395648"/>
                  <a:pt x="738180" y="412080"/>
                  <a:pt x="541989" y="399590"/>
                </a:cubicBezTo>
                <a:cubicBezTo>
                  <a:pt x="345798" y="387100"/>
                  <a:pt x="198483" y="408077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1047410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86174" y="19237"/>
                  <a:pt x="407727" y="14798"/>
                  <a:pt x="523705" y="0"/>
                </a:cubicBezTo>
                <a:cubicBezTo>
                  <a:pt x="639684" y="-14798"/>
                  <a:pt x="773339" y="-19405"/>
                  <a:pt x="980810" y="0"/>
                </a:cubicBezTo>
                <a:cubicBezTo>
                  <a:pt x="1011886" y="-6310"/>
                  <a:pt x="1052848" y="27542"/>
                  <a:pt x="1047410" y="66600"/>
                </a:cubicBezTo>
                <a:cubicBezTo>
                  <a:pt x="1045716" y="189726"/>
                  <a:pt x="1053009" y="245350"/>
                  <a:pt x="1047410" y="332990"/>
                </a:cubicBezTo>
                <a:cubicBezTo>
                  <a:pt x="1043095" y="375755"/>
                  <a:pt x="1023490" y="398348"/>
                  <a:pt x="980810" y="399590"/>
                </a:cubicBezTo>
                <a:cubicBezTo>
                  <a:pt x="772230" y="385862"/>
                  <a:pt x="685908" y="403947"/>
                  <a:pt x="541989" y="399590"/>
                </a:cubicBezTo>
                <a:cubicBezTo>
                  <a:pt x="398070" y="395233"/>
                  <a:pt x="225237" y="418661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1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مسحوبات الملاك</a:t>
            </a:r>
            <a:endParaRPr lang="en-US" sz="11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B537FC-2BA3-0FD0-8F0A-A254975B2629}"/>
              </a:ext>
            </a:extLst>
          </p:cNvPr>
          <p:cNvSpPr txBox="1"/>
          <p:nvPr/>
        </p:nvSpPr>
        <p:spPr>
          <a:xfrm>
            <a:off x="8960201" y="112377"/>
            <a:ext cx="2573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airo" panose="00000500000000000000" pitchFamily="2" charset="-78"/>
                <a:cs typeface="Cairo" panose="00000500000000000000" pitchFamily="2" charset="-78"/>
              </a:rPr>
              <a:t>Quick Ratio</a:t>
            </a:r>
            <a:r>
              <a:rPr lang="ar-EG" sz="1400" b="1" dirty="0">
                <a:latin typeface="Cairo" panose="00000500000000000000" pitchFamily="2" charset="-78"/>
                <a:cs typeface="Cairo" panose="00000500000000000000" pitchFamily="2" charset="-78"/>
              </a:rPr>
              <a:t>النسبة السريعة </a:t>
            </a:r>
            <a:endParaRPr lang="en-US" sz="1400" b="1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09DB75B-2210-8E09-C0DD-4634753F3F67}"/>
              </a:ext>
            </a:extLst>
          </p:cNvPr>
          <p:cNvSpPr/>
          <p:nvPr/>
        </p:nvSpPr>
        <p:spPr>
          <a:xfrm>
            <a:off x="417805" y="756696"/>
            <a:ext cx="5036768" cy="890303"/>
          </a:xfrm>
          <a:custGeom>
            <a:avLst/>
            <a:gdLst>
              <a:gd name="connsiteX0" fmla="*/ 0 w 5036768"/>
              <a:gd name="connsiteY0" fmla="*/ 148387 h 890303"/>
              <a:gd name="connsiteX1" fmla="*/ 148387 w 5036768"/>
              <a:gd name="connsiteY1" fmla="*/ 0 h 890303"/>
              <a:gd name="connsiteX2" fmla="*/ 825529 w 5036768"/>
              <a:gd name="connsiteY2" fmla="*/ 0 h 890303"/>
              <a:gd name="connsiteX3" fmla="*/ 1407871 w 5036768"/>
              <a:gd name="connsiteY3" fmla="*/ 0 h 890303"/>
              <a:gd name="connsiteX4" fmla="*/ 2132413 w 5036768"/>
              <a:gd name="connsiteY4" fmla="*/ 0 h 890303"/>
              <a:gd name="connsiteX5" fmla="*/ 2856955 w 5036768"/>
              <a:gd name="connsiteY5" fmla="*/ 0 h 890303"/>
              <a:gd name="connsiteX6" fmla="*/ 3581497 w 5036768"/>
              <a:gd name="connsiteY6" fmla="*/ 0 h 890303"/>
              <a:gd name="connsiteX7" fmla="*/ 4163839 w 5036768"/>
              <a:gd name="connsiteY7" fmla="*/ 0 h 890303"/>
              <a:gd name="connsiteX8" fmla="*/ 4888381 w 5036768"/>
              <a:gd name="connsiteY8" fmla="*/ 0 h 890303"/>
              <a:gd name="connsiteX9" fmla="*/ 5036768 w 5036768"/>
              <a:gd name="connsiteY9" fmla="*/ 148387 h 890303"/>
              <a:gd name="connsiteX10" fmla="*/ 5036768 w 5036768"/>
              <a:gd name="connsiteY10" fmla="*/ 741916 h 890303"/>
              <a:gd name="connsiteX11" fmla="*/ 4888381 w 5036768"/>
              <a:gd name="connsiteY11" fmla="*/ 890303 h 890303"/>
              <a:gd name="connsiteX12" fmla="*/ 4306039 w 5036768"/>
              <a:gd name="connsiteY12" fmla="*/ 890303 h 890303"/>
              <a:gd name="connsiteX13" fmla="*/ 3534097 w 5036768"/>
              <a:gd name="connsiteY13" fmla="*/ 890303 h 890303"/>
              <a:gd name="connsiteX14" fmla="*/ 2762155 w 5036768"/>
              <a:gd name="connsiteY14" fmla="*/ 890303 h 890303"/>
              <a:gd name="connsiteX15" fmla="*/ 2085013 w 5036768"/>
              <a:gd name="connsiteY15" fmla="*/ 890303 h 890303"/>
              <a:gd name="connsiteX16" fmla="*/ 1455271 w 5036768"/>
              <a:gd name="connsiteY16" fmla="*/ 890303 h 890303"/>
              <a:gd name="connsiteX17" fmla="*/ 825529 w 5036768"/>
              <a:gd name="connsiteY17" fmla="*/ 890303 h 890303"/>
              <a:gd name="connsiteX18" fmla="*/ 148387 w 5036768"/>
              <a:gd name="connsiteY18" fmla="*/ 890303 h 890303"/>
              <a:gd name="connsiteX19" fmla="*/ 0 w 5036768"/>
              <a:gd name="connsiteY19" fmla="*/ 741916 h 890303"/>
              <a:gd name="connsiteX20" fmla="*/ 0 w 5036768"/>
              <a:gd name="connsiteY20" fmla="*/ 148387 h 89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036768" h="890303" fill="none" extrusionOk="0">
                <a:moveTo>
                  <a:pt x="0" y="148387"/>
                </a:moveTo>
                <a:cubicBezTo>
                  <a:pt x="6282" y="69529"/>
                  <a:pt x="67256" y="13220"/>
                  <a:pt x="148387" y="0"/>
                </a:cubicBezTo>
                <a:cubicBezTo>
                  <a:pt x="402838" y="8436"/>
                  <a:pt x="670263" y="-20345"/>
                  <a:pt x="825529" y="0"/>
                </a:cubicBezTo>
                <a:cubicBezTo>
                  <a:pt x="980795" y="20345"/>
                  <a:pt x="1137856" y="27085"/>
                  <a:pt x="1407871" y="0"/>
                </a:cubicBezTo>
                <a:cubicBezTo>
                  <a:pt x="1677886" y="-27085"/>
                  <a:pt x="1953854" y="-35197"/>
                  <a:pt x="2132413" y="0"/>
                </a:cubicBezTo>
                <a:cubicBezTo>
                  <a:pt x="2310972" y="35197"/>
                  <a:pt x="2551427" y="-17108"/>
                  <a:pt x="2856955" y="0"/>
                </a:cubicBezTo>
                <a:cubicBezTo>
                  <a:pt x="3162483" y="17108"/>
                  <a:pt x="3309134" y="-30431"/>
                  <a:pt x="3581497" y="0"/>
                </a:cubicBezTo>
                <a:cubicBezTo>
                  <a:pt x="3853860" y="30431"/>
                  <a:pt x="3898071" y="26649"/>
                  <a:pt x="4163839" y="0"/>
                </a:cubicBezTo>
                <a:cubicBezTo>
                  <a:pt x="4429607" y="-26649"/>
                  <a:pt x="4637593" y="9220"/>
                  <a:pt x="4888381" y="0"/>
                </a:cubicBezTo>
                <a:cubicBezTo>
                  <a:pt x="4980785" y="-4289"/>
                  <a:pt x="5039284" y="68674"/>
                  <a:pt x="5036768" y="148387"/>
                </a:cubicBezTo>
                <a:cubicBezTo>
                  <a:pt x="5041875" y="308733"/>
                  <a:pt x="5013644" y="467517"/>
                  <a:pt x="5036768" y="741916"/>
                </a:cubicBezTo>
                <a:cubicBezTo>
                  <a:pt x="5041340" y="808149"/>
                  <a:pt x="4962615" y="895576"/>
                  <a:pt x="4888381" y="890303"/>
                </a:cubicBezTo>
                <a:cubicBezTo>
                  <a:pt x="4705348" y="893696"/>
                  <a:pt x="4589892" y="888448"/>
                  <a:pt x="4306039" y="890303"/>
                </a:cubicBezTo>
                <a:cubicBezTo>
                  <a:pt x="4022186" y="892158"/>
                  <a:pt x="3913960" y="887026"/>
                  <a:pt x="3534097" y="890303"/>
                </a:cubicBezTo>
                <a:cubicBezTo>
                  <a:pt x="3154234" y="893580"/>
                  <a:pt x="2929379" y="912087"/>
                  <a:pt x="2762155" y="890303"/>
                </a:cubicBezTo>
                <a:cubicBezTo>
                  <a:pt x="2594931" y="868519"/>
                  <a:pt x="2366131" y="906498"/>
                  <a:pt x="2085013" y="890303"/>
                </a:cubicBezTo>
                <a:cubicBezTo>
                  <a:pt x="1803895" y="874108"/>
                  <a:pt x="1688720" y="893754"/>
                  <a:pt x="1455271" y="890303"/>
                </a:cubicBezTo>
                <a:cubicBezTo>
                  <a:pt x="1221822" y="886852"/>
                  <a:pt x="1071695" y="900144"/>
                  <a:pt x="825529" y="890303"/>
                </a:cubicBezTo>
                <a:cubicBezTo>
                  <a:pt x="579363" y="880462"/>
                  <a:pt x="410104" y="868115"/>
                  <a:pt x="148387" y="890303"/>
                </a:cubicBezTo>
                <a:cubicBezTo>
                  <a:pt x="59154" y="880706"/>
                  <a:pt x="4394" y="834310"/>
                  <a:pt x="0" y="741916"/>
                </a:cubicBezTo>
                <a:cubicBezTo>
                  <a:pt x="8327" y="572928"/>
                  <a:pt x="6393" y="268309"/>
                  <a:pt x="0" y="148387"/>
                </a:cubicBezTo>
                <a:close/>
              </a:path>
              <a:path w="5036768" h="890303" stroke="0" extrusionOk="0">
                <a:moveTo>
                  <a:pt x="0" y="148387"/>
                </a:moveTo>
                <a:cubicBezTo>
                  <a:pt x="4103" y="60541"/>
                  <a:pt x="64406" y="15112"/>
                  <a:pt x="148387" y="0"/>
                </a:cubicBezTo>
                <a:cubicBezTo>
                  <a:pt x="352980" y="-4234"/>
                  <a:pt x="631539" y="-11452"/>
                  <a:pt x="825529" y="0"/>
                </a:cubicBezTo>
                <a:cubicBezTo>
                  <a:pt x="1019519" y="11452"/>
                  <a:pt x="1345494" y="-37448"/>
                  <a:pt x="1597471" y="0"/>
                </a:cubicBezTo>
                <a:cubicBezTo>
                  <a:pt x="1849448" y="37448"/>
                  <a:pt x="2035659" y="-7848"/>
                  <a:pt x="2369413" y="0"/>
                </a:cubicBezTo>
                <a:cubicBezTo>
                  <a:pt x="2703167" y="7848"/>
                  <a:pt x="2851974" y="-11993"/>
                  <a:pt x="2999155" y="0"/>
                </a:cubicBezTo>
                <a:cubicBezTo>
                  <a:pt x="3146336" y="11993"/>
                  <a:pt x="3372796" y="-26285"/>
                  <a:pt x="3723697" y="0"/>
                </a:cubicBezTo>
                <a:cubicBezTo>
                  <a:pt x="4074598" y="26285"/>
                  <a:pt x="4635673" y="36809"/>
                  <a:pt x="4888381" y="0"/>
                </a:cubicBezTo>
                <a:cubicBezTo>
                  <a:pt x="4958364" y="-3070"/>
                  <a:pt x="5032481" y="63257"/>
                  <a:pt x="5036768" y="148387"/>
                </a:cubicBezTo>
                <a:cubicBezTo>
                  <a:pt x="5024369" y="413673"/>
                  <a:pt x="5028665" y="494573"/>
                  <a:pt x="5036768" y="741916"/>
                </a:cubicBezTo>
                <a:cubicBezTo>
                  <a:pt x="5044595" y="836080"/>
                  <a:pt x="4966737" y="906701"/>
                  <a:pt x="4888381" y="890303"/>
                </a:cubicBezTo>
                <a:cubicBezTo>
                  <a:pt x="4686032" y="872271"/>
                  <a:pt x="4409188" y="866350"/>
                  <a:pt x="4258639" y="890303"/>
                </a:cubicBezTo>
                <a:cubicBezTo>
                  <a:pt x="4108090" y="914256"/>
                  <a:pt x="3734712" y="897904"/>
                  <a:pt x="3486697" y="890303"/>
                </a:cubicBezTo>
                <a:cubicBezTo>
                  <a:pt x="3238682" y="882702"/>
                  <a:pt x="3002609" y="884462"/>
                  <a:pt x="2809555" y="890303"/>
                </a:cubicBezTo>
                <a:cubicBezTo>
                  <a:pt x="2616501" y="896144"/>
                  <a:pt x="2232850" y="885195"/>
                  <a:pt x="2037613" y="890303"/>
                </a:cubicBezTo>
                <a:cubicBezTo>
                  <a:pt x="1842376" y="895411"/>
                  <a:pt x="1677029" y="901407"/>
                  <a:pt x="1455271" y="890303"/>
                </a:cubicBezTo>
                <a:cubicBezTo>
                  <a:pt x="1233513" y="879199"/>
                  <a:pt x="1011313" y="905009"/>
                  <a:pt x="730729" y="890303"/>
                </a:cubicBezTo>
                <a:cubicBezTo>
                  <a:pt x="450145" y="875597"/>
                  <a:pt x="312176" y="899552"/>
                  <a:pt x="148387" y="890303"/>
                </a:cubicBezTo>
                <a:cubicBezTo>
                  <a:pt x="72550" y="882283"/>
                  <a:pt x="9741" y="825733"/>
                  <a:pt x="0" y="741916"/>
                </a:cubicBezTo>
                <a:cubicBezTo>
                  <a:pt x="-21748" y="598316"/>
                  <a:pt x="-18491" y="331561"/>
                  <a:pt x="0" y="148387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النسبة السريعة </a:t>
            </a:r>
            <a:r>
              <a:rPr lang="ar-EG" sz="1200" dirty="0">
                <a:solidFill>
                  <a:srgbClr val="00206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: نخرج كل الأصول قصيرة الأجل, التي </a:t>
            </a:r>
            <a:r>
              <a:rPr lang="ar-EG" sz="12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يحتمل أن لا نستطيع تحويلها لكاش سريعا</a:t>
            </a:r>
            <a:endParaRPr lang="en-US" sz="12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413F65C-27DF-74EB-A7EE-E9A9B7E9F9B0}"/>
              </a:ext>
            </a:extLst>
          </p:cNvPr>
          <p:cNvSpPr/>
          <p:nvPr/>
        </p:nvSpPr>
        <p:spPr>
          <a:xfrm>
            <a:off x="1245148" y="1960712"/>
            <a:ext cx="2887349" cy="458264"/>
          </a:xfrm>
          <a:custGeom>
            <a:avLst/>
            <a:gdLst>
              <a:gd name="connsiteX0" fmla="*/ 0 w 2887349"/>
              <a:gd name="connsiteY0" fmla="*/ 76379 h 458264"/>
              <a:gd name="connsiteX1" fmla="*/ 76379 w 2887349"/>
              <a:gd name="connsiteY1" fmla="*/ 0 h 458264"/>
              <a:gd name="connsiteX2" fmla="*/ 787373 w 2887349"/>
              <a:gd name="connsiteY2" fmla="*/ 0 h 458264"/>
              <a:gd name="connsiteX3" fmla="*/ 1416329 w 2887349"/>
              <a:gd name="connsiteY3" fmla="*/ 0 h 458264"/>
              <a:gd name="connsiteX4" fmla="*/ 2127322 w 2887349"/>
              <a:gd name="connsiteY4" fmla="*/ 0 h 458264"/>
              <a:gd name="connsiteX5" fmla="*/ 2810970 w 2887349"/>
              <a:gd name="connsiteY5" fmla="*/ 0 h 458264"/>
              <a:gd name="connsiteX6" fmla="*/ 2887349 w 2887349"/>
              <a:gd name="connsiteY6" fmla="*/ 76379 h 458264"/>
              <a:gd name="connsiteX7" fmla="*/ 2887349 w 2887349"/>
              <a:gd name="connsiteY7" fmla="*/ 381885 h 458264"/>
              <a:gd name="connsiteX8" fmla="*/ 2810970 w 2887349"/>
              <a:gd name="connsiteY8" fmla="*/ 458264 h 458264"/>
              <a:gd name="connsiteX9" fmla="*/ 2182014 w 2887349"/>
              <a:gd name="connsiteY9" fmla="*/ 458264 h 458264"/>
              <a:gd name="connsiteX10" fmla="*/ 1471020 w 2887349"/>
              <a:gd name="connsiteY10" fmla="*/ 458264 h 458264"/>
              <a:gd name="connsiteX11" fmla="*/ 842064 w 2887349"/>
              <a:gd name="connsiteY11" fmla="*/ 458264 h 458264"/>
              <a:gd name="connsiteX12" fmla="*/ 76379 w 2887349"/>
              <a:gd name="connsiteY12" fmla="*/ 458264 h 458264"/>
              <a:gd name="connsiteX13" fmla="*/ 0 w 2887349"/>
              <a:gd name="connsiteY13" fmla="*/ 381885 h 458264"/>
              <a:gd name="connsiteX14" fmla="*/ 0 w 2887349"/>
              <a:gd name="connsiteY14" fmla="*/ 76379 h 458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87349" h="458264" fill="none" extrusionOk="0">
                <a:moveTo>
                  <a:pt x="0" y="76379"/>
                </a:moveTo>
                <a:cubicBezTo>
                  <a:pt x="-1616" y="29548"/>
                  <a:pt x="29927" y="5591"/>
                  <a:pt x="76379" y="0"/>
                </a:cubicBezTo>
                <a:cubicBezTo>
                  <a:pt x="353747" y="3127"/>
                  <a:pt x="598760" y="-12912"/>
                  <a:pt x="787373" y="0"/>
                </a:cubicBezTo>
                <a:cubicBezTo>
                  <a:pt x="975986" y="12912"/>
                  <a:pt x="1179338" y="-22390"/>
                  <a:pt x="1416329" y="0"/>
                </a:cubicBezTo>
                <a:cubicBezTo>
                  <a:pt x="1653320" y="22390"/>
                  <a:pt x="1828626" y="6539"/>
                  <a:pt x="2127322" y="0"/>
                </a:cubicBezTo>
                <a:cubicBezTo>
                  <a:pt x="2426018" y="-6539"/>
                  <a:pt x="2472758" y="17246"/>
                  <a:pt x="2810970" y="0"/>
                </a:cubicBezTo>
                <a:cubicBezTo>
                  <a:pt x="2858086" y="2430"/>
                  <a:pt x="2887452" y="35861"/>
                  <a:pt x="2887349" y="76379"/>
                </a:cubicBezTo>
                <a:cubicBezTo>
                  <a:pt x="2897385" y="201725"/>
                  <a:pt x="2902370" y="317538"/>
                  <a:pt x="2887349" y="381885"/>
                </a:cubicBezTo>
                <a:cubicBezTo>
                  <a:pt x="2890817" y="422513"/>
                  <a:pt x="2853874" y="456712"/>
                  <a:pt x="2810970" y="458264"/>
                </a:cubicBezTo>
                <a:cubicBezTo>
                  <a:pt x="2510173" y="446777"/>
                  <a:pt x="2427712" y="456714"/>
                  <a:pt x="2182014" y="458264"/>
                </a:cubicBezTo>
                <a:cubicBezTo>
                  <a:pt x="1936316" y="459814"/>
                  <a:pt x="1637855" y="426695"/>
                  <a:pt x="1471020" y="458264"/>
                </a:cubicBezTo>
                <a:cubicBezTo>
                  <a:pt x="1304185" y="489833"/>
                  <a:pt x="1086480" y="468911"/>
                  <a:pt x="842064" y="458264"/>
                </a:cubicBezTo>
                <a:cubicBezTo>
                  <a:pt x="597648" y="447617"/>
                  <a:pt x="413260" y="452626"/>
                  <a:pt x="76379" y="458264"/>
                </a:cubicBezTo>
                <a:cubicBezTo>
                  <a:pt x="39459" y="456104"/>
                  <a:pt x="4203" y="427809"/>
                  <a:pt x="0" y="381885"/>
                </a:cubicBezTo>
                <a:cubicBezTo>
                  <a:pt x="6665" y="281190"/>
                  <a:pt x="8649" y="142064"/>
                  <a:pt x="0" y="76379"/>
                </a:cubicBezTo>
                <a:close/>
              </a:path>
              <a:path w="2887349" h="458264" stroke="0" extrusionOk="0">
                <a:moveTo>
                  <a:pt x="0" y="76379"/>
                </a:moveTo>
                <a:cubicBezTo>
                  <a:pt x="5129" y="26829"/>
                  <a:pt x="33902" y="2188"/>
                  <a:pt x="76379" y="0"/>
                </a:cubicBezTo>
                <a:cubicBezTo>
                  <a:pt x="297894" y="-15584"/>
                  <a:pt x="615439" y="-32247"/>
                  <a:pt x="760027" y="0"/>
                </a:cubicBezTo>
                <a:cubicBezTo>
                  <a:pt x="904615" y="32247"/>
                  <a:pt x="1192270" y="-2883"/>
                  <a:pt x="1498366" y="0"/>
                </a:cubicBezTo>
                <a:cubicBezTo>
                  <a:pt x="1804462" y="2883"/>
                  <a:pt x="2289798" y="-29356"/>
                  <a:pt x="2810970" y="0"/>
                </a:cubicBezTo>
                <a:cubicBezTo>
                  <a:pt x="2848707" y="5973"/>
                  <a:pt x="2887110" y="30207"/>
                  <a:pt x="2887349" y="76379"/>
                </a:cubicBezTo>
                <a:cubicBezTo>
                  <a:pt x="2872821" y="184428"/>
                  <a:pt x="2886034" y="282841"/>
                  <a:pt x="2887349" y="381885"/>
                </a:cubicBezTo>
                <a:cubicBezTo>
                  <a:pt x="2881074" y="422459"/>
                  <a:pt x="2848611" y="454897"/>
                  <a:pt x="2810970" y="458264"/>
                </a:cubicBezTo>
                <a:cubicBezTo>
                  <a:pt x="2643723" y="441708"/>
                  <a:pt x="2256394" y="492546"/>
                  <a:pt x="2099976" y="458264"/>
                </a:cubicBezTo>
                <a:cubicBezTo>
                  <a:pt x="1943558" y="423982"/>
                  <a:pt x="1638914" y="455699"/>
                  <a:pt x="1388983" y="458264"/>
                </a:cubicBezTo>
                <a:cubicBezTo>
                  <a:pt x="1139052" y="460829"/>
                  <a:pt x="1076854" y="442488"/>
                  <a:pt x="787373" y="458264"/>
                </a:cubicBezTo>
                <a:cubicBezTo>
                  <a:pt x="497892" y="474041"/>
                  <a:pt x="357742" y="456418"/>
                  <a:pt x="76379" y="458264"/>
                </a:cubicBezTo>
                <a:cubicBezTo>
                  <a:pt x="31248" y="464305"/>
                  <a:pt x="-1842" y="425191"/>
                  <a:pt x="0" y="381885"/>
                </a:cubicBezTo>
                <a:cubicBezTo>
                  <a:pt x="6267" y="305289"/>
                  <a:pt x="539" y="211928"/>
                  <a:pt x="0" y="76379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b="1" dirty="0">
                <a:solidFill>
                  <a:srgbClr val="0070C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لو المخزون لا يمكن بيعه = نخرجه</a:t>
            </a:r>
            <a:endParaRPr lang="en-US" sz="1200" b="1" dirty="0">
              <a:solidFill>
                <a:srgbClr val="0070C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73C7FCC-FCB8-6988-1B30-234219342B79}"/>
              </a:ext>
            </a:extLst>
          </p:cNvPr>
          <p:cNvSpPr/>
          <p:nvPr/>
        </p:nvSpPr>
        <p:spPr>
          <a:xfrm>
            <a:off x="739038" y="2651086"/>
            <a:ext cx="4031589" cy="562843"/>
          </a:xfrm>
          <a:custGeom>
            <a:avLst/>
            <a:gdLst>
              <a:gd name="connsiteX0" fmla="*/ 0 w 4031589"/>
              <a:gd name="connsiteY0" fmla="*/ 93809 h 562843"/>
              <a:gd name="connsiteX1" fmla="*/ 93809 w 4031589"/>
              <a:gd name="connsiteY1" fmla="*/ 0 h 562843"/>
              <a:gd name="connsiteX2" fmla="*/ 657591 w 4031589"/>
              <a:gd name="connsiteY2" fmla="*/ 0 h 562843"/>
              <a:gd name="connsiteX3" fmla="*/ 1375133 w 4031589"/>
              <a:gd name="connsiteY3" fmla="*/ 0 h 562843"/>
              <a:gd name="connsiteX4" fmla="*/ 1938915 w 4031589"/>
              <a:gd name="connsiteY4" fmla="*/ 0 h 562843"/>
              <a:gd name="connsiteX5" fmla="*/ 2502697 w 4031589"/>
              <a:gd name="connsiteY5" fmla="*/ 0 h 562843"/>
              <a:gd name="connsiteX6" fmla="*/ 3181799 w 4031589"/>
              <a:gd name="connsiteY6" fmla="*/ 0 h 562843"/>
              <a:gd name="connsiteX7" fmla="*/ 3937780 w 4031589"/>
              <a:gd name="connsiteY7" fmla="*/ 0 h 562843"/>
              <a:gd name="connsiteX8" fmla="*/ 4031589 w 4031589"/>
              <a:gd name="connsiteY8" fmla="*/ 93809 h 562843"/>
              <a:gd name="connsiteX9" fmla="*/ 4031589 w 4031589"/>
              <a:gd name="connsiteY9" fmla="*/ 469034 h 562843"/>
              <a:gd name="connsiteX10" fmla="*/ 3937780 w 4031589"/>
              <a:gd name="connsiteY10" fmla="*/ 562843 h 562843"/>
              <a:gd name="connsiteX11" fmla="*/ 3335558 w 4031589"/>
              <a:gd name="connsiteY11" fmla="*/ 562843 h 562843"/>
              <a:gd name="connsiteX12" fmla="*/ 2810215 w 4031589"/>
              <a:gd name="connsiteY12" fmla="*/ 562843 h 562843"/>
              <a:gd name="connsiteX13" fmla="*/ 2131114 w 4031589"/>
              <a:gd name="connsiteY13" fmla="*/ 562843 h 562843"/>
              <a:gd name="connsiteX14" fmla="*/ 1528892 w 4031589"/>
              <a:gd name="connsiteY14" fmla="*/ 562843 h 562843"/>
              <a:gd name="connsiteX15" fmla="*/ 811350 w 4031589"/>
              <a:gd name="connsiteY15" fmla="*/ 562843 h 562843"/>
              <a:gd name="connsiteX16" fmla="*/ 93809 w 4031589"/>
              <a:gd name="connsiteY16" fmla="*/ 562843 h 562843"/>
              <a:gd name="connsiteX17" fmla="*/ 0 w 4031589"/>
              <a:gd name="connsiteY17" fmla="*/ 469034 h 562843"/>
              <a:gd name="connsiteX18" fmla="*/ 0 w 4031589"/>
              <a:gd name="connsiteY18" fmla="*/ 93809 h 562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31589" h="562843" fill="none" extrusionOk="0">
                <a:moveTo>
                  <a:pt x="0" y="93809"/>
                </a:moveTo>
                <a:cubicBezTo>
                  <a:pt x="-2132" y="41791"/>
                  <a:pt x="48677" y="-3282"/>
                  <a:pt x="93809" y="0"/>
                </a:cubicBezTo>
                <a:cubicBezTo>
                  <a:pt x="338506" y="21845"/>
                  <a:pt x="511889" y="23676"/>
                  <a:pt x="657591" y="0"/>
                </a:cubicBezTo>
                <a:cubicBezTo>
                  <a:pt x="803293" y="-23676"/>
                  <a:pt x="1050340" y="30473"/>
                  <a:pt x="1375133" y="0"/>
                </a:cubicBezTo>
                <a:cubicBezTo>
                  <a:pt x="1699926" y="-30473"/>
                  <a:pt x="1755284" y="-5680"/>
                  <a:pt x="1938915" y="0"/>
                </a:cubicBezTo>
                <a:cubicBezTo>
                  <a:pt x="2122546" y="5680"/>
                  <a:pt x="2388357" y="5884"/>
                  <a:pt x="2502697" y="0"/>
                </a:cubicBezTo>
                <a:cubicBezTo>
                  <a:pt x="2617037" y="-5884"/>
                  <a:pt x="2954850" y="19781"/>
                  <a:pt x="3181799" y="0"/>
                </a:cubicBezTo>
                <a:cubicBezTo>
                  <a:pt x="3408748" y="-19781"/>
                  <a:pt x="3711328" y="-37481"/>
                  <a:pt x="3937780" y="0"/>
                </a:cubicBezTo>
                <a:cubicBezTo>
                  <a:pt x="3986590" y="-11548"/>
                  <a:pt x="4026395" y="36864"/>
                  <a:pt x="4031589" y="93809"/>
                </a:cubicBezTo>
                <a:cubicBezTo>
                  <a:pt x="4036808" y="229595"/>
                  <a:pt x="4041815" y="311422"/>
                  <a:pt x="4031589" y="469034"/>
                </a:cubicBezTo>
                <a:cubicBezTo>
                  <a:pt x="4038120" y="518163"/>
                  <a:pt x="3996647" y="569126"/>
                  <a:pt x="3937780" y="562843"/>
                </a:cubicBezTo>
                <a:cubicBezTo>
                  <a:pt x="3790876" y="573441"/>
                  <a:pt x="3622231" y="577630"/>
                  <a:pt x="3335558" y="562843"/>
                </a:cubicBezTo>
                <a:cubicBezTo>
                  <a:pt x="3048885" y="548056"/>
                  <a:pt x="2915835" y="568228"/>
                  <a:pt x="2810215" y="562843"/>
                </a:cubicBezTo>
                <a:cubicBezTo>
                  <a:pt x="2704595" y="557458"/>
                  <a:pt x="2418186" y="586220"/>
                  <a:pt x="2131114" y="562843"/>
                </a:cubicBezTo>
                <a:cubicBezTo>
                  <a:pt x="1844042" y="539466"/>
                  <a:pt x="1808477" y="551233"/>
                  <a:pt x="1528892" y="562843"/>
                </a:cubicBezTo>
                <a:cubicBezTo>
                  <a:pt x="1249307" y="574453"/>
                  <a:pt x="1128098" y="551386"/>
                  <a:pt x="811350" y="562843"/>
                </a:cubicBezTo>
                <a:cubicBezTo>
                  <a:pt x="494602" y="574300"/>
                  <a:pt x="338484" y="584330"/>
                  <a:pt x="93809" y="562843"/>
                </a:cubicBezTo>
                <a:cubicBezTo>
                  <a:pt x="32349" y="565727"/>
                  <a:pt x="2392" y="510029"/>
                  <a:pt x="0" y="469034"/>
                </a:cubicBezTo>
                <a:cubicBezTo>
                  <a:pt x="-1968" y="386360"/>
                  <a:pt x="17820" y="213586"/>
                  <a:pt x="0" y="93809"/>
                </a:cubicBezTo>
                <a:close/>
              </a:path>
              <a:path w="4031589" h="562843" stroke="0" extrusionOk="0">
                <a:moveTo>
                  <a:pt x="0" y="93809"/>
                </a:moveTo>
                <a:cubicBezTo>
                  <a:pt x="3930" y="36354"/>
                  <a:pt x="41131" y="6470"/>
                  <a:pt x="93809" y="0"/>
                </a:cubicBezTo>
                <a:cubicBezTo>
                  <a:pt x="315702" y="5553"/>
                  <a:pt x="593784" y="-19727"/>
                  <a:pt x="734471" y="0"/>
                </a:cubicBezTo>
                <a:cubicBezTo>
                  <a:pt x="875158" y="19727"/>
                  <a:pt x="1218133" y="-28101"/>
                  <a:pt x="1452012" y="0"/>
                </a:cubicBezTo>
                <a:cubicBezTo>
                  <a:pt x="1685891" y="28101"/>
                  <a:pt x="1880531" y="-30640"/>
                  <a:pt x="2169553" y="0"/>
                </a:cubicBezTo>
                <a:cubicBezTo>
                  <a:pt x="2458575" y="30640"/>
                  <a:pt x="2629484" y="-24679"/>
                  <a:pt x="2771775" y="0"/>
                </a:cubicBezTo>
                <a:cubicBezTo>
                  <a:pt x="2914066" y="24679"/>
                  <a:pt x="3600891" y="-19994"/>
                  <a:pt x="3937780" y="0"/>
                </a:cubicBezTo>
                <a:cubicBezTo>
                  <a:pt x="3988498" y="1512"/>
                  <a:pt x="4038617" y="40520"/>
                  <a:pt x="4031589" y="93809"/>
                </a:cubicBezTo>
                <a:cubicBezTo>
                  <a:pt x="4028734" y="185634"/>
                  <a:pt x="4027196" y="326907"/>
                  <a:pt x="4031589" y="469034"/>
                </a:cubicBezTo>
                <a:cubicBezTo>
                  <a:pt x="4031064" y="523954"/>
                  <a:pt x="3993675" y="572206"/>
                  <a:pt x="3937780" y="562843"/>
                </a:cubicBezTo>
                <a:cubicBezTo>
                  <a:pt x="3683463" y="537904"/>
                  <a:pt x="3460058" y="577369"/>
                  <a:pt x="3335558" y="562843"/>
                </a:cubicBezTo>
                <a:cubicBezTo>
                  <a:pt x="3211058" y="548317"/>
                  <a:pt x="2961077" y="567997"/>
                  <a:pt x="2733336" y="562843"/>
                </a:cubicBezTo>
                <a:cubicBezTo>
                  <a:pt x="2505595" y="557689"/>
                  <a:pt x="2173553" y="542495"/>
                  <a:pt x="2015795" y="562843"/>
                </a:cubicBezTo>
                <a:cubicBezTo>
                  <a:pt x="1858037" y="583191"/>
                  <a:pt x="1670395" y="576078"/>
                  <a:pt x="1375133" y="562843"/>
                </a:cubicBezTo>
                <a:cubicBezTo>
                  <a:pt x="1079871" y="549608"/>
                  <a:pt x="984296" y="595920"/>
                  <a:pt x="657591" y="562843"/>
                </a:cubicBezTo>
                <a:cubicBezTo>
                  <a:pt x="330886" y="529766"/>
                  <a:pt x="355055" y="545134"/>
                  <a:pt x="93809" y="562843"/>
                </a:cubicBezTo>
                <a:cubicBezTo>
                  <a:pt x="42582" y="558933"/>
                  <a:pt x="12266" y="523995"/>
                  <a:pt x="0" y="469034"/>
                </a:cubicBezTo>
                <a:cubicBezTo>
                  <a:pt x="4766" y="360301"/>
                  <a:pt x="-13273" y="217638"/>
                  <a:pt x="0" y="93809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لو تحصيلات العملاء </a:t>
            </a:r>
            <a:r>
              <a:rPr lang="ar-EG" sz="1200" b="1" dirty="0">
                <a:solidFill>
                  <a:srgbClr val="0070C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لا يمكن تحصيلها, نخرجها</a:t>
            </a:r>
            <a:endParaRPr lang="en-US" sz="1200" b="1" dirty="0">
              <a:solidFill>
                <a:srgbClr val="0070C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6839B33-2240-3869-DFE0-A119A49F5C02}"/>
              </a:ext>
            </a:extLst>
          </p:cNvPr>
          <p:cNvSpPr/>
          <p:nvPr/>
        </p:nvSpPr>
        <p:spPr>
          <a:xfrm>
            <a:off x="727711" y="3485545"/>
            <a:ext cx="4031589" cy="562842"/>
          </a:xfrm>
          <a:custGeom>
            <a:avLst/>
            <a:gdLst>
              <a:gd name="connsiteX0" fmla="*/ 0 w 4031589"/>
              <a:gd name="connsiteY0" fmla="*/ 93809 h 562842"/>
              <a:gd name="connsiteX1" fmla="*/ 93809 w 4031589"/>
              <a:gd name="connsiteY1" fmla="*/ 0 h 562842"/>
              <a:gd name="connsiteX2" fmla="*/ 657591 w 4031589"/>
              <a:gd name="connsiteY2" fmla="*/ 0 h 562842"/>
              <a:gd name="connsiteX3" fmla="*/ 1375133 w 4031589"/>
              <a:gd name="connsiteY3" fmla="*/ 0 h 562842"/>
              <a:gd name="connsiteX4" fmla="*/ 1938915 w 4031589"/>
              <a:gd name="connsiteY4" fmla="*/ 0 h 562842"/>
              <a:gd name="connsiteX5" fmla="*/ 2502697 w 4031589"/>
              <a:gd name="connsiteY5" fmla="*/ 0 h 562842"/>
              <a:gd name="connsiteX6" fmla="*/ 3181799 w 4031589"/>
              <a:gd name="connsiteY6" fmla="*/ 0 h 562842"/>
              <a:gd name="connsiteX7" fmla="*/ 3937780 w 4031589"/>
              <a:gd name="connsiteY7" fmla="*/ 0 h 562842"/>
              <a:gd name="connsiteX8" fmla="*/ 4031589 w 4031589"/>
              <a:gd name="connsiteY8" fmla="*/ 93809 h 562842"/>
              <a:gd name="connsiteX9" fmla="*/ 4031589 w 4031589"/>
              <a:gd name="connsiteY9" fmla="*/ 469033 h 562842"/>
              <a:gd name="connsiteX10" fmla="*/ 3937780 w 4031589"/>
              <a:gd name="connsiteY10" fmla="*/ 562842 h 562842"/>
              <a:gd name="connsiteX11" fmla="*/ 3335558 w 4031589"/>
              <a:gd name="connsiteY11" fmla="*/ 562842 h 562842"/>
              <a:gd name="connsiteX12" fmla="*/ 2810215 w 4031589"/>
              <a:gd name="connsiteY12" fmla="*/ 562842 h 562842"/>
              <a:gd name="connsiteX13" fmla="*/ 2131114 w 4031589"/>
              <a:gd name="connsiteY13" fmla="*/ 562842 h 562842"/>
              <a:gd name="connsiteX14" fmla="*/ 1528892 w 4031589"/>
              <a:gd name="connsiteY14" fmla="*/ 562842 h 562842"/>
              <a:gd name="connsiteX15" fmla="*/ 811350 w 4031589"/>
              <a:gd name="connsiteY15" fmla="*/ 562842 h 562842"/>
              <a:gd name="connsiteX16" fmla="*/ 93809 w 4031589"/>
              <a:gd name="connsiteY16" fmla="*/ 562842 h 562842"/>
              <a:gd name="connsiteX17" fmla="*/ 0 w 4031589"/>
              <a:gd name="connsiteY17" fmla="*/ 469033 h 562842"/>
              <a:gd name="connsiteX18" fmla="*/ 0 w 4031589"/>
              <a:gd name="connsiteY18" fmla="*/ 93809 h 562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31589" h="562842" fill="none" extrusionOk="0">
                <a:moveTo>
                  <a:pt x="0" y="93809"/>
                </a:moveTo>
                <a:cubicBezTo>
                  <a:pt x="-2132" y="41791"/>
                  <a:pt x="48677" y="-3282"/>
                  <a:pt x="93809" y="0"/>
                </a:cubicBezTo>
                <a:cubicBezTo>
                  <a:pt x="338506" y="21845"/>
                  <a:pt x="511889" y="23676"/>
                  <a:pt x="657591" y="0"/>
                </a:cubicBezTo>
                <a:cubicBezTo>
                  <a:pt x="803293" y="-23676"/>
                  <a:pt x="1050340" y="30473"/>
                  <a:pt x="1375133" y="0"/>
                </a:cubicBezTo>
                <a:cubicBezTo>
                  <a:pt x="1699926" y="-30473"/>
                  <a:pt x="1755284" y="-5680"/>
                  <a:pt x="1938915" y="0"/>
                </a:cubicBezTo>
                <a:cubicBezTo>
                  <a:pt x="2122546" y="5680"/>
                  <a:pt x="2388357" y="5884"/>
                  <a:pt x="2502697" y="0"/>
                </a:cubicBezTo>
                <a:cubicBezTo>
                  <a:pt x="2617037" y="-5884"/>
                  <a:pt x="2954850" y="19781"/>
                  <a:pt x="3181799" y="0"/>
                </a:cubicBezTo>
                <a:cubicBezTo>
                  <a:pt x="3408748" y="-19781"/>
                  <a:pt x="3711328" y="-37481"/>
                  <a:pt x="3937780" y="0"/>
                </a:cubicBezTo>
                <a:cubicBezTo>
                  <a:pt x="3986590" y="-11548"/>
                  <a:pt x="4026395" y="36864"/>
                  <a:pt x="4031589" y="93809"/>
                </a:cubicBezTo>
                <a:cubicBezTo>
                  <a:pt x="4031002" y="231794"/>
                  <a:pt x="4038814" y="312762"/>
                  <a:pt x="4031589" y="469033"/>
                </a:cubicBezTo>
                <a:cubicBezTo>
                  <a:pt x="4038120" y="518162"/>
                  <a:pt x="3996647" y="569125"/>
                  <a:pt x="3937780" y="562842"/>
                </a:cubicBezTo>
                <a:cubicBezTo>
                  <a:pt x="3790876" y="573440"/>
                  <a:pt x="3622231" y="577629"/>
                  <a:pt x="3335558" y="562842"/>
                </a:cubicBezTo>
                <a:cubicBezTo>
                  <a:pt x="3048885" y="548055"/>
                  <a:pt x="2915835" y="568227"/>
                  <a:pt x="2810215" y="562842"/>
                </a:cubicBezTo>
                <a:cubicBezTo>
                  <a:pt x="2704595" y="557457"/>
                  <a:pt x="2418186" y="586219"/>
                  <a:pt x="2131114" y="562842"/>
                </a:cubicBezTo>
                <a:cubicBezTo>
                  <a:pt x="1844042" y="539465"/>
                  <a:pt x="1808477" y="551232"/>
                  <a:pt x="1528892" y="562842"/>
                </a:cubicBezTo>
                <a:cubicBezTo>
                  <a:pt x="1249307" y="574452"/>
                  <a:pt x="1128098" y="551385"/>
                  <a:pt x="811350" y="562842"/>
                </a:cubicBezTo>
                <a:cubicBezTo>
                  <a:pt x="494602" y="574299"/>
                  <a:pt x="338484" y="584329"/>
                  <a:pt x="93809" y="562842"/>
                </a:cubicBezTo>
                <a:cubicBezTo>
                  <a:pt x="32349" y="565726"/>
                  <a:pt x="2392" y="510028"/>
                  <a:pt x="0" y="469033"/>
                </a:cubicBezTo>
                <a:cubicBezTo>
                  <a:pt x="-738" y="376553"/>
                  <a:pt x="-13991" y="205189"/>
                  <a:pt x="0" y="93809"/>
                </a:cubicBezTo>
                <a:close/>
              </a:path>
              <a:path w="4031589" h="562842" stroke="0" extrusionOk="0">
                <a:moveTo>
                  <a:pt x="0" y="93809"/>
                </a:moveTo>
                <a:cubicBezTo>
                  <a:pt x="3930" y="36354"/>
                  <a:pt x="41131" y="6470"/>
                  <a:pt x="93809" y="0"/>
                </a:cubicBezTo>
                <a:cubicBezTo>
                  <a:pt x="315702" y="5553"/>
                  <a:pt x="593784" y="-19727"/>
                  <a:pt x="734471" y="0"/>
                </a:cubicBezTo>
                <a:cubicBezTo>
                  <a:pt x="875158" y="19727"/>
                  <a:pt x="1218133" y="-28101"/>
                  <a:pt x="1452012" y="0"/>
                </a:cubicBezTo>
                <a:cubicBezTo>
                  <a:pt x="1685891" y="28101"/>
                  <a:pt x="1880531" y="-30640"/>
                  <a:pt x="2169553" y="0"/>
                </a:cubicBezTo>
                <a:cubicBezTo>
                  <a:pt x="2458575" y="30640"/>
                  <a:pt x="2629484" y="-24679"/>
                  <a:pt x="2771775" y="0"/>
                </a:cubicBezTo>
                <a:cubicBezTo>
                  <a:pt x="2914066" y="24679"/>
                  <a:pt x="3600891" y="-19994"/>
                  <a:pt x="3937780" y="0"/>
                </a:cubicBezTo>
                <a:cubicBezTo>
                  <a:pt x="3988498" y="1512"/>
                  <a:pt x="4038617" y="40520"/>
                  <a:pt x="4031589" y="93809"/>
                </a:cubicBezTo>
                <a:cubicBezTo>
                  <a:pt x="4027664" y="188423"/>
                  <a:pt x="4024011" y="337637"/>
                  <a:pt x="4031589" y="469033"/>
                </a:cubicBezTo>
                <a:cubicBezTo>
                  <a:pt x="4031064" y="523953"/>
                  <a:pt x="3993675" y="572205"/>
                  <a:pt x="3937780" y="562842"/>
                </a:cubicBezTo>
                <a:cubicBezTo>
                  <a:pt x="3683463" y="537903"/>
                  <a:pt x="3460058" y="577368"/>
                  <a:pt x="3335558" y="562842"/>
                </a:cubicBezTo>
                <a:cubicBezTo>
                  <a:pt x="3211058" y="548316"/>
                  <a:pt x="2961077" y="567996"/>
                  <a:pt x="2733336" y="562842"/>
                </a:cubicBezTo>
                <a:cubicBezTo>
                  <a:pt x="2505595" y="557688"/>
                  <a:pt x="2173553" y="542494"/>
                  <a:pt x="2015795" y="562842"/>
                </a:cubicBezTo>
                <a:cubicBezTo>
                  <a:pt x="1858037" y="583190"/>
                  <a:pt x="1670395" y="576077"/>
                  <a:pt x="1375133" y="562842"/>
                </a:cubicBezTo>
                <a:cubicBezTo>
                  <a:pt x="1079871" y="549607"/>
                  <a:pt x="984296" y="595919"/>
                  <a:pt x="657591" y="562842"/>
                </a:cubicBezTo>
                <a:cubicBezTo>
                  <a:pt x="330886" y="529765"/>
                  <a:pt x="355055" y="545133"/>
                  <a:pt x="93809" y="562842"/>
                </a:cubicBezTo>
                <a:cubicBezTo>
                  <a:pt x="42582" y="558932"/>
                  <a:pt x="12266" y="523994"/>
                  <a:pt x="0" y="469033"/>
                </a:cubicBezTo>
                <a:cubicBezTo>
                  <a:pt x="14975" y="354579"/>
                  <a:pt x="-6015" y="215130"/>
                  <a:pt x="0" y="93809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b="1" dirty="0">
                <a:solidFill>
                  <a:srgbClr val="0070C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نخرج التكاليف المدفوعة </a:t>
            </a:r>
            <a:r>
              <a:rPr lang="ar-EG" sz="12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مقدما</a:t>
            </a:r>
            <a:endParaRPr lang="en-US" sz="12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B576C97-6FE4-B9EA-8CA1-62F70F1D1824}"/>
              </a:ext>
            </a:extLst>
          </p:cNvPr>
          <p:cNvSpPr/>
          <p:nvPr/>
        </p:nvSpPr>
        <p:spPr>
          <a:xfrm>
            <a:off x="739038" y="4196711"/>
            <a:ext cx="4031589" cy="562842"/>
          </a:xfrm>
          <a:custGeom>
            <a:avLst/>
            <a:gdLst>
              <a:gd name="connsiteX0" fmla="*/ 0 w 4031589"/>
              <a:gd name="connsiteY0" fmla="*/ 93809 h 562842"/>
              <a:gd name="connsiteX1" fmla="*/ 93809 w 4031589"/>
              <a:gd name="connsiteY1" fmla="*/ 0 h 562842"/>
              <a:gd name="connsiteX2" fmla="*/ 657591 w 4031589"/>
              <a:gd name="connsiteY2" fmla="*/ 0 h 562842"/>
              <a:gd name="connsiteX3" fmla="*/ 1375133 w 4031589"/>
              <a:gd name="connsiteY3" fmla="*/ 0 h 562842"/>
              <a:gd name="connsiteX4" fmla="*/ 1938915 w 4031589"/>
              <a:gd name="connsiteY4" fmla="*/ 0 h 562842"/>
              <a:gd name="connsiteX5" fmla="*/ 2502697 w 4031589"/>
              <a:gd name="connsiteY5" fmla="*/ 0 h 562842"/>
              <a:gd name="connsiteX6" fmla="*/ 3181799 w 4031589"/>
              <a:gd name="connsiteY6" fmla="*/ 0 h 562842"/>
              <a:gd name="connsiteX7" fmla="*/ 3937780 w 4031589"/>
              <a:gd name="connsiteY7" fmla="*/ 0 h 562842"/>
              <a:gd name="connsiteX8" fmla="*/ 4031589 w 4031589"/>
              <a:gd name="connsiteY8" fmla="*/ 93809 h 562842"/>
              <a:gd name="connsiteX9" fmla="*/ 4031589 w 4031589"/>
              <a:gd name="connsiteY9" fmla="*/ 469033 h 562842"/>
              <a:gd name="connsiteX10" fmla="*/ 3937780 w 4031589"/>
              <a:gd name="connsiteY10" fmla="*/ 562842 h 562842"/>
              <a:gd name="connsiteX11" fmla="*/ 3335558 w 4031589"/>
              <a:gd name="connsiteY11" fmla="*/ 562842 h 562842"/>
              <a:gd name="connsiteX12" fmla="*/ 2810215 w 4031589"/>
              <a:gd name="connsiteY12" fmla="*/ 562842 h 562842"/>
              <a:gd name="connsiteX13" fmla="*/ 2131114 w 4031589"/>
              <a:gd name="connsiteY13" fmla="*/ 562842 h 562842"/>
              <a:gd name="connsiteX14" fmla="*/ 1528892 w 4031589"/>
              <a:gd name="connsiteY14" fmla="*/ 562842 h 562842"/>
              <a:gd name="connsiteX15" fmla="*/ 811350 w 4031589"/>
              <a:gd name="connsiteY15" fmla="*/ 562842 h 562842"/>
              <a:gd name="connsiteX16" fmla="*/ 93809 w 4031589"/>
              <a:gd name="connsiteY16" fmla="*/ 562842 h 562842"/>
              <a:gd name="connsiteX17" fmla="*/ 0 w 4031589"/>
              <a:gd name="connsiteY17" fmla="*/ 469033 h 562842"/>
              <a:gd name="connsiteX18" fmla="*/ 0 w 4031589"/>
              <a:gd name="connsiteY18" fmla="*/ 93809 h 562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31589" h="562842" fill="none" extrusionOk="0">
                <a:moveTo>
                  <a:pt x="0" y="93809"/>
                </a:moveTo>
                <a:cubicBezTo>
                  <a:pt x="-2132" y="41791"/>
                  <a:pt x="48677" y="-3282"/>
                  <a:pt x="93809" y="0"/>
                </a:cubicBezTo>
                <a:cubicBezTo>
                  <a:pt x="338506" y="21845"/>
                  <a:pt x="511889" y="23676"/>
                  <a:pt x="657591" y="0"/>
                </a:cubicBezTo>
                <a:cubicBezTo>
                  <a:pt x="803293" y="-23676"/>
                  <a:pt x="1050340" y="30473"/>
                  <a:pt x="1375133" y="0"/>
                </a:cubicBezTo>
                <a:cubicBezTo>
                  <a:pt x="1699926" y="-30473"/>
                  <a:pt x="1755284" y="-5680"/>
                  <a:pt x="1938915" y="0"/>
                </a:cubicBezTo>
                <a:cubicBezTo>
                  <a:pt x="2122546" y="5680"/>
                  <a:pt x="2388357" y="5884"/>
                  <a:pt x="2502697" y="0"/>
                </a:cubicBezTo>
                <a:cubicBezTo>
                  <a:pt x="2617037" y="-5884"/>
                  <a:pt x="2954850" y="19781"/>
                  <a:pt x="3181799" y="0"/>
                </a:cubicBezTo>
                <a:cubicBezTo>
                  <a:pt x="3408748" y="-19781"/>
                  <a:pt x="3711328" y="-37481"/>
                  <a:pt x="3937780" y="0"/>
                </a:cubicBezTo>
                <a:cubicBezTo>
                  <a:pt x="3986590" y="-11548"/>
                  <a:pt x="4026395" y="36864"/>
                  <a:pt x="4031589" y="93809"/>
                </a:cubicBezTo>
                <a:cubicBezTo>
                  <a:pt x="4031002" y="231794"/>
                  <a:pt x="4038814" y="312762"/>
                  <a:pt x="4031589" y="469033"/>
                </a:cubicBezTo>
                <a:cubicBezTo>
                  <a:pt x="4038120" y="518162"/>
                  <a:pt x="3996647" y="569125"/>
                  <a:pt x="3937780" y="562842"/>
                </a:cubicBezTo>
                <a:cubicBezTo>
                  <a:pt x="3790876" y="573440"/>
                  <a:pt x="3622231" y="577629"/>
                  <a:pt x="3335558" y="562842"/>
                </a:cubicBezTo>
                <a:cubicBezTo>
                  <a:pt x="3048885" y="548055"/>
                  <a:pt x="2915835" y="568227"/>
                  <a:pt x="2810215" y="562842"/>
                </a:cubicBezTo>
                <a:cubicBezTo>
                  <a:pt x="2704595" y="557457"/>
                  <a:pt x="2418186" y="586219"/>
                  <a:pt x="2131114" y="562842"/>
                </a:cubicBezTo>
                <a:cubicBezTo>
                  <a:pt x="1844042" y="539465"/>
                  <a:pt x="1808477" y="551232"/>
                  <a:pt x="1528892" y="562842"/>
                </a:cubicBezTo>
                <a:cubicBezTo>
                  <a:pt x="1249307" y="574452"/>
                  <a:pt x="1128098" y="551385"/>
                  <a:pt x="811350" y="562842"/>
                </a:cubicBezTo>
                <a:cubicBezTo>
                  <a:pt x="494602" y="574299"/>
                  <a:pt x="338484" y="584329"/>
                  <a:pt x="93809" y="562842"/>
                </a:cubicBezTo>
                <a:cubicBezTo>
                  <a:pt x="32349" y="565726"/>
                  <a:pt x="2392" y="510028"/>
                  <a:pt x="0" y="469033"/>
                </a:cubicBezTo>
                <a:cubicBezTo>
                  <a:pt x="-738" y="376553"/>
                  <a:pt x="-13991" y="205189"/>
                  <a:pt x="0" y="93809"/>
                </a:cubicBezTo>
                <a:close/>
              </a:path>
              <a:path w="4031589" h="562842" stroke="0" extrusionOk="0">
                <a:moveTo>
                  <a:pt x="0" y="93809"/>
                </a:moveTo>
                <a:cubicBezTo>
                  <a:pt x="3930" y="36354"/>
                  <a:pt x="41131" y="6470"/>
                  <a:pt x="93809" y="0"/>
                </a:cubicBezTo>
                <a:cubicBezTo>
                  <a:pt x="315702" y="5553"/>
                  <a:pt x="593784" y="-19727"/>
                  <a:pt x="734471" y="0"/>
                </a:cubicBezTo>
                <a:cubicBezTo>
                  <a:pt x="875158" y="19727"/>
                  <a:pt x="1218133" y="-28101"/>
                  <a:pt x="1452012" y="0"/>
                </a:cubicBezTo>
                <a:cubicBezTo>
                  <a:pt x="1685891" y="28101"/>
                  <a:pt x="1880531" y="-30640"/>
                  <a:pt x="2169553" y="0"/>
                </a:cubicBezTo>
                <a:cubicBezTo>
                  <a:pt x="2458575" y="30640"/>
                  <a:pt x="2629484" y="-24679"/>
                  <a:pt x="2771775" y="0"/>
                </a:cubicBezTo>
                <a:cubicBezTo>
                  <a:pt x="2914066" y="24679"/>
                  <a:pt x="3600891" y="-19994"/>
                  <a:pt x="3937780" y="0"/>
                </a:cubicBezTo>
                <a:cubicBezTo>
                  <a:pt x="3988498" y="1512"/>
                  <a:pt x="4038617" y="40520"/>
                  <a:pt x="4031589" y="93809"/>
                </a:cubicBezTo>
                <a:cubicBezTo>
                  <a:pt x="4027664" y="188423"/>
                  <a:pt x="4024011" y="337637"/>
                  <a:pt x="4031589" y="469033"/>
                </a:cubicBezTo>
                <a:cubicBezTo>
                  <a:pt x="4031064" y="523953"/>
                  <a:pt x="3993675" y="572205"/>
                  <a:pt x="3937780" y="562842"/>
                </a:cubicBezTo>
                <a:cubicBezTo>
                  <a:pt x="3683463" y="537903"/>
                  <a:pt x="3460058" y="577368"/>
                  <a:pt x="3335558" y="562842"/>
                </a:cubicBezTo>
                <a:cubicBezTo>
                  <a:pt x="3211058" y="548316"/>
                  <a:pt x="2961077" y="567996"/>
                  <a:pt x="2733336" y="562842"/>
                </a:cubicBezTo>
                <a:cubicBezTo>
                  <a:pt x="2505595" y="557688"/>
                  <a:pt x="2173553" y="542494"/>
                  <a:pt x="2015795" y="562842"/>
                </a:cubicBezTo>
                <a:cubicBezTo>
                  <a:pt x="1858037" y="583190"/>
                  <a:pt x="1670395" y="576077"/>
                  <a:pt x="1375133" y="562842"/>
                </a:cubicBezTo>
                <a:cubicBezTo>
                  <a:pt x="1079871" y="549607"/>
                  <a:pt x="984296" y="595919"/>
                  <a:pt x="657591" y="562842"/>
                </a:cubicBezTo>
                <a:cubicBezTo>
                  <a:pt x="330886" y="529765"/>
                  <a:pt x="355055" y="545133"/>
                  <a:pt x="93809" y="562842"/>
                </a:cubicBezTo>
                <a:cubicBezTo>
                  <a:pt x="42582" y="558932"/>
                  <a:pt x="12266" y="523994"/>
                  <a:pt x="0" y="469033"/>
                </a:cubicBezTo>
                <a:cubicBezTo>
                  <a:pt x="14975" y="354579"/>
                  <a:pt x="-6015" y="215130"/>
                  <a:pt x="0" y="93809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الملاك يسحبون </a:t>
            </a:r>
            <a:r>
              <a:rPr lang="ar-EG" sz="1200" b="1" dirty="0">
                <a:solidFill>
                  <a:srgbClr val="0070C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كاش ؟ نخرجها</a:t>
            </a:r>
            <a:endParaRPr lang="en-US" sz="1200" b="1" dirty="0">
              <a:solidFill>
                <a:srgbClr val="0070C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80872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74" grpId="0" animBg="1"/>
      <p:bldP spid="75" grpId="0" animBg="1"/>
      <p:bldP spid="79" grpId="0" animBg="1"/>
      <p:bldP spid="82" grpId="0" animBg="1"/>
      <p:bldP spid="20" grpId="0" animBg="1"/>
      <p:bldP spid="21" grpId="0" animBg="1"/>
      <p:bldP spid="35" grpId="0" animBg="1"/>
      <p:bldP spid="37" grpId="0" animBg="1"/>
      <p:bldP spid="42" grpId="0" animBg="1"/>
      <p:bldP spid="90" grpId="0" animBg="1"/>
      <p:bldP spid="93" grpId="0" animBg="1"/>
      <p:bldP spid="94" grpId="0" animBg="1"/>
      <p:bldP spid="96" grpId="0" animBg="1"/>
      <p:bldP spid="98" grpId="0" animBg="1"/>
      <p:bldP spid="99" grpId="0" animBg="1"/>
      <p:bldP spid="103" grpId="0" animBg="1"/>
      <p:bldP spid="5" grpId="0" animBg="1"/>
      <p:bldP spid="10" grpId="0" animBg="1"/>
      <p:bldP spid="18" grpId="0" animBg="1"/>
      <p:bldP spid="19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9829" y="6021161"/>
            <a:ext cx="1142245" cy="669925"/>
          </a:xfrm>
        </p:spPr>
        <p:txBody>
          <a:bodyPr/>
          <a:lstStyle/>
          <a:p>
            <a:r>
              <a:rPr lang="ar-EG" sz="6000" dirty="0">
                <a:solidFill>
                  <a:schemeClr val="tx1"/>
                </a:solidFill>
              </a:rPr>
              <a:t>17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ED6A5C3-E923-9AFC-2D44-F282061FE451}"/>
              </a:ext>
            </a:extLst>
          </p:cNvPr>
          <p:cNvSpPr/>
          <p:nvPr/>
        </p:nvSpPr>
        <p:spPr>
          <a:xfrm>
            <a:off x="1068181" y="111524"/>
            <a:ext cx="1731053" cy="399590"/>
          </a:xfrm>
          <a:custGeom>
            <a:avLst/>
            <a:gdLst>
              <a:gd name="connsiteX0" fmla="*/ 0 w 1731053"/>
              <a:gd name="connsiteY0" fmla="*/ 66600 h 399590"/>
              <a:gd name="connsiteX1" fmla="*/ 66600 w 1731053"/>
              <a:gd name="connsiteY1" fmla="*/ 0 h 399590"/>
              <a:gd name="connsiteX2" fmla="*/ 615196 w 1731053"/>
              <a:gd name="connsiteY2" fmla="*/ 0 h 399590"/>
              <a:gd name="connsiteX3" fmla="*/ 1163792 w 1731053"/>
              <a:gd name="connsiteY3" fmla="*/ 0 h 399590"/>
              <a:gd name="connsiteX4" fmla="*/ 1664453 w 1731053"/>
              <a:gd name="connsiteY4" fmla="*/ 0 h 399590"/>
              <a:gd name="connsiteX5" fmla="*/ 1731053 w 1731053"/>
              <a:gd name="connsiteY5" fmla="*/ 66600 h 399590"/>
              <a:gd name="connsiteX6" fmla="*/ 1731053 w 1731053"/>
              <a:gd name="connsiteY6" fmla="*/ 332990 h 399590"/>
              <a:gd name="connsiteX7" fmla="*/ 1664453 w 1731053"/>
              <a:gd name="connsiteY7" fmla="*/ 399590 h 399590"/>
              <a:gd name="connsiteX8" fmla="*/ 1115857 w 1731053"/>
              <a:gd name="connsiteY8" fmla="*/ 399590 h 399590"/>
              <a:gd name="connsiteX9" fmla="*/ 567261 w 1731053"/>
              <a:gd name="connsiteY9" fmla="*/ 399590 h 399590"/>
              <a:gd name="connsiteX10" fmla="*/ 66600 w 1731053"/>
              <a:gd name="connsiteY10" fmla="*/ 399590 h 399590"/>
              <a:gd name="connsiteX11" fmla="*/ 0 w 1731053"/>
              <a:gd name="connsiteY11" fmla="*/ 332990 h 399590"/>
              <a:gd name="connsiteX12" fmla="*/ 0 w 1731053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1053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183037" y="-16443"/>
                  <a:pt x="432173" y="-14913"/>
                  <a:pt x="615196" y="0"/>
                </a:cubicBezTo>
                <a:cubicBezTo>
                  <a:pt x="798219" y="14913"/>
                  <a:pt x="1006041" y="-17756"/>
                  <a:pt x="1163792" y="0"/>
                </a:cubicBezTo>
                <a:cubicBezTo>
                  <a:pt x="1321543" y="17756"/>
                  <a:pt x="1552276" y="17995"/>
                  <a:pt x="1664453" y="0"/>
                </a:cubicBezTo>
                <a:cubicBezTo>
                  <a:pt x="1696790" y="-436"/>
                  <a:pt x="1733952" y="28393"/>
                  <a:pt x="1731053" y="66600"/>
                </a:cubicBezTo>
                <a:cubicBezTo>
                  <a:pt x="1740527" y="138300"/>
                  <a:pt x="1718561" y="226928"/>
                  <a:pt x="1731053" y="332990"/>
                </a:cubicBezTo>
                <a:cubicBezTo>
                  <a:pt x="1722231" y="369513"/>
                  <a:pt x="1700755" y="398583"/>
                  <a:pt x="1664453" y="399590"/>
                </a:cubicBezTo>
                <a:cubicBezTo>
                  <a:pt x="1515392" y="420398"/>
                  <a:pt x="1289231" y="408109"/>
                  <a:pt x="1115857" y="399590"/>
                </a:cubicBezTo>
                <a:cubicBezTo>
                  <a:pt x="942483" y="391071"/>
                  <a:pt x="741281" y="422644"/>
                  <a:pt x="567261" y="399590"/>
                </a:cubicBezTo>
                <a:cubicBezTo>
                  <a:pt x="393241" y="376536"/>
                  <a:pt x="251562" y="403347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731053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86665" y="-9273"/>
                  <a:pt x="469923" y="-16107"/>
                  <a:pt x="599218" y="0"/>
                </a:cubicBezTo>
                <a:cubicBezTo>
                  <a:pt x="728513" y="16107"/>
                  <a:pt x="965487" y="-18790"/>
                  <a:pt x="1163792" y="0"/>
                </a:cubicBezTo>
                <a:cubicBezTo>
                  <a:pt x="1362097" y="18790"/>
                  <a:pt x="1539025" y="-4177"/>
                  <a:pt x="1664453" y="0"/>
                </a:cubicBezTo>
                <a:cubicBezTo>
                  <a:pt x="1698691" y="3418"/>
                  <a:pt x="1730807" y="25716"/>
                  <a:pt x="1731053" y="66600"/>
                </a:cubicBezTo>
                <a:cubicBezTo>
                  <a:pt x="1731671" y="163177"/>
                  <a:pt x="1737004" y="233743"/>
                  <a:pt x="1731053" y="332990"/>
                </a:cubicBezTo>
                <a:cubicBezTo>
                  <a:pt x="1724896" y="368193"/>
                  <a:pt x="1700417" y="398983"/>
                  <a:pt x="1664453" y="399590"/>
                </a:cubicBezTo>
                <a:cubicBezTo>
                  <a:pt x="1476915" y="379589"/>
                  <a:pt x="1304634" y="409728"/>
                  <a:pt x="1115857" y="399590"/>
                </a:cubicBezTo>
                <a:cubicBezTo>
                  <a:pt x="927080" y="389452"/>
                  <a:pt x="730482" y="382397"/>
                  <a:pt x="567261" y="399590"/>
                </a:cubicBezTo>
                <a:cubicBezTo>
                  <a:pt x="404040" y="416783"/>
                  <a:pt x="280210" y="414162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نسب السيولة</a:t>
            </a:r>
            <a:endParaRPr lang="en-US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31A75779-3444-10AC-385E-0E79B99E8A52}"/>
              </a:ext>
            </a:extLst>
          </p:cNvPr>
          <p:cNvSpPr/>
          <p:nvPr/>
        </p:nvSpPr>
        <p:spPr>
          <a:xfrm>
            <a:off x="3995795" y="1658183"/>
            <a:ext cx="1893101" cy="399590"/>
          </a:xfrm>
          <a:custGeom>
            <a:avLst/>
            <a:gdLst>
              <a:gd name="connsiteX0" fmla="*/ 0 w 1893101"/>
              <a:gd name="connsiteY0" fmla="*/ 66600 h 399590"/>
              <a:gd name="connsiteX1" fmla="*/ 66600 w 1893101"/>
              <a:gd name="connsiteY1" fmla="*/ 0 h 399590"/>
              <a:gd name="connsiteX2" fmla="*/ 670833 w 1893101"/>
              <a:gd name="connsiteY2" fmla="*/ 0 h 399590"/>
              <a:gd name="connsiteX3" fmla="*/ 1275065 w 1893101"/>
              <a:gd name="connsiteY3" fmla="*/ 0 h 399590"/>
              <a:gd name="connsiteX4" fmla="*/ 1826501 w 1893101"/>
              <a:gd name="connsiteY4" fmla="*/ 0 h 399590"/>
              <a:gd name="connsiteX5" fmla="*/ 1893101 w 1893101"/>
              <a:gd name="connsiteY5" fmla="*/ 66600 h 399590"/>
              <a:gd name="connsiteX6" fmla="*/ 1893101 w 1893101"/>
              <a:gd name="connsiteY6" fmla="*/ 332990 h 399590"/>
              <a:gd name="connsiteX7" fmla="*/ 1826501 w 1893101"/>
              <a:gd name="connsiteY7" fmla="*/ 399590 h 399590"/>
              <a:gd name="connsiteX8" fmla="*/ 1222268 w 1893101"/>
              <a:gd name="connsiteY8" fmla="*/ 399590 h 399590"/>
              <a:gd name="connsiteX9" fmla="*/ 618036 w 1893101"/>
              <a:gd name="connsiteY9" fmla="*/ 399590 h 399590"/>
              <a:gd name="connsiteX10" fmla="*/ 66600 w 1893101"/>
              <a:gd name="connsiteY10" fmla="*/ 399590 h 399590"/>
              <a:gd name="connsiteX11" fmla="*/ 0 w 1893101"/>
              <a:gd name="connsiteY11" fmla="*/ 332990 h 399590"/>
              <a:gd name="connsiteX12" fmla="*/ 0 w 1893101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3101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227225" y="15188"/>
                  <a:pt x="386965" y="-19684"/>
                  <a:pt x="670833" y="0"/>
                </a:cubicBezTo>
                <a:cubicBezTo>
                  <a:pt x="954701" y="19684"/>
                  <a:pt x="1035908" y="13189"/>
                  <a:pt x="1275065" y="0"/>
                </a:cubicBezTo>
                <a:cubicBezTo>
                  <a:pt x="1514222" y="-13189"/>
                  <a:pt x="1591738" y="-16007"/>
                  <a:pt x="1826501" y="0"/>
                </a:cubicBezTo>
                <a:cubicBezTo>
                  <a:pt x="1858838" y="-436"/>
                  <a:pt x="1896000" y="28393"/>
                  <a:pt x="1893101" y="66600"/>
                </a:cubicBezTo>
                <a:cubicBezTo>
                  <a:pt x="1902575" y="138300"/>
                  <a:pt x="1880609" y="226928"/>
                  <a:pt x="1893101" y="332990"/>
                </a:cubicBezTo>
                <a:cubicBezTo>
                  <a:pt x="1884279" y="369513"/>
                  <a:pt x="1862803" y="398583"/>
                  <a:pt x="1826501" y="399590"/>
                </a:cubicBezTo>
                <a:cubicBezTo>
                  <a:pt x="1590376" y="391845"/>
                  <a:pt x="1479833" y="411521"/>
                  <a:pt x="1222268" y="399590"/>
                </a:cubicBezTo>
                <a:cubicBezTo>
                  <a:pt x="964703" y="387659"/>
                  <a:pt x="756040" y="405448"/>
                  <a:pt x="618036" y="399590"/>
                </a:cubicBezTo>
                <a:cubicBezTo>
                  <a:pt x="480032" y="393732"/>
                  <a:pt x="264780" y="420699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893101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64782" y="-3089"/>
                  <a:pt x="484843" y="-10359"/>
                  <a:pt x="653234" y="0"/>
                </a:cubicBezTo>
                <a:cubicBezTo>
                  <a:pt x="821625" y="10359"/>
                  <a:pt x="968840" y="-11587"/>
                  <a:pt x="1275065" y="0"/>
                </a:cubicBezTo>
                <a:cubicBezTo>
                  <a:pt x="1581290" y="11587"/>
                  <a:pt x="1656182" y="19355"/>
                  <a:pt x="1826501" y="0"/>
                </a:cubicBezTo>
                <a:cubicBezTo>
                  <a:pt x="1860739" y="3418"/>
                  <a:pt x="1892855" y="25716"/>
                  <a:pt x="1893101" y="66600"/>
                </a:cubicBezTo>
                <a:cubicBezTo>
                  <a:pt x="1893719" y="163177"/>
                  <a:pt x="1899052" y="233743"/>
                  <a:pt x="1893101" y="332990"/>
                </a:cubicBezTo>
                <a:cubicBezTo>
                  <a:pt x="1886944" y="368193"/>
                  <a:pt x="1862465" y="398983"/>
                  <a:pt x="1826501" y="399590"/>
                </a:cubicBezTo>
                <a:cubicBezTo>
                  <a:pt x="1534989" y="392132"/>
                  <a:pt x="1477091" y="419668"/>
                  <a:pt x="1222268" y="399590"/>
                </a:cubicBezTo>
                <a:cubicBezTo>
                  <a:pt x="967445" y="379512"/>
                  <a:pt x="877247" y="418936"/>
                  <a:pt x="618036" y="399590"/>
                </a:cubicBezTo>
                <a:cubicBezTo>
                  <a:pt x="358825" y="380244"/>
                  <a:pt x="182882" y="405987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Current Liabilities</a:t>
            </a: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09AD60DD-FE06-0081-13AD-D3AB08113A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676" y="1403981"/>
            <a:ext cx="322215" cy="214810"/>
          </a:xfrm>
          <a:prstGeom prst="rect">
            <a:avLst/>
          </a:prstGeom>
        </p:spPr>
      </p:pic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5B9F9283-6B62-51B0-EAE0-9D1F0B50BF1D}"/>
              </a:ext>
            </a:extLst>
          </p:cNvPr>
          <p:cNvSpPr/>
          <p:nvPr/>
        </p:nvSpPr>
        <p:spPr>
          <a:xfrm>
            <a:off x="2973806" y="1015733"/>
            <a:ext cx="740301" cy="399590"/>
          </a:xfrm>
          <a:custGeom>
            <a:avLst/>
            <a:gdLst>
              <a:gd name="connsiteX0" fmla="*/ 0 w 740301"/>
              <a:gd name="connsiteY0" fmla="*/ 66600 h 399590"/>
              <a:gd name="connsiteX1" fmla="*/ 66600 w 740301"/>
              <a:gd name="connsiteY1" fmla="*/ 0 h 399590"/>
              <a:gd name="connsiteX2" fmla="*/ 673701 w 740301"/>
              <a:gd name="connsiteY2" fmla="*/ 0 h 399590"/>
              <a:gd name="connsiteX3" fmla="*/ 740301 w 740301"/>
              <a:gd name="connsiteY3" fmla="*/ 66600 h 399590"/>
              <a:gd name="connsiteX4" fmla="*/ 740301 w 740301"/>
              <a:gd name="connsiteY4" fmla="*/ 332990 h 399590"/>
              <a:gd name="connsiteX5" fmla="*/ 673701 w 740301"/>
              <a:gd name="connsiteY5" fmla="*/ 399590 h 399590"/>
              <a:gd name="connsiteX6" fmla="*/ 66600 w 740301"/>
              <a:gd name="connsiteY6" fmla="*/ 399590 h 399590"/>
              <a:gd name="connsiteX7" fmla="*/ 0 w 740301"/>
              <a:gd name="connsiteY7" fmla="*/ 332990 h 399590"/>
              <a:gd name="connsiteX8" fmla="*/ 0 w 740301"/>
              <a:gd name="connsiteY8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0301" h="399590" fill="none" extrusionOk="0">
                <a:moveTo>
                  <a:pt x="0" y="66600"/>
                </a:moveTo>
                <a:cubicBezTo>
                  <a:pt x="-5" y="27907"/>
                  <a:pt x="21532" y="-3417"/>
                  <a:pt x="66600" y="0"/>
                </a:cubicBezTo>
                <a:cubicBezTo>
                  <a:pt x="303341" y="3804"/>
                  <a:pt x="403478" y="17611"/>
                  <a:pt x="673701" y="0"/>
                </a:cubicBezTo>
                <a:cubicBezTo>
                  <a:pt x="708396" y="-1015"/>
                  <a:pt x="736577" y="33115"/>
                  <a:pt x="740301" y="66600"/>
                </a:cubicBezTo>
                <a:cubicBezTo>
                  <a:pt x="731079" y="171937"/>
                  <a:pt x="750212" y="215367"/>
                  <a:pt x="740301" y="332990"/>
                </a:cubicBezTo>
                <a:cubicBezTo>
                  <a:pt x="741143" y="364120"/>
                  <a:pt x="714784" y="400695"/>
                  <a:pt x="673701" y="399590"/>
                </a:cubicBezTo>
                <a:cubicBezTo>
                  <a:pt x="393794" y="405948"/>
                  <a:pt x="210014" y="375073"/>
                  <a:pt x="66600" y="399590"/>
                </a:cubicBezTo>
                <a:cubicBezTo>
                  <a:pt x="25373" y="399154"/>
                  <a:pt x="2899" y="368347"/>
                  <a:pt x="0" y="332990"/>
                </a:cubicBezTo>
                <a:cubicBezTo>
                  <a:pt x="-9474" y="261290"/>
                  <a:pt x="12493" y="172662"/>
                  <a:pt x="0" y="66600"/>
                </a:cubicBezTo>
                <a:close/>
              </a:path>
              <a:path w="740301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84746" y="-22331"/>
                  <a:pt x="466774" y="-29784"/>
                  <a:pt x="673701" y="0"/>
                </a:cubicBezTo>
                <a:cubicBezTo>
                  <a:pt x="712838" y="266"/>
                  <a:pt x="740767" y="28952"/>
                  <a:pt x="740301" y="66600"/>
                </a:cubicBezTo>
                <a:cubicBezTo>
                  <a:pt x="749837" y="148680"/>
                  <a:pt x="730141" y="222057"/>
                  <a:pt x="740301" y="332990"/>
                </a:cubicBezTo>
                <a:cubicBezTo>
                  <a:pt x="742634" y="361951"/>
                  <a:pt x="714309" y="402288"/>
                  <a:pt x="673701" y="399590"/>
                </a:cubicBezTo>
                <a:cubicBezTo>
                  <a:pt x="371633" y="418362"/>
                  <a:pt x="229782" y="375673"/>
                  <a:pt x="66600" y="399590"/>
                </a:cubicBezTo>
                <a:cubicBezTo>
                  <a:pt x="24133" y="404785"/>
                  <a:pt x="-2861" y="371757"/>
                  <a:pt x="0" y="332990"/>
                </a:cubicBezTo>
                <a:cubicBezTo>
                  <a:pt x="-6620" y="278054"/>
                  <a:pt x="-6430" y="164941"/>
                  <a:pt x="0" y="66600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Current Asset</a:t>
            </a: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A443F658-F291-302E-0971-BBCCDE47CBAE}"/>
              </a:ext>
            </a:extLst>
          </p:cNvPr>
          <p:cNvSpPr/>
          <p:nvPr/>
        </p:nvSpPr>
        <p:spPr>
          <a:xfrm>
            <a:off x="4063634" y="1004391"/>
            <a:ext cx="822261" cy="399590"/>
          </a:xfrm>
          <a:custGeom>
            <a:avLst/>
            <a:gdLst>
              <a:gd name="connsiteX0" fmla="*/ 0 w 822261"/>
              <a:gd name="connsiteY0" fmla="*/ 66600 h 399590"/>
              <a:gd name="connsiteX1" fmla="*/ 66600 w 822261"/>
              <a:gd name="connsiteY1" fmla="*/ 0 h 399590"/>
              <a:gd name="connsiteX2" fmla="*/ 755661 w 822261"/>
              <a:gd name="connsiteY2" fmla="*/ 0 h 399590"/>
              <a:gd name="connsiteX3" fmla="*/ 822261 w 822261"/>
              <a:gd name="connsiteY3" fmla="*/ 66600 h 399590"/>
              <a:gd name="connsiteX4" fmla="*/ 822261 w 822261"/>
              <a:gd name="connsiteY4" fmla="*/ 332990 h 399590"/>
              <a:gd name="connsiteX5" fmla="*/ 755661 w 822261"/>
              <a:gd name="connsiteY5" fmla="*/ 399590 h 399590"/>
              <a:gd name="connsiteX6" fmla="*/ 66600 w 822261"/>
              <a:gd name="connsiteY6" fmla="*/ 399590 h 399590"/>
              <a:gd name="connsiteX7" fmla="*/ 0 w 822261"/>
              <a:gd name="connsiteY7" fmla="*/ 332990 h 399590"/>
              <a:gd name="connsiteX8" fmla="*/ 0 w 822261"/>
              <a:gd name="connsiteY8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261" h="399590" fill="none" extrusionOk="0">
                <a:moveTo>
                  <a:pt x="0" y="66600"/>
                </a:moveTo>
                <a:cubicBezTo>
                  <a:pt x="-5" y="27907"/>
                  <a:pt x="21532" y="-3417"/>
                  <a:pt x="66600" y="0"/>
                </a:cubicBezTo>
                <a:cubicBezTo>
                  <a:pt x="318777" y="-24973"/>
                  <a:pt x="537638" y="-20730"/>
                  <a:pt x="755661" y="0"/>
                </a:cubicBezTo>
                <a:cubicBezTo>
                  <a:pt x="790356" y="-1015"/>
                  <a:pt x="818537" y="33115"/>
                  <a:pt x="822261" y="66600"/>
                </a:cubicBezTo>
                <a:cubicBezTo>
                  <a:pt x="813039" y="171937"/>
                  <a:pt x="832172" y="215367"/>
                  <a:pt x="822261" y="332990"/>
                </a:cubicBezTo>
                <a:cubicBezTo>
                  <a:pt x="823103" y="364120"/>
                  <a:pt x="796744" y="400695"/>
                  <a:pt x="755661" y="399590"/>
                </a:cubicBezTo>
                <a:cubicBezTo>
                  <a:pt x="457659" y="429169"/>
                  <a:pt x="297775" y="421295"/>
                  <a:pt x="66600" y="399590"/>
                </a:cubicBezTo>
                <a:cubicBezTo>
                  <a:pt x="25373" y="399154"/>
                  <a:pt x="2899" y="368347"/>
                  <a:pt x="0" y="332990"/>
                </a:cubicBezTo>
                <a:cubicBezTo>
                  <a:pt x="-9474" y="261290"/>
                  <a:pt x="12493" y="172662"/>
                  <a:pt x="0" y="66600"/>
                </a:cubicBezTo>
                <a:close/>
              </a:path>
              <a:path w="822261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11187" y="29592"/>
                  <a:pt x="442864" y="-22244"/>
                  <a:pt x="755661" y="0"/>
                </a:cubicBezTo>
                <a:cubicBezTo>
                  <a:pt x="794798" y="266"/>
                  <a:pt x="822727" y="28952"/>
                  <a:pt x="822261" y="66600"/>
                </a:cubicBezTo>
                <a:cubicBezTo>
                  <a:pt x="831797" y="148680"/>
                  <a:pt x="812101" y="222057"/>
                  <a:pt x="822261" y="332990"/>
                </a:cubicBezTo>
                <a:cubicBezTo>
                  <a:pt x="824594" y="361951"/>
                  <a:pt x="796269" y="402288"/>
                  <a:pt x="755661" y="399590"/>
                </a:cubicBezTo>
                <a:cubicBezTo>
                  <a:pt x="474692" y="394172"/>
                  <a:pt x="274265" y="388522"/>
                  <a:pt x="66600" y="399590"/>
                </a:cubicBezTo>
                <a:cubicBezTo>
                  <a:pt x="24133" y="404785"/>
                  <a:pt x="-2861" y="371757"/>
                  <a:pt x="0" y="332990"/>
                </a:cubicBezTo>
                <a:cubicBezTo>
                  <a:pt x="-6620" y="278054"/>
                  <a:pt x="-6430" y="164941"/>
                  <a:pt x="0" y="6660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البنود الأكثر بطئا</a:t>
            </a:r>
            <a:endParaRPr lang="en-US" sz="12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AED47037-BAAF-01DB-BA04-08547D5E92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616" y="1195805"/>
            <a:ext cx="264179" cy="79136"/>
          </a:xfrm>
          <a:prstGeom prst="rect">
            <a:avLst/>
          </a:prstGeom>
        </p:spPr>
      </p:pic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DD14F0D3-78F1-7570-6B0B-0AFA0EBFE871}"/>
              </a:ext>
            </a:extLst>
          </p:cNvPr>
          <p:cNvSpPr/>
          <p:nvPr/>
        </p:nvSpPr>
        <p:spPr>
          <a:xfrm>
            <a:off x="762898" y="1311591"/>
            <a:ext cx="1460351" cy="399590"/>
          </a:xfrm>
          <a:custGeom>
            <a:avLst/>
            <a:gdLst>
              <a:gd name="connsiteX0" fmla="*/ 0 w 1460351"/>
              <a:gd name="connsiteY0" fmla="*/ 66600 h 399590"/>
              <a:gd name="connsiteX1" fmla="*/ 66600 w 1460351"/>
              <a:gd name="connsiteY1" fmla="*/ 0 h 399590"/>
              <a:gd name="connsiteX2" fmla="*/ 703632 w 1460351"/>
              <a:gd name="connsiteY2" fmla="*/ 0 h 399590"/>
              <a:gd name="connsiteX3" fmla="*/ 1393751 w 1460351"/>
              <a:gd name="connsiteY3" fmla="*/ 0 h 399590"/>
              <a:gd name="connsiteX4" fmla="*/ 1460351 w 1460351"/>
              <a:gd name="connsiteY4" fmla="*/ 66600 h 399590"/>
              <a:gd name="connsiteX5" fmla="*/ 1460351 w 1460351"/>
              <a:gd name="connsiteY5" fmla="*/ 332990 h 399590"/>
              <a:gd name="connsiteX6" fmla="*/ 1393751 w 1460351"/>
              <a:gd name="connsiteY6" fmla="*/ 399590 h 399590"/>
              <a:gd name="connsiteX7" fmla="*/ 756719 w 1460351"/>
              <a:gd name="connsiteY7" fmla="*/ 399590 h 399590"/>
              <a:gd name="connsiteX8" fmla="*/ 66600 w 1460351"/>
              <a:gd name="connsiteY8" fmla="*/ 399590 h 399590"/>
              <a:gd name="connsiteX9" fmla="*/ 0 w 1460351"/>
              <a:gd name="connsiteY9" fmla="*/ 332990 h 399590"/>
              <a:gd name="connsiteX10" fmla="*/ 0 w 1460351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60351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322254" y="-8697"/>
                  <a:pt x="400278" y="15700"/>
                  <a:pt x="703632" y="0"/>
                </a:cubicBezTo>
                <a:cubicBezTo>
                  <a:pt x="1006986" y="-15700"/>
                  <a:pt x="1186645" y="15468"/>
                  <a:pt x="1393751" y="0"/>
                </a:cubicBezTo>
                <a:cubicBezTo>
                  <a:pt x="1431375" y="-5652"/>
                  <a:pt x="1464652" y="30923"/>
                  <a:pt x="1460351" y="66600"/>
                </a:cubicBezTo>
                <a:cubicBezTo>
                  <a:pt x="1471191" y="142846"/>
                  <a:pt x="1470020" y="251105"/>
                  <a:pt x="1460351" y="332990"/>
                </a:cubicBezTo>
                <a:cubicBezTo>
                  <a:pt x="1455906" y="369336"/>
                  <a:pt x="1433432" y="398165"/>
                  <a:pt x="1393751" y="399590"/>
                </a:cubicBezTo>
                <a:cubicBezTo>
                  <a:pt x="1248925" y="424485"/>
                  <a:pt x="933112" y="421023"/>
                  <a:pt x="756719" y="399590"/>
                </a:cubicBezTo>
                <a:cubicBezTo>
                  <a:pt x="580326" y="378157"/>
                  <a:pt x="258722" y="390244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1460351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76375" y="-7072"/>
                  <a:pt x="494228" y="-4670"/>
                  <a:pt x="730176" y="0"/>
                </a:cubicBezTo>
                <a:cubicBezTo>
                  <a:pt x="966124" y="4670"/>
                  <a:pt x="1097361" y="8497"/>
                  <a:pt x="1393751" y="0"/>
                </a:cubicBezTo>
                <a:cubicBezTo>
                  <a:pt x="1424827" y="-6310"/>
                  <a:pt x="1465789" y="27542"/>
                  <a:pt x="1460351" y="66600"/>
                </a:cubicBezTo>
                <a:cubicBezTo>
                  <a:pt x="1458657" y="189726"/>
                  <a:pt x="1465950" y="245350"/>
                  <a:pt x="1460351" y="332990"/>
                </a:cubicBezTo>
                <a:cubicBezTo>
                  <a:pt x="1456036" y="375755"/>
                  <a:pt x="1436431" y="398348"/>
                  <a:pt x="1393751" y="399590"/>
                </a:cubicBezTo>
                <a:cubicBezTo>
                  <a:pt x="1143324" y="384486"/>
                  <a:pt x="885194" y="385197"/>
                  <a:pt x="756719" y="399590"/>
                </a:cubicBezTo>
                <a:cubicBezTo>
                  <a:pt x="628244" y="413983"/>
                  <a:pt x="232760" y="430070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Quick Ratio</a:t>
            </a:r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07F864CB-526D-3AC4-08F4-2573A3B405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893" y="1188559"/>
            <a:ext cx="264179" cy="79136"/>
          </a:xfrm>
          <a:prstGeom prst="rect">
            <a:avLst/>
          </a:prstGeom>
        </p:spPr>
      </p:pic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55689F1C-690C-3614-C7B7-01E8363F6636}"/>
              </a:ext>
            </a:extLst>
          </p:cNvPr>
          <p:cNvSpPr/>
          <p:nvPr/>
        </p:nvSpPr>
        <p:spPr>
          <a:xfrm>
            <a:off x="5296537" y="1004391"/>
            <a:ext cx="1047410" cy="399590"/>
          </a:xfrm>
          <a:custGeom>
            <a:avLst/>
            <a:gdLst>
              <a:gd name="connsiteX0" fmla="*/ 0 w 1047410"/>
              <a:gd name="connsiteY0" fmla="*/ 66600 h 399590"/>
              <a:gd name="connsiteX1" fmla="*/ 66600 w 1047410"/>
              <a:gd name="connsiteY1" fmla="*/ 0 h 399590"/>
              <a:gd name="connsiteX2" fmla="*/ 505421 w 1047410"/>
              <a:gd name="connsiteY2" fmla="*/ 0 h 399590"/>
              <a:gd name="connsiteX3" fmla="*/ 980810 w 1047410"/>
              <a:gd name="connsiteY3" fmla="*/ 0 h 399590"/>
              <a:gd name="connsiteX4" fmla="*/ 1047410 w 1047410"/>
              <a:gd name="connsiteY4" fmla="*/ 66600 h 399590"/>
              <a:gd name="connsiteX5" fmla="*/ 1047410 w 1047410"/>
              <a:gd name="connsiteY5" fmla="*/ 332990 h 399590"/>
              <a:gd name="connsiteX6" fmla="*/ 980810 w 1047410"/>
              <a:gd name="connsiteY6" fmla="*/ 399590 h 399590"/>
              <a:gd name="connsiteX7" fmla="*/ 541989 w 1047410"/>
              <a:gd name="connsiteY7" fmla="*/ 399590 h 399590"/>
              <a:gd name="connsiteX8" fmla="*/ 66600 w 1047410"/>
              <a:gd name="connsiteY8" fmla="*/ 399590 h 399590"/>
              <a:gd name="connsiteX9" fmla="*/ 0 w 1047410"/>
              <a:gd name="connsiteY9" fmla="*/ 332990 h 399590"/>
              <a:gd name="connsiteX10" fmla="*/ 0 w 1047410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7410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284185" y="-9706"/>
                  <a:pt x="384883" y="-21037"/>
                  <a:pt x="505421" y="0"/>
                </a:cubicBezTo>
                <a:cubicBezTo>
                  <a:pt x="625959" y="21037"/>
                  <a:pt x="868249" y="-16672"/>
                  <a:pt x="980810" y="0"/>
                </a:cubicBezTo>
                <a:cubicBezTo>
                  <a:pt x="1018434" y="-5652"/>
                  <a:pt x="1051711" y="30923"/>
                  <a:pt x="1047410" y="66600"/>
                </a:cubicBezTo>
                <a:cubicBezTo>
                  <a:pt x="1058250" y="142846"/>
                  <a:pt x="1057079" y="251105"/>
                  <a:pt x="1047410" y="332990"/>
                </a:cubicBezTo>
                <a:cubicBezTo>
                  <a:pt x="1042965" y="369336"/>
                  <a:pt x="1020491" y="398165"/>
                  <a:pt x="980810" y="399590"/>
                </a:cubicBezTo>
                <a:cubicBezTo>
                  <a:pt x="806137" y="395648"/>
                  <a:pt x="738180" y="412080"/>
                  <a:pt x="541989" y="399590"/>
                </a:cubicBezTo>
                <a:cubicBezTo>
                  <a:pt x="345798" y="387100"/>
                  <a:pt x="198483" y="408077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1047410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86174" y="19237"/>
                  <a:pt x="407727" y="14798"/>
                  <a:pt x="523705" y="0"/>
                </a:cubicBezTo>
                <a:cubicBezTo>
                  <a:pt x="639684" y="-14798"/>
                  <a:pt x="773339" y="-19405"/>
                  <a:pt x="980810" y="0"/>
                </a:cubicBezTo>
                <a:cubicBezTo>
                  <a:pt x="1011886" y="-6310"/>
                  <a:pt x="1052848" y="27542"/>
                  <a:pt x="1047410" y="66600"/>
                </a:cubicBezTo>
                <a:cubicBezTo>
                  <a:pt x="1045716" y="189726"/>
                  <a:pt x="1053009" y="245350"/>
                  <a:pt x="1047410" y="332990"/>
                </a:cubicBezTo>
                <a:cubicBezTo>
                  <a:pt x="1043095" y="375755"/>
                  <a:pt x="1023490" y="398348"/>
                  <a:pt x="980810" y="399590"/>
                </a:cubicBezTo>
                <a:cubicBezTo>
                  <a:pt x="772230" y="385862"/>
                  <a:pt x="685908" y="403947"/>
                  <a:pt x="541989" y="399590"/>
                </a:cubicBezTo>
                <a:cubicBezTo>
                  <a:pt x="398070" y="395233"/>
                  <a:pt x="225237" y="418661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1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المصروف المدفوع مقدما</a:t>
            </a:r>
            <a:endParaRPr lang="en-US" sz="11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F68CFD60-6912-05CE-67F6-B0ADF96A8614}"/>
              </a:ext>
            </a:extLst>
          </p:cNvPr>
          <p:cNvSpPr/>
          <p:nvPr/>
        </p:nvSpPr>
        <p:spPr>
          <a:xfrm>
            <a:off x="525902" y="941933"/>
            <a:ext cx="7675272" cy="1281531"/>
          </a:xfrm>
          <a:custGeom>
            <a:avLst/>
            <a:gdLst>
              <a:gd name="connsiteX0" fmla="*/ 0 w 7675272"/>
              <a:gd name="connsiteY0" fmla="*/ 213593 h 1281531"/>
              <a:gd name="connsiteX1" fmla="*/ 213593 w 7675272"/>
              <a:gd name="connsiteY1" fmla="*/ 0 h 1281531"/>
              <a:gd name="connsiteX2" fmla="*/ 1017472 w 7675272"/>
              <a:gd name="connsiteY2" fmla="*/ 0 h 1281531"/>
              <a:gd name="connsiteX3" fmla="*/ 1603908 w 7675272"/>
              <a:gd name="connsiteY3" fmla="*/ 0 h 1281531"/>
              <a:gd name="connsiteX4" fmla="*/ 2117863 w 7675272"/>
              <a:gd name="connsiteY4" fmla="*/ 0 h 1281531"/>
              <a:gd name="connsiteX5" fmla="*/ 2849261 w 7675272"/>
              <a:gd name="connsiteY5" fmla="*/ 0 h 1281531"/>
              <a:gd name="connsiteX6" fmla="*/ 3435697 w 7675272"/>
              <a:gd name="connsiteY6" fmla="*/ 0 h 1281531"/>
              <a:gd name="connsiteX7" fmla="*/ 4239575 w 7675272"/>
              <a:gd name="connsiteY7" fmla="*/ 0 h 1281531"/>
              <a:gd name="connsiteX8" fmla="*/ 4753531 w 7675272"/>
              <a:gd name="connsiteY8" fmla="*/ 0 h 1281531"/>
              <a:gd name="connsiteX9" fmla="*/ 5557409 w 7675272"/>
              <a:gd name="connsiteY9" fmla="*/ 0 h 1281531"/>
              <a:gd name="connsiteX10" fmla="*/ 5998883 w 7675272"/>
              <a:gd name="connsiteY10" fmla="*/ 0 h 1281531"/>
              <a:gd name="connsiteX11" fmla="*/ 6657800 w 7675272"/>
              <a:gd name="connsiteY11" fmla="*/ 0 h 1281531"/>
              <a:gd name="connsiteX12" fmla="*/ 7461679 w 7675272"/>
              <a:gd name="connsiteY12" fmla="*/ 0 h 1281531"/>
              <a:gd name="connsiteX13" fmla="*/ 7675272 w 7675272"/>
              <a:gd name="connsiteY13" fmla="*/ 213593 h 1281531"/>
              <a:gd name="connsiteX14" fmla="*/ 7675272 w 7675272"/>
              <a:gd name="connsiteY14" fmla="*/ 640766 h 1281531"/>
              <a:gd name="connsiteX15" fmla="*/ 7675272 w 7675272"/>
              <a:gd name="connsiteY15" fmla="*/ 1067938 h 1281531"/>
              <a:gd name="connsiteX16" fmla="*/ 7461679 w 7675272"/>
              <a:gd name="connsiteY16" fmla="*/ 1281531 h 1281531"/>
              <a:gd name="connsiteX17" fmla="*/ 6730281 w 7675272"/>
              <a:gd name="connsiteY17" fmla="*/ 1281531 h 1281531"/>
              <a:gd name="connsiteX18" fmla="*/ 6288807 w 7675272"/>
              <a:gd name="connsiteY18" fmla="*/ 1281531 h 1281531"/>
              <a:gd name="connsiteX19" fmla="*/ 5774852 w 7675272"/>
              <a:gd name="connsiteY19" fmla="*/ 1281531 h 1281531"/>
              <a:gd name="connsiteX20" fmla="*/ 4970973 w 7675272"/>
              <a:gd name="connsiteY20" fmla="*/ 1281531 h 1281531"/>
              <a:gd name="connsiteX21" fmla="*/ 4312056 w 7675272"/>
              <a:gd name="connsiteY21" fmla="*/ 1281531 h 1281531"/>
              <a:gd name="connsiteX22" fmla="*/ 3798101 w 7675272"/>
              <a:gd name="connsiteY22" fmla="*/ 1281531 h 1281531"/>
              <a:gd name="connsiteX23" fmla="*/ 3139184 w 7675272"/>
              <a:gd name="connsiteY23" fmla="*/ 1281531 h 1281531"/>
              <a:gd name="connsiteX24" fmla="*/ 2697710 w 7675272"/>
              <a:gd name="connsiteY24" fmla="*/ 1281531 h 1281531"/>
              <a:gd name="connsiteX25" fmla="*/ 2256235 w 7675272"/>
              <a:gd name="connsiteY25" fmla="*/ 1281531 h 1281531"/>
              <a:gd name="connsiteX26" fmla="*/ 1597319 w 7675272"/>
              <a:gd name="connsiteY26" fmla="*/ 1281531 h 1281531"/>
              <a:gd name="connsiteX27" fmla="*/ 1083363 w 7675272"/>
              <a:gd name="connsiteY27" fmla="*/ 1281531 h 1281531"/>
              <a:gd name="connsiteX28" fmla="*/ 213593 w 7675272"/>
              <a:gd name="connsiteY28" fmla="*/ 1281531 h 1281531"/>
              <a:gd name="connsiteX29" fmla="*/ 0 w 7675272"/>
              <a:gd name="connsiteY29" fmla="*/ 1067938 h 1281531"/>
              <a:gd name="connsiteX30" fmla="*/ 0 w 7675272"/>
              <a:gd name="connsiteY30" fmla="*/ 623679 h 1281531"/>
              <a:gd name="connsiteX31" fmla="*/ 0 w 7675272"/>
              <a:gd name="connsiteY31" fmla="*/ 213593 h 1281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675272" h="1281531" extrusionOk="0">
                <a:moveTo>
                  <a:pt x="0" y="213593"/>
                </a:moveTo>
                <a:cubicBezTo>
                  <a:pt x="-19619" y="83528"/>
                  <a:pt x="89901" y="2150"/>
                  <a:pt x="213593" y="0"/>
                </a:cubicBezTo>
                <a:cubicBezTo>
                  <a:pt x="486808" y="18335"/>
                  <a:pt x="645947" y="-20852"/>
                  <a:pt x="1017472" y="0"/>
                </a:cubicBezTo>
                <a:cubicBezTo>
                  <a:pt x="1388997" y="20852"/>
                  <a:pt x="1315166" y="-18966"/>
                  <a:pt x="1603908" y="0"/>
                </a:cubicBezTo>
                <a:cubicBezTo>
                  <a:pt x="1892650" y="18966"/>
                  <a:pt x="1911761" y="21065"/>
                  <a:pt x="2117863" y="0"/>
                </a:cubicBezTo>
                <a:cubicBezTo>
                  <a:pt x="2323965" y="-21065"/>
                  <a:pt x="2540964" y="-1124"/>
                  <a:pt x="2849261" y="0"/>
                </a:cubicBezTo>
                <a:cubicBezTo>
                  <a:pt x="3157558" y="1124"/>
                  <a:pt x="3192518" y="28735"/>
                  <a:pt x="3435697" y="0"/>
                </a:cubicBezTo>
                <a:cubicBezTo>
                  <a:pt x="3678876" y="-28735"/>
                  <a:pt x="3937642" y="13162"/>
                  <a:pt x="4239575" y="0"/>
                </a:cubicBezTo>
                <a:cubicBezTo>
                  <a:pt x="4541508" y="-13162"/>
                  <a:pt x="4615524" y="-8215"/>
                  <a:pt x="4753531" y="0"/>
                </a:cubicBezTo>
                <a:cubicBezTo>
                  <a:pt x="4891538" y="8215"/>
                  <a:pt x="5379586" y="-34206"/>
                  <a:pt x="5557409" y="0"/>
                </a:cubicBezTo>
                <a:cubicBezTo>
                  <a:pt x="5735232" y="34206"/>
                  <a:pt x="5880282" y="-6248"/>
                  <a:pt x="5998883" y="0"/>
                </a:cubicBezTo>
                <a:cubicBezTo>
                  <a:pt x="6117484" y="6248"/>
                  <a:pt x="6377311" y="20429"/>
                  <a:pt x="6657800" y="0"/>
                </a:cubicBezTo>
                <a:cubicBezTo>
                  <a:pt x="6938289" y="-20429"/>
                  <a:pt x="7138790" y="-25496"/>
                  <a:pt x="7461679" y="0"/>
                </a:cubicBezTo>
                <a:cubicBezTo>
                  <a:pt x="7585193" y="-5484"/>
                  <a:pt x="7683175" y="90533"/>
                  <a:pt x="7675272" y="213593"/>
                </a:cubicBezTo>
                <a:cubicBezTo>
                  <a:pt x="7680233" y="397171"/>
                  <a:pt x="7671705" y="449411"/>
                  <a:pt x="7675272" y="640766"/>
                </a:cubicBezTo>
                <a:cubicBezTo>
                  <a:pt x="7678839" y="832121"/>
                  <a:pt x="7663334" y="868524"/>
                  <a:pt x="7675272" y="1067938"/>
                </a:cubicBezTo>
                <a:cubicBezTo>
                  <a:pt x="7668475" y="1179498"/>
                  <a:pt x="7569279" y="1266037"/>
                  <a:pt x="7461679" y="1281531"/>
                </a:cubicBezTo>
                <a:cubicBezTo>
                  <a:pt x="7125265" y="1313771"/>
                  <a:pt x="6904287" y="1287186"/>
                  <a:pt x="6730281" y="1281531"/>
                </a:cubicBezTo>
                <a:cubicBezTo>
                  <a:pt x="6556275" y="1275876"/>
                  <a:pt x="6387261" y="1287898"/>
                  <a:pt x="6288807" y="1281531"/>
                </a:cubicBezTo>
                <a:cubicBezTo>
                  <a:pt x="6190353" y="1275164"/>
                  <a:pt x="5988203" y="1300424"/>
                  <a:pt x="5774852" y="1281531"/>
                </a:cubicBezTo>
                <a:cubicBezTo>
                  <a:pt x="5561501" y="1262638"/>
                  <a:pt x="5223048" y="1242844"/>
                  <a:pt x="4970973" y="1281531"/>
                </a:cubicBezTo>
                <a:cubicBezTo>
                  <a:pt x="4718898" y="1320218"/>
                  <a:pt x="4494878" y="1260895"/>
                  <a:pt x="4312056" y="1281531"/>
                </a:cubicBezTo>
                <a:cubicBezTo>
                  <a:pt x="4129234" y="1302167"/>
                  <a:pt x="3929827" y="1257629"/>
                  <a:pt x="3798101" y="1281531"/>
                </a:cubicBezTo>
                <a:cubicBezTo>
                  <a:pt x="3666375" y="1305433"/>
                  <a:pt x="3378086" y="1282669"/>
                  <a:pt x="3139184" y="1281531"/>
                </a:cubicBezTo>
                <a:cubicBezTo>
                  <a:pt x="2900282" y="1280393"/>
                  <a:pt x="2908610" y="1273424"/>
                  <a:pt x="2697710" y="1281531"/>
                </a:cubicBezTo>
                <a:cubicBezTo>
                  <a:pt x="2486810" y="1289638"/>
                  <a:pt x="2356383" y="1298120"/>
                  <a:pt x="2256235" y="1281531"/>
                </a:cubicBezTo>
                <a:cubicBezTo>
                  <a:pt x="2156087" y="1264942"/>
                  <a:pt x="1898657" y="1304599"/>
                  <a:pt x="1597319" y="1281531"/>
                </a:cubicBezTo>
                <a:cubicBezTo>
                  <a:pt x="1295981" y="1258463"/>
                  <a:pt x="1333535" y="1261604"/>
                  <a:pt x="1083363" y="1281531"/>
                </a:cubicBezTo>
                <a:cubicBezTo>
                  <a:pt x="833191" y="1301458"/>
                  <a:pt x="589678" y="1260064"/>
                  <a:pt x="213593" y="1281531"/>
                </a:cubicBezTo>
                <a:cubicBezTo>
                  <a:pt x="106616" y="1279121"/>
                  <a:pt x="19903" y="1202299"/>
                  <a:pt x="0" y="1067938"/>
                </a:cubicBezTo>
                <a:cubicBezTo>
                  <a:pt x="9243" y="944878"/>
                  <a:pt x="16543" y="732271"/>
                  <a:pt x="0" y="623679"/>
                </a:cubicBezTo>
                <a:cubicBezTo>
                  <a:pt x="-16543" y="515087"/>
                  <a:pt x="17151" y="315638"/>
                  <a:pt x="0" y="213593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bg2"/>
                </a:gs>
                <a:gs pos="100000">
                  <a:srgbClr val="FF0000"/>
                </a:gs>
              </a:gsLst>
              <a:lin ang="5400000" scaled="1"/>
            </a:gra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" name="Picture 101">
            <a:extLst>
              <a:ext uri="{FF2B5EF4-FFF2-40B4-BE49-F238E27FC236}">
                <a16:creationId xmlns:a16="http://schemas.microsoft.com/office/drawing/2014/main" id="{C1E1472C-93CB-0730-9F77-648E70A89D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891" y="1185445"/>
            <a:ext cx="264179" cy="79136"/>
          </a:xfrm>
          <a:prstGeom prst="rect">
            <a:avLst/>
          </a:prstGeom>
        </p:spPr>
      </p:pic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DCC8097E-49BB-62E1-F2E4-DF0A5519D9F5}"/>
              </a:ext>
            </a:extLst>
          </p:cNvPr>
          <p:cNvSpPr/>
          <p:nvPr/>
        </p:nvSpPr>
        <p:spPr>
          <a:xfrm>
            <a:off x="6828458" y="1049792"/>
            <a:ext cx="1047410" cy="399590"/>
          </a:xfrm>
          <a:custGeom>
            <a:avLst/>
            <a:gdLst>
              <a:gd name="connsiteX0" fmla="*/ 0 w 1047410"/>
              <a:gd name="connsiteY0" fmla="*/ 66600 h 399590"/>
              <a:gd name="connsiteX1" fmla="*/ 66600 w 1047410"/>
              <a:gd name="connsiteY1" fmla="*/ 0 h 399590"/>
              <a:gd name="connsiteX2" fmla="*/ 505421 w 1047410"/>
              <a:gd name="connsiteY2" fmla="*/ 0 h 399590"/>
              <a:gd name="connsiteX3" fmla="*/ 980810 w 1047410"/>
              <a:gd name="connsiteY3" fmla="*/ 0 h 399590"/>
              <a:gd name="connsiteX4" fmla="*/ 1047410 w 1047410"/>
              <a:gd name="connsiteY4" fmla="*/ 66600 h 399590"/>
              <a:gd name="connsiteX5" fmla="*/ 1047410 w 1047410"/>
              <a:gd name="connsiteY5" fmla="*/ 332990 h 399590"/>
              <a:gd name="connsiteX6" fmla="*/ 980810 w 1047410"/>
              <a:gd name="connsiteY6" fmla="*/ 399590 h 399590"/>
              <a:gd name="connsiteX7" fmla="*/ 541989 w 1047410"/>
              <a:gd name="connsiteY7" fmla="*/ 399590 h 399590"/>
              <a:gd name="connsiteX8" fmla="*/ 66600 w 1047410"/>
              <a:gd name="connsiteY8" fmla="*/ 399590 h 399590"/>
              <a:gd name="connsiteX9" fmla="*/ 0 w 1047410"/>
              <a:gd name="connsiteY9" fmla="*/ 332990 h 399590"/>
              <a:gd name="connsiteX10" fmla="*/ 0 w 1047410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7410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284185" y="-9706"/>
                  <a:pt x="384883" y="-21037"/>
                  <a:pt x="505421" y="0"/>
                </a:cubicBezTo>
                <a:cubicBezTo>
                  <a:pt x="625959" y="21037"/>
                  <a:pt x="868249" y="-16672"/>
                  <a:pt x="980810" y="0"/>
                </a:cubicBezTo>
                <a:cubicBezTo>
                  <a:pt x="1018434" y="-5652"/>
                  <a:pt x="1051711" y="30923"/>
                  <a:pt x="1047410" y="66600"/>
                </a:cubicBezTo>
                <a:cubicBezTo>
                  <a:pt x="1058250" y="142846"/>
                  <a:pt x="1057079" y="251105"/>
                  <a:pt x="1047410" y="332990"/>
                </a:cubicBezTo>
                <a:cubicBezTo>
                  <a:pt x="1042965" y="369336"/>
                  <a:pt x="1020491" y="398165"/>
                  <a:pt x="980810" y="399590"/>
                </a:cubicBezTo>
                <a:cubicBezTo>
                  <a:pt x="806137" y="395648"/>
                  <a:pt x="738180" y="412080"/>
                  <a:pt x="541989" y="399590"/>
                </a:cubicBezTo>
                <a:cubicBezTo>
                  <a:pt x="345798" y="387100"/>
                  <a:pt x="198483" y="408077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1047410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86174" y="19237"/>
                  <a:pt x="407727" y="14798"/>
                  <a:pt x="523705" y="0"/>
                </a:cubicBezTo>
                <a:cubicBezTo>
                  <a:pt x="639684" y="-14798"/>
                  <a:pt x="773339" y="-19405"/>
                  <a:pt x="980810" y="0"/>
                </a:cubicBezTo>
                <a:cubicBezTo>
                  <a:pt x="1011886" y="-6310"/>
                  <a:pt x="1052848" y="27542"/>
                  <a:pt x="1047410" y="66600"/>
                </a:cubicBezTo>
                <a:cubicBezTo>
                  <a:pt x="1045716" y="189726"/>
                  <a:pt x="1053009" y="245350"/>
                  <a:pt x="1047410" y="332990"/>
                </a:cubicBezTo>
                <a:cubicBezTo>
                  <a:pt x="1043095" y="375755"/>
                  <a:pt x="1023490" y="398348"/>
                  <a:pt x="980810" y="399590"/>
                </a:cubicBezTo>
                <a:cubicBezTo>
                  <a:pt x="772230" y="385862"/>
                  <a:pt x="685908" y="403947"/>
                  <a:pt x="541989" y="399590"/>
                </a:cubicBezTo>
                <a:cubicBezTo>
                  <a:pt x="398070" y="395233"/>
                  <a:pt x="225237" y="418661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1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مسحوبات الملاك</a:t>
            </a:r>
            <a:endParaRPr lang="en-US" sz="11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2F29771-3AF3-821B-E214-C9F8E39CA868}"/>
              </a:ext>
            </a:extLst>
          </p:cNvPr>
          <p:cNvCxnSpPr>
            <a:cxnSpLocks/>
          </p:cNvCxnSpPr>
          <p:nvPr/>
        </p:nvCxnSpPr>
        <p:spPr>
          <a:xfrm flipH="1" flipV="1">
            <a:off x="2633891" y="1512337"/>
            <a:ext cx="5383082" cy="6494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28888F5E-46AA-8CCC-18BE-2539E02829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500" y="1394324"/>
            <a:ext cx="322215" cy="214810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14A5926-D465-C540-24C2-869F4F9DBE1E}"/>
              </a:ext>
            </a:extLst>
          </p:cNvPr>
          <p:cNvSpPr/>
          <p:nvPr/>
        </p:nvSpPr>
        <p:spPr>
          <a:xfrm>
            <a:off x="8791830" y="1250834"/>
            <a:ext cx="1047410" cy="399590"/>
          </a:xfrm>
          <a:custGeom>
            <a:avLst/>
            <a:gdLst>
              <a:gd name="connsiteX0" fmla="*/ 0 w 1047410"/>
              <a:gd name="connsiteY0" fmla="*/ 66600 h 399590"/>
              <a:gd name="connsiteX1" fmla="*/ 66600 w 1047410"/>
              <a:gd name="connsiteY1" fmla="*/ 0 h 399590"/>
              <a:gd name="connsiteX2" fmla="*/ 505421 w 1047410"/>
              <a:gd name="connsiteY2" fmla="*/ 0 h 399590"/>
              <a:gd name="connsiteX3" fmla="*/ 980810 w 1047410"/>
              <a:gd name="connsiteY3" fmla="*/ 0 h 399590"/>
              <a:gd name="connsiteX4" fmla="*/ 1047410 w 1047410"/>
              <a:gd name="connsiteY4" fmla="*/ 66600 h 399590"/>
              <a:gd name="connsiteX5" fmla="*/ 1047410 w 1047410"/>
              <a:gd name="connsiteY5" fmla="*/ 332990 h 399590"/>
              <a:gd name="connsiteX6" fmla="*/ 980810 w 1047410"/>
              <a:gd name="connsiteY6" fmla="*/ 399590 h 399590"/>
              <a:gd name="connsiteX7" fmla="*/ 541989 w 1047410"/>
              <a:gd name="connsiteY7" fmla="*/ 399590 h 399590"/>
              <a:gd name="connsiteX8" fmla="*/ 66600 w 1047410"/>
              <a:gd name="connsiteY8" fmla="*/ 399590 h 399590"/>
              <a:gd name="connsiteX9" fmla="*/ 0 w 1047410"/>
              <a:gd name="connsiteY9" fmla="*/ 332990 h 399590"/>
              <a:gd name="connsiteX10" fmla="*/ 0 w 1047410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7410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284185" y="-9706"/>
                  <a:pt x="384883" y="-21037"/>
                  <a:pt x="505421" y="0"/>
                </a:cubicBezTo>
                <a:cubicBezTo>
                  <a:pt x="625959" y="21037"/>
                  <a:pt x="868249" y="-16672"/>
                  <a:pt x="980810" y="0"/>
                </a:cubicBezTo>
                <a:cubicBezTo>
                  <a:pt x="1018434" y="-5652"/>
                  <a:pt x="1051711" y="30923"/>
                  <a:pt x="1047410" y="66600"/>
                </a:cubicBezTo>
                <a:cubicBezTo>
                  <a:pt x="1058250" y="142846"/>
                  <a:pt x="1057079" y="251105"/>
                  <a:pt x="1047410" y="332990"/>
                </a:cubicBezTo>
                <a:cubicBezTo>
                  <a:pt x="1042965" y="369336"/>
                  <a:pt x="1020491" y="398165"/>
                  <a:pt x="980810" y="399590"/>
                </a:cubicBezTo>
                <a:cubicBezTo>
                  <a:pt x="806137" y="395648"/>
                  <a:pt x="738180" y="412080"/>
                  <a:pt x="541989" y="399590"/>
                </a:cubicBezTo>
                <a:cubicBezTo>
                  <a:pt x="345798" y="387100"/>
                  <a:pt x="198483" y="408077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1047410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86174" y="19237"/>
                  <a:pt x="407727" y="14798"/>
                  <a:pt x="523705" y="0"/>
                </a:cubicBezTo>
                <a:cubicBezTo>
                  <a:pt x="639684" y="-14798"/>
                  <a:pt x="773339" y="-19405"/>
                  <a:pt x="980810" y="0"/>
                </a:cubicBezTo>
                <a:cubicBezTo>
                  <a:pt x="1011886" y="-6310"/>
                  <a:pt x="1052848" y="27542"/>
                  <a:pt x="1047410" y="66600"/>
                </a:cubicBezTo>
                <a:cubicBezTo>
                  <a:pt x="1045716" y="189726"/>
                  <a:pt x="1053009" y="245350"/>
                  <a:pt x="1047410" y="332990"/>
                </a:cubicBezTo>
                <a:cubicBezTo>
                  <a:pt x="1043095" y="375755"/>
                  <a:pt x="1023490" y="398348"/>
                  <a:pt x="980810" y="399590"/>
                </a:cubicBezTo>
                <a:cubicBezTo>
                  <a:pt x="772230" y="385862"/>
                  <a:pt x="685908" y="403947"/>
                  <a:pt x="541989" y="399590"/>
                </a:cubicBezTo>
                <a:cubicBezTo>
                  <a:pt x="398070" y="395233"/>
                  <a:pt x="225237" y="418661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0.5</a:t>
            </a:r>
            <a:endParaRPr lang="en-US" sz="20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160F769-1817-2722-0905-5523B43996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66966" y="1626900"/>
            <a:ext cx="1150465" cy="1319027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828FFBF-089D-5AEF-C2DA-858E179C5858}"/>
              </a:ext>
            </a:extLst>
          </p:cNvPr>
          <p:cNvSpPr/>
          <p:nvPr/>
        </p:nvSpPr>
        <p:spPr>
          <a:xfrm>
            <a:off x="5581156" y="2897947"/>
            <a:ext cx="4372581" cy="399590"/>
          </a:xfrm>
          <a:custGeom>
            <a:avLst/>
            <a:gdLst>
              <a:gd name="connsiteX0" fmla="*/ 0 w 4372581"/>
              <a:gd name="connsiteY0" fmla="*/ 66600 h 399590"/>
              <a:gd name="connsiteX1" fmla="*/ 66600 w 4372581"/>
              <a:gd name="connsiteY1" fmla="*/ 0 h 399590"/>
              <a:gd name="connsiteX2" fmla="*/ 672226 w 4372581"/>
              <a:gd name="connsiteY2" fmla="*/ 0 h 399590"/>
              <a:gd name="connsiteX3" fmla="*/ 1193064 w 4372581"/>
              <a:gd name="connsiteY3" fmla="*/ 0 h 399590"/>
              <a:gd name="connsiteX4" fmla="*/ 1841084 w 4372581"/>
              <a:gd name="connsiteY4" fmla="*/ 0 h 399590"/>
              <a:gd name="connsiteX5" fmla="*/ 2489103 w 4372581"/>
              <a:gd name="connsiteY5" fmla="*/ 0 h 399590"/>
              <a:gd name="connsiteX6" fmla="*/ 3137123 w 4372581"/>
              <a:gd name="connsiteY6" fmla="*/ 0 h 399590"/>
              <a:gd name="connsiteX7" fmla="*/ 3657961 w 4372581"/>
              <a:gd name="connsiteY7" fmla="*/ 0 h 399590"/>
              <a:gd name="connsiteX8" fmla="*/ 4305981 w 4372581"/>
              <a:gd name="connsiteY8" fmla="*/ 0 h 399590"/>
              <a:gd name="connsiteX9" fmla="*/ 4372581 w 4372581"/>
              <a:gd name="connsiteY9" fmla="*/ 66600 h 399590"/>
              <a:gd name="connsiteX10" fmla="*/ 4372581 w 4372581"/>
              <a:gd name="connsiteY10" fmla="*/ 332990 h 399590"/>
              <a:gd name="connsiteX11" fmla="*/ 4305981 w 4372581"/>
              <a:gd name="connsiteY11" fmla="*/ 399590 h 399590"/>
              <a:gd name="connsiteX12" fmla="*/ 3785143 w 4372581"/>
              <a:gd name="connsiteY12" fmla="*/ 399590 h 399590"/>
              <a:gd name="connsiteX13" fmla="*/ 3094729 w 4372581"/>
              <a:gd name="connsiteY13" fmla="*/ 399590 h 399590"/>
              <a:gd name="connsiteX14" fmla="*/ 2404316 w 4372581"/>
              <a:gd name="connsiteY14" fmla="*/ 399590 h 399590"/>
              <a:gd name="connsiteX15" fmla="*/ 1798690 w 4372581"/>
              <a:gd name="connsiteY15" fmla="*/ 399590 h 399590"/>
              <a:gd name="connsiteX16" fmla="*/ 1235458 w 4372581"/>
              <a:gd name="connsiteY16" fmla="*/ 399590 h 399590"/>
              <a:gd name="connsiteX17" fmla="*/ 672226 w 4372581"/>
              <a:gd name="connsiteY17" fmla="*/ 399590 h 399590"/>
              <a:gd name="connsiteX18" fmla="*/ 66600 w 4372581"/>
              <a:gd name="connsiteY18" fmla="*/ 399590 h 399590"/>
              <a:gd name="connsiteX19" fmla="*/ 0 w 4372581"/>
              <a:gd name="connsiteY19" fmla="*/ 332990 h 399590"/>
              <a:gd name="connsiteX20" fmla="*/ 0 w 4372581"/>
              <a:gd name="connsiteY2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72581" h="399590" fill="none" extrusionOk="0">
                <a:moveTo>
                  <a:pt x="0" y="66600"/>
                </a:moveTo>
                <a:cubicBezTo>
                  <a:pt x="5979" y="32763"/>
                  <a:pt x="30114" y="4768"/>
                  <a:pt x="66600" y="0"/>
                </a:cubicBezTo>
                <a:cubicBezTo>
                  <a:pt x="347458" y="-8296"/>
                  <a:pt x="447681" y="-24919"/>
                  <a:pt x="672226" y="0"/>
                </a:cubicBezTo>
                <a:cubicBezTo>
                  <a:pt x="896771" y="24919"/>
                  <a:pt x="1072866" y="-2123"/>
                  <a:pt x="1193064" y="0"/>
                </a:cubicBezTo>
                <a:cubicBezTo>
                  <a:pt x="1313262" y="2123"/>
                  <a:pt x="1656912" y="-18521"/>
                  <a:pt x="1841084" y="0"/>
                </a:cubicBezTo>
                <a:cubicBezTo>
                  <a:pt x="2025256" y="18521"/>
                  <a:pt x="2196376" y="7925"/>
                  <a:pt x="2489103" y="0"/>
                </a:cubicBezTo>
                <a:cubicBezTo>
                  <a:pt x="2781830" y="-7925"/>
                  <a:pt x="2954728" y="10025"/>
                  <a:pt x="3137123" y="0"/>
                </a:cubicBezTo>
                <a:cubicBezTo>
                  <a:pt x="3319518" y="-10025"/>
                  <a:pt x="3457640" y="23363"/>
                  <a:pt x="3657961" y="0"/>
                </a:cubicBezTo>
                <a:cubicBezTo>
                  <a:pt x="3858282" y="-23363"/>
                  <a:pt x="4118959" y="16564"/>
                  <a:pt x="4305981" y="0"/>
                </a:cubicBezTo>
                <a:cubicBezTo>
                  <a:pt x="4343984" y="-501"/>
                  <a:pt x="4374904" y="31886"/>
                  <a:pt x="4372581" y="66600"/>
                </a:cubicBezTo>
                <a:cubicBezTo>
                  <a:pt x="4362354" y="141406"/>
                  <a:pt x="4371664" y="201721"/>
                  <a:pt x="4372581" y="332990"/>
                </a:cubicBezTo>
                <a:cubicBezTo>
                  <a:pt x="4372896" y="368688"/>
                  <a:pt x="4341178" y="400673"/>
                  <a:pt x="4305981" y="399590"/>
                </a:cubicBezTo>
                <a:cubicBezTo>
                  <a:pt x="4165989" y="414051"/>
                  <a:pt x="4039509" y="395410"/>
                  <a:pt x="3785143" y="399590"/>
                </a:cubicBezTo>
                <a:cubicBezTo>
                  <a:pt x="3530777" y="403770"/>
                  <a:pt x="3397256" y="388291"/>
                  <a:pt x="3094729" y="399590"/>
                </a:cubicBezTo>
                <a:cubicBezTo>
                  <a:pt x="2792202" y="410889"/>
                  <a:pt x="2742821" y="407777"/>
                  <a:pt x="2404316" y="399590"/>
                </a:cubicBezTo>
                <a:cubicBezTo>
                  <a:pt x="2065811" y="391403"/>
                  <a:pt x="1974906" y="400335"/>
                  <a:pt x="1798690" y="399590"/>
                </a:cubicBezTo>
                <a:cubicBezTo>
                  <a:pt x="1622474" y="398845"/>
                  <a:pt x="1490064" y="375495"/>
                  <a:pt x="1235458" y="399590"/>
                </a:cubicBezTo>
                <a:cubicBezTo>
                  <a:pt x="980852" y="423685"/>
                  <a:pt x="832068" y="372542"/>
                  <a:pt x="672226" y="399590"/>
                </a:cubicBezTo>
                <a:cubicBezTo>
                  <a:pt x="512384" y="426638"/>
                  <a:pt x="306901" y="387453"/>
                  <a:pt x="66600" y="399590"/>
                </a:cubicBezTo>
                <a:cubicBezTo>
                  <a:pt x="25881" y="394402"/>
                  <a:pt x="1240" y="372718"/>
                  <a:pt x="0" y="332990"/>
                </a:cubicBezTo>
                <a:cubicBezTo>
                  <a:pt x="-10706" y="220102"/>
                  <a:pt x="316" y="135907"/>
                  <a:pt x="0" y="66600"/>
                </a:cubicBezTo>
                <a:close/>
              </a:path>
              <a:path w="4372581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05172" y="22911"/>
                  <a:pt x="472121" y="-8102"/>
                  <a:pt x="672226" y="0"/>
                </a:cubicBezTo>
                <a:cubicBezTo>
                  <a:pt x="872331" y="8102"/>
                  <a:pt x="1195104" y="12802"/>
                  <a:pt x="1362639" y="0"/>
                </a:cubicBezTo>
                <a:cubicBezTo>
                  <a:pt x="1530174" y="-12802"/>
                  <a:pt x="1828590" y="-9678"/>
                  <a:pt x="2053053" y="0"/>
                </a:cubicBezTo>
                <a:cubicBezTo>
                  <a:pt x="2277516" y="9678"/>
                  <a:pt x="2422428" y="26090"/>
                  <a:pt x="2616285" y="0"/>
                </a:cubicBezTo>
                <a:cubicBezTo>
                  <a:pt x="2810142" y="-26090"/>
                  <a:pt x="3105524" y="-7864"/>
                  <a:pt x="3264305" y="0"/>
                </a:cubicBezTo>
                <a:cubicBezTo>
                  <a:pt x="3423086" y="7864"/>
                  <a:pt x="3965743" y="33426"/>
                  <a:pt x="4305981" y="0"/>
                </a:cubicBezTo>
                <a:cubicBezTo>
                  <a:pt x="4336606" y="-1579"/>
                  <a:pt x="4371763" y="29211"/>
                  <a:pt x="4372581" y="66600"/>
                </a:cubicBezTo>
                <a:cubicBezTo>
                  <a:pt x="4380647" y="193027"/>
                  <a:pt x="4374036" y="273836"/>
                  <a:pt x="4372581" y="332990"/>
                </a:cubicBezTo>
                <a:cubicBezTo>
                  <a:pt x="4377388" y="377272"/>
                  <a:pt x="4341645" y="404687"/>
                  <a:pt x="4305981" y="399590"/>
                </a:cubicBezTo>
                <a:cubicBezTo>
                  <a:pt x="4181008" y="409013"/>
                  <a:pt x="3923589" y="412061"/>
                  <a:pt x="3742749" y="399590"/>
                </a:cubicBezTo>
                <a:cubicBezTo>
                  <a:pt x="3561909" y="387119"/>
                  <a:pt x="3356328" y="383619"/>
                  <a:pt x="3052335" y="399590"/>
                </a:cubicBezTo>
                <a:cubicBezTo>
                  <a:pt x="2748342" y="415561"/>
                  <a:pt x="2694105" y="416826"/>
                  <a:pt x="2446710" y="399590"/>
                </a:cubicBezTo>
                <a:cubicBezTo>
                  <a:pt x="2199316" y="382354"/>
                  <a:pt x="2048487" y="374314"/>
                  <a:pt x="1756296" y="399590"/>
                </a:cubicBezTo>
                <a:cubicBezTo>
                  <a:pt x="1464105" y="424866"/>
                  <a:pt x="1439249" y="420431"/>
                  <a:pt x="1235458" y="399590"/>
                </a:cubicBezTo>
                <a:cubicBezTo>
                  <a:pt x="1031667" y="378749"/>
                  <a:pt x="726885" y="368602"/>
                  <a:pt x="587438" y="399590"/>
                </a:cubicBezTo>
                <a:cubicBezTo>
                  <a:pt x="447991" y="430578"/>
                  <a:pt x="178098" y="379748"/>
                  <a:pt x="66600" y="399590"/>
                </a:cubicBezTo>
                <a:cubicBezTo>
                  <a:pt x="32813" y="395662"/>
                  <a:pt x="1198" y="370001"/>
                  <a:pt x="0" y="332990"/>
                </a:cubicBezTo>
                <a:cubicBezTo>
                  <a:pt x="-2086" y="217630"/>
                  <a:pt x="9680" y="133306"/>
                  <a:pt x="0" y="6660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الشركة في حاجة لمصدر تمويل لسد الفجوة</a:t>
            </a:r>
            <a:endParaRPr lang="en-US" sz="20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F89E1A3-94D0-3F3F-E2AC-949F4C2CAE27}"/>
              </a:ext>
            </a:extLst>
          </p:cNvPr>
          <p:cNvSpPr/>
          <p:nvPr/>
        </p:nvSpPr>
        <p:spPr>
          <a:xfrm>
            <a:off x="6443440" y="3563969"/>
            <a:ext cx="3705337" cy="399590"/>
          </a:xfrm>
          <a:custGeom>
            <a:avLst/>
            <a:gdLst>
              <a:gd name="connsiteX0" fmla="*/ 0 w 3705337"/>
              <a:gd name="connsiteY0" fmla="*/ 66600 h 399590"/>
              <a:gd name="connsiteX1" fmla="*/ 66600 w 3705337"/>
              <a:gd name="connsiteY1" fmla="*/ 0 h 399590"/>
              <a:gd name="connsiteX2" fmla="*/ 590513 w 3705337"/>
              <a:gd name="connsiteY2" fmla="*/ 0 h 399590"/>
              <a:gd name="connsiteX3" fmla="*/ 1257312 w 3705337"/>
              <a:gd name="connsiteY3" fmla="*/ 0 h 399590"/>
              <a:gd name="connsiteX4" fmla="*/ 1781226 w 3705337"/>
              <a:gd name="connsiteY4" fmla="*/ 0 h 399590"/>
              <a:gd name="connsiteX5" fmla="*/ 2305139 w 3705337"/>
              <a:gd name="connsiteY5" fmla="*/ 0 h 399590"/>
              <a:gd name="connsiteX6" fmla="*/ 2936217 w 3705337"/>
              <a:gd name="connsiteY6" fmla="*/ 0 h 399590"/>
              <a:gd name="connsiteX7" fmla="*/ 3638737 w 3705337"/>
              <a:gd name="connsiteY7" fmla="*/ 0 h 399590"/>
              <a:gd name="connsiteX8" fmla="*/ 3705337 w 3705337"/>
              <a:gd name="connsiteY8" fmla="*/ 66600 h 399590"/>
              <a:gd name="connsiteX9" fmla="*/ 3705337 w 3705337"/>
              <a:gd name="connsiteY9" fmla="*/ 332990 h 399590"/>
              <a:gd name="connsiteX10" fmla="*/ 3638737 w 3705337"/>
              <a:gd name="connsiteY10" fmla="*/ 399590 h 399590"/>
              <a:gd name="connsiteX11" fmla="*/ 3079102 w 3705337"/>
              <a:gd name="connsiteY11" fmla="*/ 399590 h 399590"/>
              <a:gd name="connsiteX12" fmla="*/ 2590910 w 3705337"/>
              <a:gd name="connsiteY12" fmla="*/ 399590 h 399590"/>
              <a:gd name="connsiteX13" fmla="*/ 1959833 w 3705337"/>
              <a:gd name="connsiteY13" fmla="*/ 399590 h 399590"/>
              <a:gd name="connsiteX14" fmla="*/ 1400198 w 3705337"/>
              <a:gd name="connsiteY14" fmla="*/ 399590 h 399590"/>
              <a:gd name="connsiteX15" fmla="*/ 733399 w 3705337"/>
              <a:gd name="connsiteY15" fmla="*/ 399590 h 399590"/>
              <a:gd name="connsiteX16" fmla="*/ 66600 w 3705337"/>
              <a:gd name="connsiteY16" fmla="*/ 399590 h 399590"/>
              <a:gd name="connsiteX17" fmla="*/ 0 w 3705337"/>
              <a:gd name="connsiteY17" fmla="*/ 332990 h 399590"/>
              <a:gd name="connsiteX18" fmla="*/ 0 w 3705337"/>
              <a:gd name="connsiteY18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05337" h="399590" fill="none" extrusionOk="0">
                <a:moveTo>
                  <a:pt x="0" y="66600"/>
                </a:moveTo>
                <a:cubicBezTo>
                  <a:pt x="-4445" y="29382"/>
                  <a:pt x="32717" y="-1425"/>
                  <a:pt x="66600" y="0"/>
                </a:cubicBezTo>
                <a:cubicBezTo>
                  <a:pt x="228498" y="5609"/>
                  <a:pt x="376075" y="22761"/>
                  <a:pt x="590513" y="0"/>
                </a:cubicBezTo>
                <a:cubicBezTo>
                  <a:pt x="804951" y="-22761"/>
                  <a:pt x="1085531" y="835"/>
                  <a:pt x="1257312" y="0"/>
                </a:cubicBezTo>
                <a:cubicBezTo>
                  <a:pt x="1429093" y="-835"/>
                  <a:pt x="1576525" y="-11797"/>
                  <a:pt x="1781226" y="0"/>
                </a:cubicBezTo>
                <a:cubicBezTo>
                  <a:pt x="1985927" y="11797"/>
                  <a:pt x="2138422" y="-12900"/>
                  <a:pt x="2305139" y="0"/>
                </a:cubicBezTo>
                <a:cubicBezTo>
                  <a:pt x="2471856" y="12900"/>
                  <a:pt x="2763513" y="-12315"/>
                  <a:pt x="2936217" y="0"/>
                </a:cubicBezTo>
                <a:cubicBezTo>
                  <a:pt x="3108921" y="12315"/>
                  <a:pt x="3467605" y="19483"/>
                  <a:pt x="3638737" y="0"/>
                </a:cubicBezTo>
                <a:cubicBezTo>
                  <a:pt x="3674730" y="-3038"/>
                  <a:pt x="3703250" y="27754"/>
                  <a:pt x="3705337" y="66600"/>
                </a:cubicBezTo>
                <a:cubicBezTo>
                  <a:pt x="3700801" y="172407"/>
                  <a:pt x="3712194" y="229229"/>
                  <a:pt x="3705337" y="332990"/>
                </a:cubicBezTo>
                <a:cubicBezTo>
                  <a:pt x="3706558" y="369271"/>
                  <a:pt x="3677842" y="401658"/>
                  <a:pt x="3638737" y="399590"/>
                </a:cubicBezTo>
                <a:cubicBezTo>
                  <a:pt x="3409599" y="381931"/>
                  <a:pt x="3210293" y="421764"/>
                  <a:pt x="3079102" y="399590"/>
                </a:cubicBezTo>
                <a:cubicBezTo>
                  <a:pt x="2947912" y="377416"/>
                  <a:pt x="2834868" y="391947"/>
                  <a:pt x="2590910" y="399590"/>
                </a:cubicBezTo>
                <a:cubicBezTo>
                  <a:pt x="2346952" y="407233"/>
                  <a:pt x="2255628" y="396614"/>
                  <a:pt x="1959833" y="399590"/>
                </a:cubicBezTo>
                <a:cubicBezTo>
                  <a:pt x="1664038" y="402566"/>
                  <a:pt x="1550175" y="422040"/>
                  <a:pt x="1400198" y="399590"/>
                </a:cubicBezTo>
                <a:cubicBezTo>
                  <a:pt x="1250221" y="377140"/>
                  <a:pt x="1065113" y="401644"/>
                  <a:pt x="733399" y="399590"/>
                </a:cubicBezTo>
                <a:cubicBezTo>
                  <a:pt x="401685" y="397536"/>
                  <a:pt x="259042" y="404678"/>
                  <a:pt x="66600" y="399590"/>
                </a:cubicBezTo>
                <a:cubicBezTo>
                  <a:pt x="21990" y="401929"/>
                  <a:pt x="1533" y="362843"/>
                  <a:pt x="0" y="332990"/>
                </a:cubicBezTo>
                <a:cubicBezTo>
                  <a:pt x="4677" y="202894"/>
                  <a:pt x="2416" y="139445"/>
                  <a:pt x="0" y="66600"/>
                </a:cubicBezTo>
                <a:close/>
              </a:path>
              <a:path w="3705337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15288" y="29034"/>
                  <a:pt x="491972" y="46"/>
                  <a:pt x="661956" y="0"/>
                </a:cubicBezTo>
                <a:cubicBezTo>
                  <a:pt x="831940" y="-46"/>
                  <a:pt x="1074531" y="-16641"/>
                  <a:pt x="1328755" y="0"/>
                </a:cubicBezTo>
                <a:cubicBezTo>
                  <a:pt x="1582979" y="16641"/>
                  <a:pt x="1698524" y="-268"/>
                  <a:pt x="1995554" y="0"/>
                </a:cubicBezTo>
                <a:cubicBezTo>
                  <a:pt x="2292584" y="268"/>
                  <a:pt x="2340981" y="27428"/>
                  <a:pt x="2555189" y="0"/>
                </a:cubicBezTo>
                <a:cubicBezTo>
                  <a:pt x="2769397" y="-27428"/>
                  <a:pt x="3415865" y="-53701"/>
                  <a:pt x="3638737" y="0"/>
                </a:cubicBezTo>
                <a:cubicBezTo>
                  <a:pt x="3671204" y="5983"/>
                  <a:pt x="3711235" y="28576"/>
                  <a:pt x="3705337" y="66600"/>
                </a:cubicBezTo>
                <a:cubicBezTo>
                  <a:pt x="3705566" y="127142"/>
                  <a:pt x="3710474" y="279281"/>
                  <a:pt x="3705337" y="332990"/>
                </a:cubicBezTo>
                <a:cubicBezTo>
                  <a:pt x="3704218" y="376401"/>
                  <a:pt x="3679017" y="407605"/>
                  <a:pt x="3638737" y="399590"/>
                </a:cubicBezTo>
                <a:cubicBezTo>
                  <a:pt x="3462237" y="390895"/>
                  <a:pt x="3225000" y="382055"/>
                  <a:pt x="3079102" y="399590"/>
                </a:cubicBezTo>
                <a:cubicBezTo>
                  <a:pt x="2933205" y="417125"/>
                  <a:pt x="2656479" y="419915"/>
                  <a:pt x="2519467" y="399590"/>
                </a:cubicBezTo>
                <a:cubicBezTo>
                  <a:pt x="2382456" y="379265"/>
                  <a:pt x="2129533" y="428075"/>
                  <a:pt x="1852669" y="399590"/>
                </a:cubicBezTo>
                <a:cubicBezTo>
                  <a:pt x="1575805" y="371105"/>
                  <a:pt x="1377758" y="386602"/>
                  <a:pt x="1257312" y="399590"/>
                </a:cubicBezTo>
                <a:cubicBezTo>
                  <a:pt x="1136866" y="412578"/>
                  <a:pt x="763482" y="380527"/>
                  <a:pt x="590513" y="399590"/>
                </a:cubicBezTo>
                <a:cubicBezTo>
                  <a:pt x="417544" y="418653"/>
                  <a:pt x="265249" y="379598"/>
                  <a:pt x="66600" y="399590"/>
                </a:cubicBezTo>
                <a:cubicBezTo>
                  <a:pt x="30660" y="393938"/>
                  <a:pt x="4301" y="370877"/>
                  <a:pt x="0" y="332990"/>
                </a:cubicBezTo>
                <a:cubicBezTo>
                  <a:pt x="-10840" y="256744"/>
                  <a:pt x="-9669" y="148485"/>
                  <a:pt x="0" y="6660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حقوق ملكية = طرح أسهم جديدة ؟</a:t>
            </a:r>
            <a:endParaRPr lang="en-US" sz="20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776FD2D-2C82-2B12-D51A-9A8DCD72DD54}"/>
              </a:ext>
            </a:extLst>
          </p:cNvPr>
          <p:cNvSpPr/>
          <p:nvPr/>
        </p:nvSpPr>
        <p:spPr>
          <a:xfrm>
            <a:off x="871761" y="3572430"/>
            <a:ext cx="5455672" cy="450354"/>
          </a:xfrm>
          <a:custGeom>
            <a:avLst/>
            <a:gdLst>
              <a:gd name="connsiteX0" fmla="*/ 0 w 5455672"/>
              <a:gd name="connsiteY0" fmla="*/ 75061 h 450354"/>
              <a:gd name="connsiteX1" fmla="*/ 75061 w 5455672"/>
              <a:gd name="connsiteY1" fmla="*/ 0 h 450354"/>
              <a:gd name="connsiteX2" fmla="*/ 844366 w 5455672"/>
              <a:gd name="connsiteY2" fmla="*/ 0 h 450354"/>
              <a:gd name="connsiteX3" fmla="*/ 1560615 w 5455672"/>
              <a:gd name="connsiteY3" fmla="*/ 0 h 450354"/>
              <a:gd name="connsiteX4" fmla="*/ 2276864 w 5455672"/>
              <a:gd name="connsiteY4" fmla="*/ 0 h 450354"/>
              <a:gd name="connsiteX5" fmla="*/ 2833947 w 5455672"/>
              <a:gd name="connsiteY5" fmla="*/ 0 h 450354"/>
              <a:gd name="connsiteX6" fmla="*/ 3497141 w 5455672"/>
              <a:gd name="connsiteY6" fmla="*/ 0 h 450354"/>
              <a:gd name="connsiteX7" fmla="*/ 4107279 w 5455672"/>
              <a:gd name="connsiteY7" fmla="*/ 0 h 450354"/>
              <a:gd name="connsiteX8" fmla="*/ 4611306 w 5455672"/>
              <a:gd name="connsiteY8" fmla="*/ 0 h 450354"/>
              <a:gd name="connsiteX9" fmla="*/ 5380611 w 5455672"/>
              <a:gd name="connsiteY9" fmla="*/ 0 h 450354"/>
              <a:gd name="connsiteX10" fmla="*/ 5455672 w 5455672"/>
              <a:gd name="connsiteY10" fmla="*/ 75061 h 450354"/>
              <a:gd name="connsiteX11" fmla="*/ 5455672 w 5455672"/>
              <a:gd name="connsiteY11" fmla="*/ 375293 h 450354"/>
              <a:gd name="connsiteX12" fmla="*/ 5380611 w 5455672"/>
              <a:gd name="connsiteY12" fmla="*/ 450354 h 450354"/>
              <a:gd name="connsiteX13" fmla="*/ 4770473 w 5455672"/>
              <a:gd name="connsiteY13" fmla="*/ 450354 h 450354"/>
              <a:gd name="connsiteX14" fmla="*/ 4160335 w 5455672"/>
              <a:gd name="connsiteY14" fmla="*/ 450354 h 450354"/>
              <a:gd name="connsiteX15" fmla="*/ 3550196 w 5455672"/>
              <a:gd name="connsiteY15" fmla="*/ 450354 h 450354"/>
              <a:gd name="connsiteX16" fmla="*/ 2833947 w 5455672"/>
              <a:gd name="connsiteY16" fmla="*/ 450354 h 450354"/>
              <a:gd name="connsiteX17" fmla="*/ 2064642 w 5455672"/>
              <a:gd name="connsiteY17" fmla="*/ 450354 h 450354"/>
              <a:gd name="connsiteX18" fmla="*/ 1348393 w 5455672"/>
              <a:gd name="connsiteY18" fmla="*/ 450354 h 450354"/>
              <a:gd name="connsiteX19" fmla="*/ 75061 w 5455672"/>
              <a:gd name="connsiteY19" fmla="*/ 450354 h 450354"/>
              <a:gd name="connsiteX20" fmla="*/ 0 w 5455672"/>
              <a:gd name="connsiteY20" fmla="*/ 375293 h 450354"/>
              <a:gd name="connsiteX21" fmla="*/ 0 w 5455672"/>
              <a:gd name="connsiteY21" fmla="*/ 75061 h 450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455672" h="450354" fill="none" extrusionOk="0">
                <a:moveTo>
                  <a:pt x="0" y="75061"/>
                </a:moveTo>
                <a:cubicBezTo>
                  <a:pt x="-1042" y="35072"/>
                  <a:pt x="42480" y="-1077"/>
                  <a:pt x="75061" y="0"/>
                </a:cubicBezTo>
                <a:cubicBezTo>
                  <a:pt x="453992" y="23334"/>
                  <a:pt x="509832" y="-15595"/>
                  <a:pt x="844366" y="0"/>
                </a:cubicBezTo>
                <a:cubicBezTo>
                  <a:pt x="1178900" y="15595"/>
                  <a:pt x="1216178" y="-31979"/>
                  <a:pt x="1560615" y="0"/>
                </a:cubicBezTo>
                <a:cubicBezTo>
                  <a:pt x="1905052" y="31979"/>
                  <a:pt x="1953153" y="-15902"/>
                  <a:pt x="2276864" y="0"/>
                </a:cubicBezTo>
                <a:cubicBezTo>
                  <a:pt x="2600575" y="15902"/>
                  <a:pt x="2691925" y="12107"/>
                  <a:pt x="2833947" y="0"/>
                </a:cubicBezTo>
                <a:cubicBezTo>
                  <a:pt x="2975969" y="-12107"/>
                  <a:pt x="3269136" y="-20218"/>
                  <a:pt x="3497141" y="0"/>
                </a:cubicBezTo>
                <a:cubicBezTo>
                  <a:pt x="3725146" y="20218"/>
                  <a:pt x="3890411" y="1527"/>
                  <a:pt x="4107279" y="0"/>
                </a:cubicBezTo>
                <a:cubicBezTo>
                  <a:pt x="4324147" y="-1527"/>
                  <a:pt x="4463529" y="-7911"/>
                  <a:pt x="4611306" y="0"/>
                </a:cubicBezTo>
                <a:cubicBezTo>
                  <a:pt x="4759083" y="7911"/>
                  <a:pt x="5145101" y="-17007"/>
                  <a:pt x="5380611" y="0"/>
                </a:cubicBezTo>
                <a:cubicBezTo>
                  <a:pt x="5422953" y="-3051"/>
                  <a:pt x="5450351" y="37241"/>
                  <a:pt x="5455672" y="75061"/>
                </a:cubicBezTo>
                <a:cubicBezTo>
                  <a:pt x="5459434" y="178674"/>
                  <a:pt x="5468018" y="242851"/>
                  <a:pt x="5455672" y="375293"/>
                </a:cubicBezTo>
                <a:cubicBezTo>
                  <a:pt x="5456371" y="410005"/>
                  <a:pt x="5416313" y="452189"/>
                  <a:pt x="5380611" y="450354"/>
                </a:cubicBezTo>
                <a:cubicBezTo>
                  <a:pt x="5216153" y="427679"/>
                  <a:pt x="5037116" y="443266"/>
                  <a:pt x="4770473" y="450354"/>
                </a:cubicBezTo>
                <a:cubicBezTo>
                  <a:pt x="4503830" y="457442"/>
                  <a:pt x="4291899" y="435436"/>
                  <a:pt x="4160335" y="450354"/>
                </a:cubicBezTo>
                <a:cubicBezTo>
                  <a:pt x="4028771" y="465272"/>
                  <a:pt x="3821679" y="436439"/>
                  <a:pt x="3550196" y="450354"/>
                </a:cubicBezTo>
                <a:cubicBezTo>
                  <a:pt x="3278713" y="464269"/>
                  <a:pt x="3120577" y="459361"/>
                  <a:pt x="2833947" y="450354"/>
                </a:cubicBezTo>
                <a:cubicBezTo>
                  <a:pt x="2547317" y="441347"/>
                  <a:pt x="2404905" y="473675"/>
                  <a:pt x="2064642" y="450354"/>
                </a:cubicBezTo>
                <a:cubicBezTo>
                  <a:pt x="1724380" y="427033"/>
                  <a:pt x="1508499" y="483787"/>
                  <a:pt x="1348393" y="450354"/>
                </a:cubicBezTo>
                <a:cubicBezTo>
                  <a:pt x="1188287" y="416921"/>
                  <a:pt x="602486" y="491770"/>
                  <a:pt x="75061" y="450354"/>
                </a:cubicBezTo>
                <a:cubicBezTo>
                  <a:pt x="36049" y="447087"/>
                  <a:pt x="-2562" y="416509"/>
                  <a:pt x="0" y="375293"/>
                </a:cubicBezTo>
                <a:cubicBezTo>
                  <a:pt x="-7662" y="232106"/>
                  <a:pt x="8045" y="215487"/>
                  <a:pt x="0" y="75061"/>
                </a:cubicBezTo>
                <a:close/>
              </a:path>
              <a:path w="5455672" h="450354" stroke="0" extrusionOk="0">
                <a:moveTo>
                  <a:pt x="0" y="75061"/>
                </a:moveTo>
                <a:cubicBezTo>
                  <a:pt x="4286" y="27449"/>
                  <a:pt x="32532" y="7996"/>
                  <a:pt x="75061" y="0"/>
                </a:cubicBezTo>
                <a:cubicBezTo>
                  <a:pt x="293052" y="26908"/>
                  <a:pt x="591204" y="31091"/>
                  <a:pt x="738255" y="0"/>
                </a:cubicBezTo>
                <a:cubicBezTo>
                  <a:pt x="885306" y="-31091"/>
                  <a:pt x="1330649" y="-217"/>
                  <a:pt x="1507560" y="0"/>
                </a:cubicBezTo>
                <a:cubicBezTo>
                  <a:pt x="1684471" y="217"/>
                  <a:pt x="1974304" y="1659"/>
                  <a:pt x="2276864" y="0"/>
                </a:cubicBezTo>
                <a:cubicBezTo>
                  <a:pt x="2579424" y="-1659"/>
                  <a:pt x="2643958" y="-25102"/>
                  <a:pt x="2887003" y="0"/>
                </a:cubicBezTo>
                <a:cubicBezTo>
                  <a:pt x="3130048" y="25102"/>
                  <a:pt x="3346740" y="-6989"/>
                  <a:pt x="3603252" y="0"/>
                </a:cubicBezTo>
                <a:cubicBezTo>
                  <a:pt x="3859764" y="6989"/>
                  <a:pt x="4166823" y="-36564"/>
                  <a:pt x="4372557" y="0"/>
                </a:cubicBezTo>
                <a:cubicBezTo>
                  <a:pt x="4578291" y="36564"/>
                  <a:pt x="5155065" y="43101"/>
                  <a:pt x="5380611" y="0"/>
                </a:cubicBezTo>
                <a:cubicBezTo>
                  <a:pt x="5416731" y="4875"/>
                  <a:pt x="5449699" y="37750"/>
                  <a:pt x="5455672" y="75061"/>
                </a:cubicBezTo>
                <a:cubicBezTo>
                  <a:pt x="5458293" y="180438"/>
                  <a:pt x="5462017" y="288145"/>
                  <a:pt x="5455672" y="375293"/>
                </a:cubicBezTo>
                <a:cubicBezTo>
                  <a:pt x="5455659" y="411436"/>
                  <a:pt x="5417436" y="448445"/>
                  <a:pt x="5380611" y="450354"/>
                </a:cubicBezTo>
                <a:cubicBezTo>
                  <a:pt x="5189824" y="440479"/>
                  <a:pt x="5038047" y="439469"/>
                  <a:pt x="4876584" y="450354"/>
                </a:cubicBezTo>
                <a:cubicBezTo>
                  <a:pt x="4715121" y="461239"/>
                  <a:pt x="4431770" y="436969"/>
                  <a:pt x="4213390" y="450354"/>
                </a:cubicBezTo>
                <a:cubicBezTo>
                  <a:pt x="3995010" y="463739"/>
                  <a:pt x="3673933" y="425012"/>
                  <a:pt x="3444085" y="450354"/>
                </a:cubicBezTo>
                <a:cubicBezTo>
                  <a:pt x="3214237" y="475696"/>
                  <a:pt x="3156132" y="467356"/>
                  <a:pt x="2887003" y="450354"/>
                </a:cubicBezTo>
                <a:cubicBezTo>
                  <a:pt x="2617874" y="433352"/>
                  <a:pt x="2503506" y="430677"/>
                  <a:pt x="2170753" y="450354"/>
                </a:cubicBezTo>
                <a:cubicBezTo>
                  <a:pt x="1838000" y="470032"/>
                  <a:pt x="1663123" y="430799"/>
                  <a:pt x="1454504" y="450354"/>
                </a:cubicBezTo>
                <a:cubicBezTo>
                  <a:pt x="1245885" y="469909"/>
                  <a:pt x="1074358" y="445624"/>
                  <a:pt x="897421" y="450354"/>
                </a:cubicBezTo>
                <a:cubicBezTo>
                  <a:pt x="720484" y="455084"/>
                  <a:pt x="454334" y="417486"/>
                  <a:pt x="75061" y="450354"/>
                </a:cubicBezTo>
                <a:cubicBezTo>
                  <a:pt x="40756" y="446991"/>
                  <a:pt x="-2850" y="411707"/>
                  <a:pt x="0" y="375293"/>
                </a:cubicBezTo>
                <a:cubicBezTo>
                  <a:pt x="10497" y="251496"/>
                  <a:pt x="-14486" y="206383"/>
                  <a:pt x="0" y="75061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لازم تكون فاهم إن أسهمك الجديدة هتسد الفجوة دي !!!</a:t>
            </a:r>
            <a:endParaRPr lang="en-US" sz="20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230C392-EE86-AE55-92A2-0935B54027FA}"/>
              </a:ext>
            </a:extLst>
          </p:cNvPr>
          <p:cNvSpPr/>
          <p:nvPr/>
        </p:nvSpPr>
        <p:spPr>
          <a:xfrm>
            <a:off x="6096000" y="4157447"/>
            <a:ext cx="3975228" cy="602912"/>
          </a:xfrm>
          <a:custGeom>
            <a:avLst/>
            <a:gdLst>
              <a:gd name="connsiteX0" fmla="*/ 0 w 3975228"/>
              <a:gd name="connsiteY0" fmla="*/ 100487 h 602912"/>
              <a:gd name="connsiteX1" fmla="*/ 100487 w 3975228"/>
              <a:gd name="connsiteY1" fmla="*/ 0 h 602912"/>
              <a:gd name="connsiteX2" fmla="*/ 654044 w 3975228"/>
              <a:gd name="connsiteY2" fmla="*/ 0 h 602912"/>
              <a:gd name="connsiteX3" fmla="*/ 1358572 w 3975228"/>
              <a:gd name="connsiteY3" fmla="*/ 0 h 602912"/>
              <a:gd name="connsiteX4" fmla="*/ 1912129 w 3975228"/>
              <a:gd name="connsiteY4" fmla="*/ 0 h 602912"/>
              <a:gd name="connsiteX5" fmla="*/ 2465686 w 3975228"/>
              <a:gd name="connsiteY5" fmla="*/ 0 h 602912"/>
              <a:gd name="connsiteX6" fmla="*/ 3132471 w 3975228"/>
              <a:gd name="connsiteY6" fmla="*/ 0 h 602912"/>
              <a:gd name="connsiteX7" fmla="*/ 3874741 w 3975228"/>
              <a:gd name="connsiteY7" fmla="*/ 0 h 602912"/>
              <a:gd name="connsiteX8" fmla="*/ 3975228 w 3975228"/>
              <a:gd name="connsiteY8" fmla="*/ 100487 h 602912"/>
              <a:gd name="connsiteX9" fmla="*/ 3975228 w 3975228"/>
              <a:gd name="connsiteY9" fmla="*/ 502425 h 602912"/>
              <a:gd name="connsiteX10" fmla="*/ 3874741 w 3975228"/>
              <a:gd name="connsiteY10" fmla="*/ 602912 h 602912"/>
              <a:gd name="connsiteX11" fmla="*/ 3283441 w 3975228"/>
              <a:gd name="connsiteY11" fmla="*/ 602912 h 602912"/>
              <a:gd name="connsiteX12" fmla="*/ 2767626 w 3975228"/>
              <a:gd name="connsiteY12" fmla="*/ 602912 h 602912"/>
              <a:gd name="connsiteX13" fmla="*/ 2100842 w 3975228"/>
              <a:gd name="connsiteY13" fmla="*/ 602912 h 602912"/>
              <a:gd name="connsiteX14" fmla="*/ 1509542 w 3975228"/>
              <a:gd name="connsiteY14" fmla="*/ 602912 h 602912"/>
              <a:gd name="connsiteX15" fmla="*/ 805014 w 3975228"/>
              <a:gd name="connsiteY15" fmla="*/ 602912 h 602912"/>
              <a:gd name="connsiteX16" fmla="*/ 100487 w 3975228"/>
              <a:gd name="connsiteY16" fmla="*/ 602912 h 602912"/>
              <a:gd name="connsiteX17" fmla="*/ 0 w 3975228"/>
              <a:gd name="connsiteY17" fmla="*/ 502425 h 602912"/>
              <a:gd name="connsiteX18" fmla="*/ 0 w 3975228"/>
              <a:gd name="connsiteY18" fmla="*/ 100487 h 602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75228" h="602912" fill="none" extrusionOk="0">
                <a:moveTo>
                  <a:pt x="0" y="100487"/>
                </a:moveTo>
                <a:cubicBezTo>
                  <a:pt x="-13374" y="43678"/>
                  <a:pt x="49721" y="-2326"/>
                  <a:pt x="100487" y="0"/>
                </a:cubicBezTo>
                <a:cubicBezTo>
                  <a:pt x="332350" y="-17795"/>
                  <a:pt x="534187" y="15958"/>
                  <a:pt x="654044" y="0"/>
                </a:cubicBezTo>
                <a:cubicBezTo>
                  <a:pt x="773901" y="-15958"/>
                  <a:pt x="1161460" y="-23489"/>
                  <a:pt x="1358572" y="0"/>
                </a:cubicBezTo>
                <a:cubicBezTo>
                  <a:pt x="1555684" y="23489"/>
                  <a:pt x="1724197" y="5591"/>
                  <a:pt x="1912129" y="0"/>
                </a:cubicBezTo>
                <a:cubicBezTo>
                  <a:pt x="2100061" y="-5591"/>
                  <a:pt x="2349689" y="-26712"/>
                  <a:pt x="2465686" y="0"/>
                </a:cubicBezTo>
                <a:cubicBezTo>
                  <a:pt x="2581683" y="26712"/>
                  <a:pt x="2939229" y="14070"/>
                  <a:pt x="3132471" y="0"/>
                </a:cubicBezTo>
                <a:cubicBezTo>
                  <a:pt x="3325714" y="-14070"/>
                  <a:pt x="3577737" y="-18131"/>
                  <a:pt x="3874741" y="0"/>
                </a:cubicBezTo>
                <a:cubicBezTo>
                  <a:pt x="3929440" y="-3074"/>
                  <a:pt x="3974087" y="43861"/>
                  <a:pt x="3975228" y="100487"/>
                </a:cubicBezTo>
                <a:cubicBezTo>
                  <a:pt x="3985615" y="199315"/>
                  <a:pt x="3960529" y="346338"/>
                  <a:pt x="3975228" y="502425"/>
                </a:cubicBezTo>
                <a:cubicBezTo>
                  <a:pt x="3985406" y="553745"/>
                  <a:pt x="3932755" y="605153"/>
                  <a:pt x="3874741" y="602912"/>
                </a:cubicBezTo>
                <a:cubicBezTo>
                  <a:pt x="3739086" y="574068"/>
                  <a:pt x="3536587" y="613591"/>
                  <a:pt x="3283441" y="602912"/>
                </a:cubicBezTo>
                <a:cubicBezTo>
                  <a:pt x="3030295" y="592233"/>
                  <a:pt x="3014658" y="592885"/>
                  <a:pt x="2767626" y="602912"/>
                </a:cubicBezTo>
                <a:cubicBezTo>
                  <a:pt x="2520595" y="612939"/>
                  <a:pt x="2304104" y="627725"/>
                  <a:pt x="2100842" y="602912"/>
                </a:cubicBezTo>
                <a:cubicBezTo>
                  <a:pt x="1897580" y="578099"/>
                  <a:pt x="1804893" y="612281"/>
                  <a:pt x="1509542" y="602912"/>
                </a:cubicBezTo>
                <a:cubicBezTo>
                  <a:pt x="1214191" y="593543"/>
                  <a:pt x="960171" y="569965"/>
                  <a:pt x="805014" y="602912"/>
                </a:cubicBezTo>
                <a:cubicBezTo>
                  <a:pt x="649857" y="635859"/>
                  <a:pt x="370231" y="592829"/>
                  <a:pt x="100487" y="602912"/>
                </a:cubicBezTo>
                <a:cubicBezTo>
                  <a:pt x="39303" y="604611"/>
                  <a:pt x="929" y="553720"/>
                  <a:pt x="0" y="502425"/>
                </a:cubicBezTo>
                <a:cubicBezTo>
                  <a:pt x="12892" y="331189"/>
                  <a:pt x="-16673" y="251404"/>
                  <a:pt x="0" y="100487"/>
                </a:cubicBezTo>
                <a:close/>
              </a:path>
              <a:path w="3975228" h="602912" stroke="0" extrusionOk="0">
                <a:moveTo>
                  <a:pt x="0" y="100487"/>
                </a:moveTo>
                <a:cubicBezTo>
                  <a:pt x="4484" y="38548"/>
                  <a:pt x="44787" y="1510"/>
                  <a:pt x="100487" y="0"/>
                </a:cubicBezTo>
                <a:cubicBezTo>
                  <a:pt x="344910" y="-4389"/>
                  <a:pt x="508012" y="16031"/>
                  <a:pt x="729529" y="0"/>
                </a:cubicBezTo>
                <a:cubicBezTo>
                  <a:pt x="951046" y="-16031"/>
                  <a:pt x="1123317" y="-33951"/>
                  <a:pt x="1434057" y="0"/>
                </a:cubicBezTo>
                <a:cubicBezTo>
                  <a:pt x="1744797" y="33951"/>
                  <a:pt x="1927765" y="-5838"/>
                  <a:pt x="2138584" y="0"/>
                </a:cubicBezTo>
                <a:cubicBezTo>
                  <a:pt x="2349403" y="5838"/>
                  <a:pt x="2446330" y="-537"/>
                  <a:pt x="2729884" y="0"/>
                </a:cubicBezTo>
                <a:cubicBezTo>
                  <a:pt x="3013438" y="537"/>
                  <a:pt x="3455929" y="23357"/>
                  <a:pt x="3874741" y="0"/>
                </a:cubicBezTo>
                <a:cubicBezTo>
                  <a:pt x="3924670" y="7719"/>
                  <a:pt x="3988158" y="42266"/>
                  <a:pt x="3975228" y="100487"/>
                </a:cubicBezTo>
                <a:cubicBezTo>
                  <a:pt x="3960128" y="220363"/>
                  <a:pt x="3989638" y="322117"/>
                  <a:pt x="3975228" y="502425"/>
                </a:cubicBezTo>
                <a:cubicBezTo>
                  <a:pt x="3973794" y="566419"/>
                  <a:pt x="3932230" y="607477"/>
                  <a:pt x="3874741" y="602912"/>
                </a:cubicBezTo>
                <a:cubicBezTo>
                  <a:pt x="3596127" y="591479"/>
                  <a:pt x="3439817" y="578001"/>
                  <a:pt x="3283441" y="602912"/>
                </a:cubicBezTo>
                <a:cubicBezTo>
                  <a:pt x="3127065" y="627823"/>
                  <a:pt x="2837283" y="586096"/>
                  <a:pt x="2692141" y="602912"/>
                </a:cubicBezTo>
                <a:cubicBezTo>
                  <a:pt x="2546999" y="619728"/>
                  <a:pt x="2222969" y="591564"/>
                  <a:pt x="1987614" y="602912"/>
                </a:cubicBezTo>
                <a:cubicBezTo>
                  <a:pt x="1752259" y="614260"/>
                  <a:pt x="1541001" y="622499"/>
                  <a:pt x="1358572" y="602912"/>
                </a:cubicBezTo>
                <a:cubicBezTo>
                  <a:pt x="1176143" y="583325"/>
                  <a:pt x="996255" y="609920"/>
                  <a:pt x="654044" y="602912"/>
                </a:cubicBezTo>
                <a:cubicBezTo>
                  <a:pt x="311833" y="595904"/>
                  <a:pt x="241112" y="609806"/>
                  <a:pt x="100487" y="602912"/>
                </a:cubicBezTo>
                <a:cubicBezTo>
                  <a:pt x="45907" y="596753"/>
                  <a:pt x="9798" y="560440"/>
                  <a:pt x="0" y="502425"/>
                </a:cubicBezTo>
                <a:cubicBezTo>
                  <a:pt x="3" y="330967"/>
                  <a:pt x="-2672" y="278588"/>
                  <a:pt x="0" y="100487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مديونية= إصدار سندات أو قرض قصير الأجل</a:t>
            </a:r>
            <a:endParaRPr lang="en-US" sz="20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3E29FD0-3049-8C2A-B08D-D267189C9C27}"/>
              </a:ext>
            </a:extLst>
          </p:cNvPr>
          <p:cNvSpPr/>
          <p:nvPr/>
        </p:nvSpPr>
        <p:spPr>
          <a:xfrm>
            <a:off x="532199" y="2339648"/>
            <a:ext cx="4583271" cy="284259"/>
          </a:xfrm>
          <a:custGeom>
            <a:avLst/>
            <a:gdLst>
              <a:gd name="connsiteX0" fmla="*/ 0 w 4583271"/>
              <a:gd name="connsiteY0" fmla="*/ 47377 h 284259"/>
              <a:gd name="connsiteX1" fmla="*/ 47377 w 4583271"/>
              <a:gd name="connsiteY1" fmla="*/ 0 h 284259"/>
              <a:gd name="connsiteX2" fmla="*/ 688594 w 4583271"/>
              <a:gd name="connsiteY2" fmla="*/ 0 h 284259"/>
              <a:gd name="connsiteX3" fmla="*/ 1240040 w 4583271"/>
              <a:gd name="connsiteY3" fmla="*/ 0 h 284259"/>
              <a:gd name="connsiteX4" fmla="*/ 1926142 w 4583271"/>
              <a:gd name="connsiteY4" fmla="*/ 0 h 284259"/>
              <a:gd name="connsiteX5" fmla="*/ 2612244 w 4583271"/>
              <a:gd name="connsiteY5" fmla="*/ 0 h 284259"/>
              <a:gd name="connsiteX6" fmla="*/ 3298346 w 4583271"/>
              <a:gd name="connsiteY6" fmla="*/ 0 h 284259"/>
              <a:gd name="connsiteX7" fmla="*/ 3849792 w 4583271"/>
              <a:gd name="connsiteY7" fmla="*/ 0 h 284259"/>
              <a:gd name="connsiteX8" fmla="*/ 4535894 w 4583271"/>
              <a:gd name="connsiteY8" fmla="*/ 0 h 284259"/>
              <a:gd name="connsiteX9" fmla="*/ 4583271 w 4583271"/>
              <a:gd name="connsiteY9" fmla="*/ 47377 h 284259"/>
              <a:gd name="connsiteX10" fmla="*/ 4583271 w 4583271"/>
              <a:gd name="connsiteY10" fmla="*/ 236882 h 284259"/>
              <a:gd name="connsiteX11" fmla="*/ 4535894 w 4583271"/>
              <a:gd name="connsiteY11" fmla="*/ 284259 h 284259"/>
              <a:gd name="connsiteX12" fmla="*/ 3984448 w 4583271"/>
              <a:gd name="connsiteY12" fmla="*/ 284259 h 284259"/>
              <a:gd name="connsiteX13" fmla="*/ 3253461 w 4583271"/>
              <a:gd name="connsiteY13" fmla="*/ 284259 h 284259"/>
              <a:gd name="connsiteX14" fmla="*/ 2522474 w 4583271"/>
              <a:gd name="connsiteY14" fmla="*/ 284259 h 284259"/>
              <a:gd name="connsiteX15" fmla="*/ 1881257 w 4583271"/>
              <a:gd name="connsiteY15" fmla="*/ 284259 h 284259"/>
              <a:gd name="connsiteX16" fmla="*/ 1284925 w 4583271"/>
              <a:gd name="connsiteY16" fmla="*/ 284259 h 284259"/>
              <a:gd name="connsiteX17" fmla="*/ 688594 w 4583271"/>
              <a:gd name="connsiteY17" fmla="*/ 284259 h 284259"/>
              <a:gd name="connsiteX18" fmla="*/ 47377 w 4583271"/>
              <a:gd name="connsiteY18" fmla="*/ 284259 h 284259"/>
              <a:gd name="connsiteX19" fmla="*/ 0 w 4583271"/>
              <a:gd name="connsiteY19" fmla="*/ 236882 h 284259"/>
              <a:gd name="connsiteX20" fmla="*/ 0 w 4583271"/>
              <a:gd name="connsiteY20" fmla="*/ 47377 h 28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83271" h="284259" fill="none" extrusionOk="0">
                <a:moveTo>
                  <a:pt x="0" y="47377"/>
                </a:moveTo>
                <a:cubicBezTo>
                  <a:pt x="3542" y="22956"/>
                  <a:pt x="21333" y="1957"/>
                  <a:pt x="47377" y="0"/>
                </a:cubicBezTo>
                <a:cubicBezTo>
                  <a:pt x="229556" y="19319"/>
                  <a:pt x="417232" y="-29581"/>
                  <a:pt x="688594" y="0"/>
                </a:cubicBezTo>
                <a:cubicBezTo>
                  <a:pt x="959956" y="29581"/>
                  <a:pt x="1015532" y="23440"/>
                  <a:pt x="1240040" y="0"/>
                </a:cubicBezTo>
                <a:cubicBezTo>
                  <a:pt x="1464548" y="-23440"/>
                  <a:pt x="1601210" y="27985"/>
                  <a:pt x="1926142" y="0"/>
                </a:cubicBezTo>
                <a:cubicBezTo>
                  <a:pt x="2251074" y="-27985"/>
                  <a:pt x="2395348" y="-26435"/>
                  <a:pt x="2612244" y="0"/>
                </a:cubicBezTo>
                <a:cubicBezTo>
                  <a:pt x="2829140" y="26435"/>
                  <a:pt x="3056955" y="28570"/>
                  <a:pt x="3298346" y="0"/>
                </a:cubicBezTo>
                <a:cubicBezTo>
                  <a:pt x="3539737" y="-28570"/>
                  <a:pt x="3589321" y="-16683"/>
                  <a:pt x="3849792" y="0"/>
                </a:cubicBezTo>
                <a:cubicBezTo>
                  <a:pt x="4110263" y="16683"/>
                  <a:pt x="4219734" y="-12582"/>
                  <a:pt x="4535894" y="0"/>
                </a:cubicBezTo>
                <a:cubicBezTo>
                  <a:pt x="4562698" y="-262"/>
                  <a:pt x="4586303" y="23910"/>
                  <a:pt x="4583271" y="47377"/>
                </a:cubicBezTo>
                <a:cubicBezTo>
                  <a:pt x="4575987" y="100285"/>
                  <a:pt x="4582692" y="167597"/>
                  <a:pt x="4583271" y="236882"/>
                </a:cubicBezTo>
                <a:cubicBezTo>
                  <a:pt x="4584524" y="258741"/>
                  <a:pt x="4558499" y="286692"/>
                  <a:pt x="4535894" y="284259"/>
                </a:cubicBezTo>
                <a:cubicBezTo>
                  <a:pt x="4417587" y="269294"/>
                  <a:pt x="4178662" y="302436"/>
                  <a:pt x="3984448" y="284259"/>
                </a:cubicBezTo>
                <a:cubicBezTo>
                  <a:pt x="3790234" y="266082"/>
                  <a:pt x="3433448" y="280509"/>
                  <a:pt x="3253461" y="284259"/>
                </a:cubicBezTo>
                <a:cubicBezTo>
                  <a:pt x="3073474" y="288009"/>
                  <a:pt x="2831475" y="303944"/>
                  <a:pt x="2522474" y="284259"/>
                </a:cubicBezTo>
                <a:cubicBezTo>
                  <a:pt x="2213473" y="264574"/>
                  <a:pt x="2016889" y="276297"/>
                  <a:pt x="1881257" y="284259"/>
                </a:cubicBezTo>
                <a:cubicBezTo>
                  <a:pt x="1745625" y="292221"/>
                  <a:pt x="1500329" y="260896"/>
                  <a:pt x="1284925" y="284259"/>
                </a:cubicBezTo>
                <a:cubicBezTo>
                  <a:pt x="1069521" y="307622"/>
                  <a:pt x="852361" y="311777"/>
                  <a:pt x="688594" y="284259"/>
                </a:cubicBezTo>
                <a:cubicBezTo>
                  <a:pt x="524827" y="256741"/>
                  <a:pt x="258931" y="301650"/>
                  <a:pt x="47377" y="284259"/>
                </a:cubicBezTo>
                <a:cubicBezTo>
                  <a:pt x="18736" y="280997"/>
                  <a:pt x="1930" y="267634"/>
                  <a:pt x="0" y="236882"/>
                </a:cubicBezTo>
                <a:cubicBezTo>
                  <a:pt x="-1091" y="145064"/>
                  <a:pt x="-8548" y="124686"/>
                  <a:pt x="0" y="47377"/>
                </a:cubicBezTo>
                <a:close/>
              </a:path>
              <a:path w="4583271" h="284259" stroke="0" extrusionOk="0">
                <a:moveTo>
                  <a:pt x="0" y="47377"/>
                </a:moveTo>
                <a:cubicBezTo>
                  <a:pt x="394" y="20645"/>
                  <a:pt x="20396" y="6070"/>
                  <a:pt x="47377" y="0"/>
                </a:cubicBezTo>
                <a:cubicBezTo>
                  <a:pt x="193241" y="16554"/>
                  <a:pt x="519753" y="11774"/>
                  <a:pt x="688594" y="0"/>
                </a:cubicBezTo>
                <a:cubicBezTo>
                  <a:pt x="857435" y="-11774"/>
                  <a:pt x="1131783" y="29520"/>
                  <a:pt x="1419581" y="0"/>
                </a:cubicBezTo>
                <a:cubicBezTo>
                  <a:pt x="1707379" y="-29520"/>
                  <a:pt x="1791810" y="7964"/>
                  <a:pt x="2150568" y="0"/>
                </a:cubicBezTo>
                <a:cubicBezTo>
                  <a:pt x="2509326" y="-7964"/>
                  <a:pt x="2482616" y="11272"/>
                  <a:pt x="2746899" y="0"/>
                </a:cubicBezTo>
                <a:cubicBezTo>
                  <a:pt x="3011182" y="-11272"/>
                  <a:pt x="3197380" y="-17803"/>
                  <a:pt x="3433001" y="0"/>
                </a:cubicBezTo>
                <a:cubicBezTo>
                  <a:pt x="3668622" y="17803"/>
                  <a:pt x="4082003" y="-27452"/>
                  <a:pt x="4535894" y="0"/>
                </a:cubicBezTo>
                <a:cubicBezTo>
                  <a:pt x="4556243" y="-1492"/>
                  <a:pt x="4578083" y="17365"/>
                  <a:pt x="4583271" y="47377"/>
                </a:cubicBezTo>
                <a:cubicBezTo>
                  <a:pt x="4574917" y="86600"/>
                  <a:pt x="4592335" y="146622"/>
                  <a:pt x="4583271" y="236882"/>
                </a:cubicBezTo>
                <a:cubicBezTo>
                  <a:pt x="4584574" y="265080"/>
                  <a:pt x="4561710" y="285854"/>
                  <a:pt x="4535894" y="284259"/>
                </a:cubicBezTo>
                <a:cubicBezTo>
                  <a:pt x="4392468" y="263724"/>
                  <a:pt x="4146264" y="256856"/>
                  <a:pt x="3939562" y="284259"/>
                </a:cubicBezTo>
                <a:cubicBezTo>
                  <a:pt x="3732860" y="311662"/>
                  <a:pt x="3359793" y="257599"/>
                  <a:pt x="3208575" y="284259"/>
                </a:cubicBezTo>
                <a:cubicBezTo>
                  <a:pt x="3057357" y="310919"/>
                  <a:pt x="2807631" y="288349"/>
                  <a:pt x="2567359" y="284259"/>
                </a:cubicBezTo>
                <a:cubicBezTo>
                  <a:pt x="2327087" y="280169"/>
                  <a:pt x="2115171" y="299192"/>
                  <a:pt x="1836372" y="284259"/>
                </a:cubicBezTo>
                <a:cubicBezTo>
                  <a:pt x="1557573" y="269326"/>
                  <a:pt x="1536714" y="264042"/>
                  <a:pt x="1284925" y="284259"/>
                </a:cubicBezTo>
                <a:cubicBezTo>
                  <a:pt x="1033136" y="304476"/>
                  <a:pt x="869770" y="283659"/>
                  <a:pt x="598823" y="284259"/>
                </a:cubicBezTo>
                <a:cubicBezTo>
                  <a:pt x="327876" y="284859"/>
                  <a:pt x="283284" y="261279"/>
                  <a:pt x="47377" y="284259"/>
                </a:cubicBezTo>
                <a:cubicBezTo>
                  <a:pt x="23657" y="281051"/>
                  <a:pt x="5427" y="264087"/>
                  <a:pt x="0" y="236882"/>
                </a:cubicBezTo>
                <a:cubicBezTo>
                  <a:pt x="5472" y="178663"/>
                  <a:pt x="-7869" y="132097"/>
                  <a:pt x="0" y="47377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لماذا يتم تمويل الإلتزامات قصيرة الأجل بمصادر طويلة الأجل؟</a:t>
            </a:r>
            <a:endParaRPr lang="en-US" sz="14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B1A5E0E-2BA4-8BAE-CB60-60E92F78D829}"/>
              </a:ext>
            </a:extLst>
          </p:cNvPr>
          <p:cNvSpPr/>
          <p:nvPr/>
        </p:nvSpPr>
        <p:spPr>
          <a:xfrm>
            <a:off x="3498211" y="4157447"/>
            <a:ext cx="2322031" cy="450354"/>
          </a:xfrm>
          <a:custGeom>
            <a:avLst/>
            <a:gdLst>
              <a:gd name="connsiteX0" fmla="*/ 0 w 2322031"/>
              <a:gd name="connsiteY0" fmla="*/ 75061 h 450354"/>
              <a:gd name="connsiteX1" fmla="*/ 75061 w 2322031"/>
              <a:gd name="connsiteY1" fmla="*/ 0 h 450354"/>
              <a:gd name="connsiteX2" fmla="*/ 639757 w 2322031"/>
              <a:gd name="connsiteY2" fmla="*/ 0 h 450354"/>
              <a:gd name="connsiteX3" fmla="*/ 1139296 w 2322031"/>
              <a:gd name="connsiteY3" fmla="*/ 0 h 450354"/>
              <a:gd name="connsiteX4" fmla="*/ 1703993 w 2322031"/>
              <a:gd name="connsiteY4" fmla="*/ 0 h 450354"/>
              <a:gd name="connsiteX5" fmla="*/ 2246970 w 2322031"/>
              <a:gd name="connsiteY5" fmla="*/ 0 h 450354"/>
              <a:gd name="connsiteX6" fmla="*/ 2322031 w 2322031"/>
              <a:gd name="connsiteY6" fmla="*/ 75061 h 450354"/>
              <a:gd name="connsiteX7" fmla="*/ 2322031 w 2322031"/>
              <a:gd name="connsiteY7" fmla="*/ 375293 h 450354"/>
              <a:gd name="connsiteX8" fmla="*/ 2246970 w 2322031"/>
              <a:gd name="connsiteY8" fmla="*/ 450354 h 450354"/>
              <a:gd name="connsiteX9" fmla="*/ 1747431 w 2322031"/>
              <a:gd name="connsiteY9" fmla="*/ 450354 h 450354"/>
              <a:gd name="connsiteX10" fmla="*/ 1182735 w 2322031"/>
              <a:gd name="connsiteY10" fmla="*/ 450354 h 450354"/>
              <a:gd name="connsiteX11" fmla="*/ 683196 w 2322031"/>
              <a:gd name="connsiteY11" fmla="*/ 450354 h 450354"/>
              <a:gd name="connsiteX12" fmla="*/ 75061 w 2322031"/>
              <a:gd name="connsiteY12" fmla="*/ 450354 h 450354"/>
              <a:gd name="connsiteX13" fmla="*/ 0 w 2322031"/>
              <a:gd name="connsiteY13" fmla="*/ 375293 h 450354"/>
              <a:gd name="connsiteX14" fmla="*/ 0 w 2322031"/>
              <a:gd name="connsiteY14" fmla="*/ 75061 h 450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22031" h="450354" fill="none" extrusionOk="0">
                <a:moveTo>
                  <a:pt x="0" y="75061"/>
                </a:moveTo>
                <a:cubicBezTo>
                  <a:pt x="-2826" y="25481"/>
                  <a:pt x="28929" y="6126"/>
                  <a:pt x="75061" y="0"/>
                </a:cubicBezTo>
                <a:cubicBezTo>
                  <a:pt x="331418" y="-5332"/>
                  <a:pt x="388216" y="-5837"/>
                  <a:pt x="639757" y="0"/>
                </a:cubicBezTo>
                <a:cubicBezTo>
                  <a:pt x="891298" y="5837"/>
                  <a:pt x="1037391" y="-23159"/>
                  <a:pt x="1139296" y="0"/>
                </a:cubicBezTo>
                <a:cubicBezTo>
                  <a:pt x="1241201" y="23159"/>
                  <a:pt x="1471857" y="-6736"/>
                  <a:pt x="1703993" y="0"/>
                </a:cubicBezTo>
                <a:cubicBezTo>
                  <a:pt x="1936129" y="6736"/>
                  <a:pt x="2007449" y="26652"/>
                  <a:pt x="2246970" y="0"/>
                </a:cubicBezTo>
                <a:cubicBezTo>
                  <a:pt x="2293034" y="2270"/>
                  <a:pt x="2322350" y="38744"/>
                  <a:pt x="2322031" y="75061"/>
                </a:cubicBezTo>
                <a:cubicBezTo>
                  <a:pt x="2323707" y="198825"/>
                  <a:pt x="2324875" y="229079"/>
                  <a:pt x="2322031" y="375293"/>
                </a:cubicBezTo>
                <a:cubicBezTo>
                  <a:pt x="2329713" y="413305"/>
                  <a:pt x="2291930" y="442805"/>
                  <a:pt x="2246970" y="450354"/>
                </a:cubicBezTo>
                <a:cubicBezTo>
                  <a:pt x="2058493" y="427433"/>
                  <a:pt x="1960914" y="449251"/>
                  <a:pt x="1747431" y="450354"/>
                </a:cubicBezTo>
                <a:cubicBezTo>
                  <a:pt x="1533948" y="451457"/>
                  <a:pt x="1418419" y="425734"/>
                  <a:pt x="1182735" y="450354"/>
                </a:cubicBezTo>
                <a:cubicBezTo>
                  <a:pt x="947051" y="474974"/>
                  <a:pt x="918096" y="437977"/>
                  <a:pt x="683196" y="450354"/>
                </a:cubicBezTo>
                <a:cubicBezTo>
                  <a:pt x="448296" y="462731"/>
                  <a:pt x="314413" y="458998"/>
                  <a:pt x="75061" y="450354"/>
                </a:cubicBezTo>
                <a:cubicBezTo>
                  <a:pt x="41354" y="447174"/>
                  <a:pt x="5638" y="421767"/>
                  <a:pt x="0" y="375293"/>
                </a:cubicBezTo>
                <a:cubicBezTo>
                  <a:pt x="-11973" y="304036"/>
                  <a:pt x="8009" y="159806"/>
                  <a:pt x="0" y="75061"/>
                </a:cubicBezTo>
                <a:close/>
              </a:path>
              <a:path w="2322031" h="450354" stroke="0" extrusionOk="0">
                <a:moveTo>
                  <a:pt x="0" y="75061"/>
                </a:moveTo>
                <a:cubicBezTo>
                  <a:pt x="4286" y="27449"/>
                  <a:pt x="32532" y="7996"/>
                  <a:pt x="75061" y="0"/>
                </a:cubicBezTo>
                <a:cubicBezTo>
                  <a:pt x="273779" y="6641"/>
                  <a:pt x="399247" y="-18975"/>
                  <a:pt x="618038" y="0"/>
                </a:cubicBezTo>
                <a:cubicBezTo>
                  <a:pt x="836829" y="18975"/>
                  <a:pt x="911846" y="-21053"/>
                  <a:pt x="1204454" y="0"/>
                </a:cubicBezTo>
                <a:cubicBezTo>
                  <a:pt x="1497062" y="21053"/>
                  <a:pt x="2036433" y="-20154"/>
                  <a:pt x="2246970" y="0"/>
                </a:cubicBezTo>
                <a:cubicBezTo>
                  <a:pt x="2286038" y="3207"/>
                  <a:pt x="2321521" y="25114"/>
                  <a:pt x="2322031" y="75061"/>
                </a:cubicBezTo>
                <a:cubicBezTo>
                  <a:pt x="2328272" y="195134"/>
                  <a:pt x="2318700" y="305519"/>
                  <a:pt x="2322031" y="375293"/>
                </a:cubicBezTo>
                <a:cubicBezTo>
                  <a:pt x="2317460" y="415575"/>
                  <a:pt x="2287179" y="449430"/>
                  <a:pt x="2246970" y="450354"/>
                </a:cubicBezTo>
                <a:cubicBezTo>
                  <a:pt x="2054183" y="471970"/>
                  <a:pt x="1895617" y="457277"/>
                  <a:pt x="1682274" y="450354"/>
                </a:cubicBezTo>
                <a:cubicBezTo>
                  <a:pt x="1468931" y="443431"/>
                  <a:pt x="1255963" y="461872"/>
                  <a:pt x="1117577" y="450354"/>
                </a:cubicBezTo>
                <a:cubicBezTo>
                  <a:pt x="979191" y="438836"/>
                  <a:pt x="843538" y="472463"/>
                  <a:pt x="639757" y="450354"/>
                </a:cubicBezTo>
                <a:cubicBezTo>
                  <a:pt x="435976" y="428245"/>
                  <a:pt x="192574" y="437799"/>
                  <a:pt x="75061" y="450354"/>
                </a:cubicBezTo>
                <a:cubicBezTo>
                  <a:pt x="30191" y="457351"/>
                  <a:pt x="-1726" y="417800"/>
                  <a:pt x="0" y="375293"/>
                </a:cubicBezTo>
                <a:cubicBezTo>
                  <a:pt x="1942" y="234557"/>
                  <a:pt x="3358" y="143986"/>
                  <a:pt x="0" y="75061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وليس لزيادة الإستثمار</a:t>
            </a:r>
            <a:endParaRPr lang="en-US" sz="20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C8B2196-D472-1FD2-663C-16DBF069AB6D}"/>
              </a:ext>
            </a:extLst>
          </p:cNvPr>
          <p:cNvSpPr/>
          <p:nvPr/>
        </p:nvSpPr>
        <p:spPr>
          <a:xfrm>
            <a:off x="4776469" y="67765"/>
            <a:ext cx="3178844" cy="399590"/>
          </a:xfrm>
          <a:custGeom>
            <a:avLst/>
            <a:gdLst>
              <a:gd name="connsiteX0" fmla="*/ 0 w 3178844"/>
              <a:gd name="connsiteY0" fmla="*/ 66600 h 399590"/>
              <a:gd name="connsiteX1" fmla="*/ 66600 w 3178844"/>
              <a:gd name="connsiteY1" fmla="*/ 0 h 399590"/>
              <a:gd name="connsiteX2" fmla="*/ 645272 w 3178844"/>
              <a:gd name="connsiteY2" fmla="*/ 0 h 399590"/>
              <a:gd name="connsiteX3" fmla="*/ 1223945 w 3178844"/>
              <a:gd name="connsiteY3" fmla="*/ 0 h 399590"/>
              <a:gd name="connsiteX4" fmla="*/ 1772161 w 3178844"/>
              <a:gd name="connsiteY4" fmla="*/ 0 h 399590"/>
              <a:gd name="connsiteX5" fmla="*/ 2442202 w 3178844"/>
              <a:gd name="connsiteY5" fmla="*/ 0 h 399590"/>
              <a:gd name="connsiteX6" fmla="*/ 3112244 w 3178844"/>
              <a:gd name="connsiteY6" fmla="*/ 0 h 399590"/>
              <a:gd name="connsiteX7" fmla="*/ 3178844 w 3178844"/>
              <a:gd name="connsiteY7" fmla="*/ 66600 h 399590"/>
              <a:gd name="connsiteX8" fmla="*/ 3178844 w 3178844"/>
              <a:gd name="connsiteY8" fmla="*/ 332990 h 399590"/>
              <a:gd name="connsiteX9" fmla="*/ 3112244 w 3178844"/>
              <a:gd name="connsiteY9" fmla="*/ 399590 h 399590"/>
              <a:gd name="connsiteX10" fmla="*/ 2442202 w 3178844"/>
              <a:gd name="connsiteY10" fmla="*/ 399590 h 399590"/>
              <a:gd name="connsiteX11" fmla="*/ 1863530 w 3178844"/>
              <a:gd name="connsiteY11" fmla="*/ 399590 h 399590"/>
              <a:gd name="connsiteX12" fmla="*/ 1345770 w 3178844"/>
              <a:gd name="connsiteY12" fmla="*/ 399590 h 399590"/>
              <a:gd name="connsiteX13" fmla="*/ 675729 w 3178844"/>
              <a:gd name="connsiteY13" fmla="*/ 399590 h 399590"/>
              <a:gd name="connsiteX14" fmla="*/ 66600 w 3178844"/>
              <a:gd name="connsiteY14" fmla="*/ 399590 h 399590"/>
              <a:gd name="connsiteX15" fmla="*/ 0 w 3178844"/>
              <a:gd name="connsiteY15" fmla="*/ 332990 h 399590"/>
              <a:gd name="connsiteX16" fmla="*/ 0 w 3178844"/>
              <a:gd name="connsiteY16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78844" h="399590" fill="none" extrusionOk="0">
                <a:moveTo>
                  <a:pt x="0" y="66600"/>
                </a:moveTo>
                <a:cubicBezTo>
                  <a:pt x="127" y="28663"/>
                  <a:pt x="26447" y="3890"/>
                  <a:pt x="66600" y="0"/>
                </a:cubicBezTo>
                <a:cubicBezTo>
                  <a:pt x="266886" y="5016"/>
                  <a:pt x="511899" y="28184"/>
                  <a:pt x="645272" y="0"/>
                </a:cubicBezTo>
                <a:cubicBezTo>
                  <a:pt x="778645" y="-28184"/>
                  <a:pt x="997697" y="-5029"/>
                  <a:pt x="1223945" y="0"/>
                </a:cubicBezTo>
                <a:cubicBezTo>
                  <a:pt x="1450193" y="5029"/>
                  <a:pt x="1551283" y="-21064"/>
                  <a:pt x="1772161" y="0"/>
                </a:cubicBezTo>
                <a:cubicBezTo>
                  <a:pt x="1993039" y="21064"/>
                  <a:pt x="2160287" y="22665"/>
                  <a:pt x="2442202" y="0"/>
                </a:cubicBezTo>
                <a:cubicBezTo>
                  <a:pt x="2724117" y="-22665"/>
                  <a:pt x="2859112" y="2064"/>
                  <a:pt x="3112244" y="0"/>
                </a:cubicBezTo>
                <a:cubicBezTo>
                  <a:pt x="3152155" y="-1402"/>
                  <a:pt x="3179366" y="28693"/>
                  <a:pt x="3178844" y="66600"/>
                </a:cubicBezTo>
                <a:cubicBezTo>
                  <a:pt x="3186613" y="190006"/>
                  <a:pt x="3191650" y="260984"/>
                  <a:pt x="3178844" y="332990"/>
                </a:cubicBezTo>
                <a:cubicBezTo>
                  <a:pt x="3178055" y="366734"/>
                  <a:pt x="3146939" y="397526"/>
                  <a:pt x="3112244" y="399590"/>
                </a:cubicBezTo>
                <a:cubicBezTo>
                  <a:pt x="2814526" y="413636"/>
                  <a:pt x="2638747" y="387954"/>
                  <a:pt x="2442202" y="399590"/>
                </a:cubicBezTo>
                <a:cubicBezTo>
                  <a:pt x="2245657" y="411226"/>
                  <a:pt x="2128734" y="377232"/>
                  <a:pt x="1863530" y="399590"/>
                </a:cubicBezTo>
                <a:cubicBezTo>
                  <a:pt x="1598326" y="421948"/>
                  <a:pt x="1506108" y="395316"/>
                  <a:pt x="1345770" y="399590"/>
                </a:cubicBezTo>
                <a:cubicBezTo>
                  <a:pt x="1185432" y="403864"/>
                  <a:pt x="892970" y="428285"/>
                  <a:pt x="675729" y="399590"/>
                </a:cubicBezTo>
                <a:cubicBezTo>
                  <a:pt x="458488" y="370895"/>
                  <a:pt x="242545" y="393770"/>
                  <a:pt x="66600" y="399590"/>
                </a:cubicBezTo>
                <a:cubicBezTo>
                  <a:pt x="38918" y="399730"/>
                  <a:pt x="-4888" y="373956"/>
                  <a:pt x="0" y="332990"/>
                </a:cubicBezTo>
                <a:cubicBezTo>
                  <a:pt x="8959" y="220078"/>
                  <a:pt x="-3994" y="178027"/>
                  <a:pt x="0" y="66600"/>
                </a:cubicBezTo>
                <a:close/>
              </a:path>
              <a:path w="3178844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35412" y="-2753"/>
                  <a:pt x="402166" y="9107"/>
                  <a:pt x="675729" y="0"/>
                </a:cubicBezTo>
                <a:cubicBezTo>
                  <a:pt x="949292" y="-9107"/>
                  <a:pt x="1156313" y="-28666"/>
                  <a:pt x="1345770" y="0"/>
                </a:cubicBezTo>
                <a:cubicBezTo>
                  <a:pt x="1535227" y="28666"/>
                  <a:pt x="1821700" y="-2021"/>
                  <a:pt x="2015812" y="0"/>
                </a:cubicBezTo>
                <a:cubicBezTo>
                  <a:pt x="2209924" y="2021"/>
                  <a:pt x="2663915" y="-24392"/>
                  <a:pt x="3112244" y="0"/>
                </a:cubicBezTo>
                <a:cubicBezTo>
                  <a:pt x="3151359" y="-7821"/>
                  <a:pt x="3182670" y="32516"/>
                  <a:pt x="3178844" y="66600"/>
                </a:cubicBezTo>
                <a:cubicBezTo>
                  <a:pt x="3183763" y="171387"/>
                  <a:pt x="3171806" y="238546"/>
                  <a:pt x="3178844" y="332990"/>
                </a:cubicBezTo>
                <a:cubicBezTo>
                  <a:pt x="3173159" y="374967"/>
                  <a:pt x="3146165" y="401575"/>
                  <a:pt x="3112244" y="399590"/>
                </a:cubicBezTo>
                <a:cubicBezTo>
                  <a:pt x="2833015" y="417460"/>
                  <a:pt x="2703075" y="408134"/>
                  <a:pt x="2503115" y="399590"/>
                </a:cubicBezTo>
                <a:cubicBezTo>
                  <a:pt x="2303155" y="391046"/>
                  <a:pt x="2160710" y="384599"/>
                  <a:pt x="1985356" y="399590"/>
                </a:cubicBezTo>
                <a:cubicBezTo>
                  <a:pt x="1810002" y="414581"/>
                  <a:pt x="1680980" y="413416"/>
                  <a:pt x="1406683" y="399590"/>
                </a:cubicBezTo>
                <a:cubicBezTo>
                  <a:pt x="1132386" y="385764"/>
                  <a:pt x="902697" y="385198"/>
                  <a:pt x="736642" y="399590"/>
                </a:cubicBezTo>
                <a:cubicBezTo>
                  <a:pt x="570587" y="413982"/>
                  <a:pt x="312999" y="380930"/>
                  <a:pt x="66600" y="399590"/>
                </a:cubicBezTo>
                <a:cubicBezTo>
                  <a:pt x="28771" y="398956"/>
                  <a:pt x="3436" y="365805"/>
                  <a:pt x="0" y="332990"/>
                </a:cubicBezTo>
                <a:cubicBezTo>
                  <a:pt x="-5720" y="272562"/>
                  <a:pt x="5455" y="188121"/>
                  <a:pt x="0" y="66600"/>
                </a:cubicBezTo>
                <a:close/>
              </a:path>
            </a:pathLst>
          </a:custGeom>
          <a:solidFill>
            <a:schemeClr val="tx1">
              <a:lumMod val="95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أهميتها : معرفة الفجوة التمويلية</a:t>
            </a:r>
            <a:endParaRPr lang="en-US" b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C81A19F-A316-2893-48B6-CF124DAF3D02}"/>
              </a:ext>
            </a:extLst>
          </p:cNvPr>
          <p:cNvCxnSpPr>
            <a:cxnSpLocks/>
          </p:cNvCxnSpPr>
          <p:nvPr/>
        </p:nvCxnSpPr>
        <p:spPr>
          <a:xfrm flipH="1">
            <a:off x="1220986" y="4971496"/>
            <a:ext cx="10212893" cy="32307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39" name="Picture 38">
            <a:extLst>
              <a:ext uri="{FF2B5EF4-FFF2-40B4-BE49-F238E27FC236}">
                <a16:creationId xmlns:a16="http://schemas.microsoft.com/office/drawing/2014/main" id="{77B8C4CA-E242-17B7-F657-E9D1BF2B9B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684" y="827644"/>
            <a:ext cx="322215" cy="214810"/>
          </a:xfrm>
          <a:prstGeom prst="rect">
            <a:avLst/>
          </a:prstGeom>
        </p:spPr>
      </p:pic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146D80D1-D2FF-03E4-D517-2ACEE5254BC7}"/>
              </a:ext>
            </a:extLst>
          </p:cNvPr>
          <p:cNvSpPr/>
          <p:nvPr/>
        </p:nvSpPr>
        <p:spPr>
          <a:xfrm>
            <a:off x="8791830" y="693823"/>
            <a:ext cx="1047410" cy="399590"/>
          </a:xfrm>
          <a:custGeom>
            <a:avLst/>
            <a:gdLst>
              <a:gd name="connsiteX0" fmla="*/ 0 w 1047410"/>
              <a:gd name="connsiteY0" fmla="*/ 66600 h 399590"/>
              <a:gd name="connsiteX1" fmla="*/ 66600 w 1047410"/>
              <a:gd name="connsiteY1" fmla="*/ 0 h 399590"/>
              <a:gd name="connsiteX2" fmla="*/ 505421 w 1047410"/>
              <a:gd name="connsiteY2" fmla="*/ 0 h 399590"/>
              <a:gd name="connsiteX3" fmla="*/ 980810 w 1047410"/>
              <a:gd name="connsiteY3" fmla="*/ 0 h 399590"/>
              <a:gd name="connsiteX4" fmla="*/ 1047410 w 1047410"/>
              <a:gd name="connsiteY4" fmla="*/ 66600 h 399590"/>
              <a:gd name="connsiteX5" fmla="*/ 1047410 w 1047410"/>
              <a:gd name="connsiteY5" fmla="*/ 332990 h 399590"/>
              <a:gd name="connsiteX6" fmla="*/ 980810 w 1047410"/>
              <a:gd name="connsiteY6" fmla="*/ 399590 h 399590"/>
              <a:gd name="connsiteX7" fmla="*/ 541989 w 1047410"/>
              <a:gd name="connsiteY7" fmla="*/ 399590 h 399590"/>
              <a:gd name="connsiteX8" fmla="*/ 66600 w 1047410"/>
              <a:gd name="connsiteY8" fmla="*/ 399590 h 399590"/>
              <a:gd name="connsiteX9" fmla="*/ 0 w 1047410"/>
              <a:gd name="connsiteY9" fmla="*/ 332990 h 399590"/>
              <a:gd name="connsiteX10" fmla="*/ 0 w 1047410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7410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284185" y="-9706"/>
                  <a:pt x="384883" y="-21037"/>
                  <a:pt x="505421" y="0"/>
                </a:cubicBezTo>
                <a:cubicBezTo>
                  <a:pt x="625959" y="21037"/>
                  <a:pt x="868249" y="-16672"/>
                  <a:pt x="980810" y="0"/>
                </a:cubicBezTo>
                <a:cubicBezTo>
                  <a:pt x="1018434" y="-5652"/>
                  <a:pt x="1051711" y="30923"/>
                  <a:pt x="1047410" y="66600"/>
                </a:cubicBezTo>
                <a:cubicBezTo>
                  <a:pt x="1058250" y="142846"/>
                  <a:pt x="1057079" y="251105"/>
                  <a:pt x="1047410" y="332990"/>
                </a:cubicBezTo>
                <a:cubicBezTo>
                  <a:pt x="1042965" y="369336"/>
                  <a:pt x="1020491" y="398165"/>
                  <a:pt x="980810" y="399590"/>
                </a:cubicBezTo>
                <a:cubicBezTo>
                  <a:pt x="806137" y="395648"/>
                  <a:pt x="738180" y="412080"/>
                  <a:pt x="541989" y="399590"/>
                </a:cubicBezTo>
                <a:cubicBezTo>
                  <a:pt x="345798" y="387100"/>
                  <a:pt x="198483" y="408077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1047410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86174" y="19237"/>
                  <a:pt x="407727" y="14798"/>
                  <a:pt x="523705" y="0"/>
                </a:cubicBezTo>
                <a:cubicBezTo>
                  <a:pt x="639684" y="-14798"/>
                  <a:pt x="773339" y="-19405"/>
                  <a:pt x="980810" y="0"/>
                </a:cubicBezTo>
                <a:cubicBezTo>
                  <a:pt x="1011886" y="-6310"/>
                  <a:pt x="1052848" y="27542"/>
                  <a:pt x="1047410" y="66600"/>
                </a:cubicBezTo>
                <a:cubicBezTo>
                  <a:pt x="1045716" y="189726"/>
                  <a:pt x="1053009" y="245350"/>
                  <a:pt x="1047410" y="332990"/>
                </a:cubicBezTo>
                <a:cubicBezTo>
                  <a:pt x="1043095" y="375755"/>
                  <a:pt x="1023490" y="398348"/>
                  <a:pt x="980810" y="399590"/>
                </a:cubicBezTo>
                <a:cubicBezTo>
                  <a:pt x="772230" y="385862"/>
                  <a:pt x="685908" y="403947"/>
                  <a:pt x="541989" y="399590"/>
                </a:cubicBezTo>
                <a:cubicBezTo>
                  <a:pt x="398070" y="395233"/>
                  <a:pt x="225237" y="418661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2.5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C409F977-4699-3E28-89A2-4500B82580A3}"/>
              </a:ext>
            </a:extLst>
          </p:cNvPr>
          <p:cNvSpPr/>
          <p:nvPr/>
        </p:nvSpPr>
        <p:spPr>
          <a:xfrm>
            <a:off x="9959536" y="1215528"/>
            <a:ext cx="1609243" cy="399590"/>
          </a:xfrm>
          <a:custGeom>
            <a:avLst/>
            <a:gdLst>
              <a:gd name="connsiteX0" fmla="*/ 0 w 1609243"/>
              <a:gd name="connsiteY0" fmla="*/ 66600 h 399590"/>
              <a:gd name="connsiteX1" fmla="*/ 66600 w 1609243"/>
              <a:gd name="connsiteY1" fmla="*/ 0 h 399590"/>
              <a:gd name="connsiteX2" fmla="*/ 573375 w 1609243"/>
              <a:gd name="connsiteY2" fmla="*/ 0 h 399590"/>
              <a:gd name="connsiteX3" fmla="*/ 1080150 w 1609243"/>
              <a:gd name="connsiteY3" fmla="*/ 0 h 399590"/>
              <a:gd name="connsiteX4" fmla="*/ 1542643 w 1609243"/>
              <a:gd name="connsiteY4" fmla="*/ 0 h 399590"/>
              <a:gd name="connsiteX5" fmla="*/ 1609243 w 1609243"/>
              <a:gd name="connsiteY5" fmla="*/ 66600 h 399590"/>
              <a:gd name="connsiteX6" fmla="*/ 1609243 w 1609243"/>
              <a:gd name="connsiteY6" fmla="*/ 332990 h 399590"/>
              <a:gd name="connsiteX7" fmla="*/ 1542643 w 1609243"/>
              <a:gd name="connsiteY7" fmla="*/ 399590 h 399590"/>
              <a:gd name="connsiteX8" fmla="*/ 1035868 w 1609243"/>
              <a:gd name="connsiteY8" fmla="*/ 399590 h 399590"/>
              <a:gd name="connsiteX9" fmla="*/ 529093 w 1609243"/>
              <a:gd name="connsiteY9" fmla="*/ 399590 h 399590"/>
              <a:gd name="connsiteX10" fmla="*/ 66600 w 1609243"/>
              <a:gd name="connsiteY10" fmla="*/ 399590 h 399590"/>
              <a:gd name="connsiteX11" fmla="*/ 0 w 1609243"/>
              <a:gd name="connsiteY11" fmla="*/ 332990 h 399590"/>
              <a:gd name="connsiteX12" fmla="*/ 0 w 1609243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09243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262263" y="15636"/>
                  <a:pt x="327239" y="-22986"/>
                  <a:pt x="573375" y="0"/>
                </a:cubicBezTo>
                <a:cubicBezTo>
                  <a:pt x="819512" y="22986"/>
                  <a:pt x="871641" y="13171"/>
                  <a:pt x="1080150" y="0"/>
                </a:cubicBezTo>
                <a:cubicBezTo>
                  <a:pt x="1288659" y="-13171"/>
                  <a:pt x="1418773" y="21632"/>
                  <a:pt x="1542643" y="0"/>
                </a:cubicBezTo>
                <a:cubicBezTo>
                  <a:pt x="1574980" y="-436"/>
                  <a:pt x="1612142" y="28393"/>
                  <a:pt x="1609243" y="66600"/>
                </a:cubicBezTo>
                <a:cubicBezTo>
                  <a:pt x="1618717" y="138300"/>
                  <a:pt x="1596751" y="226928"/>
                  <a:pt x="1609243" y="332990"/>
                </a:cubicBezTo>
                <a:cubicBezTo>
                  <a:pt x="1600421" y="369513"/>
                  <a:pt x="1578945" y="398583"/>
                  <a:pt x="1542643" y="399590"/>
                </a:cubicBezTo>
                <a:cubicBezTo>
                  <a:pt x="1405142" y="395630"/>
                  <a:pt x="1265733" y="418174"/>
                  <a:pt x="1035868" y="399590"/>
                </a:cubicBezTo>
                <a:cubicBezTo>
                  <a:pt x="806003" y="381006"/>
                  <a:pt x="765383" y="388225"/>
                  <a:pt x="529093" y="399590"/>
                </a:cubicBezTo>
                <a:cubicBezTo>
                  <a:pt x="292803" y="410955"/>
                  <a:pt x="274976" y="376577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609243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98115" y="17323"/>
                  <a:pt x="387141" y="22202"/>
                  <a:pt x="558614" y="0"/>
                </a:cubicBezTo>
                <a:cubicBezTo>
                  <a:pt x="730087" y="-22202"/>
                  <a:pt x="936591" y="7058"/>
                  <a:pt x="1080150" y="0"/>
                </a:cubicBezTo>
                <a:cubicBezTo>
                  <a:pt x="1223709" y="-7058"/>
                  <a:pt x="1433169" y="16135"/>
                  <a:pt x="1542643" y="0"/>
                </a:cubicBezTo>
                <a:cubicBezTo>
                  <a:pt x="1576881" y="3418"/>
                  <a:pt x="1608997" y="25716"/>
                  <a:pt x="1609243" y="66600"/>
                </a:cubicBezTo>
                <a:cubicBezTo>
                  <a:pt x="1609861" y="163177"/>
                  <a:pt x="1615194" y="233743"/>
                  <a:pt x="1609243" y="332990"/>
                </a:cubicBezTo>
                <a:cubicBezTo>
                  <a:pt x="1603086" y="368193"/>
                  <a:pt x="1578607" y="398983"/>
                  <a:pt x="1542643" y="399590"/>
                </a:cubicBezTo>
                <a:cubicBezTo>
                  <a:pt x="1345398" y="390031"/>
                  <a:pt x="1261276" y="405285"/>
                  <a:pt x="1035868" y="399590"/>
                </a:cubicBezTo>
                <a:cubicBezTo>
                  <a:pt x="810460" y="393895"/>
                  <a:pt x="636814" y="422208"/>
                  <a:pt x="529093" y="399590"/>
                </a:cubicBezTo>
                <a:cubicBezTo>
                  <a:pt x="421372" y="376972"/>
                  <a:pt x="268185" y="392592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فجوة تمويلية</a:t>
            </a:r>
            <a:endParaRPr lang="en-US" sz="20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3ACEBA37-C5C8-FBB4-17DA-B157BAD56FBC}"/>
              </a:ext>
            </a:extLst>
          </p:cNvPr>
          <p:cNvSpPr/>
          <p:nvPr/>
        </p:nvSpPr>
        <p:spPr>
          <a:xfrm>
            <a:off x="9952899" y="657854"/>
            <a:ext cx="1609243" cy="399590"/>
          </a:xfrm>
          <a:custGeom>
            <a:avLst/>
            <a:gdLst>
              <a:gd name="connsiteX0" fmla="*/ 0 w 1609243"/>
              <a:gd name="connsiteY0" fmla="*/ 66600 h 399590"/>
              <a:gd name="connsiteX1" fmla="*/ 66600 w 1609243"/>
              <a:gd name="connsiteY1" fmla="*/ 0 h 399590"/>
              <a:gd name="connsiteX2" fmla="*/ 573375 w 1609243"/>
              <a:gd name="connsiteY2" fmla="*/ 0 h 399590"/>
              <a:gd name="connsiteX3" fmla="*/ 1080150 w 1609243"/>
              <a:gd name="connsiteY3" fmla="*/ 0 h 399590"/>
              <a:gd name="connsiteX4" fmla="*/ 1542643 w 1609243"/>
              <a:gd name="connsiteY4" fmla="*/ 0 h 399590"/>
              <a:gd name="connsiteX5" fmla="*/ 1609243 w 1609243"/>
              <a:gd name="connsiteY5" fmla="*/ 66600 h 399590"/>
              <a:gd name="connsiteX6" fmla="*/ 1609243 w 1609243"/>
              <a:gd name="connsiteY6" fmla="*/ 332990 h 399590"/>
              <a:gd name="connsiteX7" fmla="*/ 1542643 w 1609243"/>
              <a:gd name="connsiteY7" fmla="*/ 399590 h 399590"/>
              <a:gd name="connsiteX8" fmla="*/ 1035868 w 1609243"/>
              <a:gd name="connsiteY8" fmla="*/ 399590 h 399590"/>
              <a:gd name="connsiteX9" fmla="*/ 529093 w 1609243"/>
              <a:gd name="connsiteY9" fmla="*/ 399590 h 399590"/>
              <a:gd name="connsiteX10" fmla="*/ 66600 w 1609243"/>
              <a:gd name="connsiteY10" fmla="*/ 399590 h 399590"/>
              <a:gd name="connsiteX11" fmla="*/ 0 w 1609243"/>
              <a:gd name="connsiteY11" fmla="*/ 332990 h 399590"/>
              <a:gd name="connsiteX12" fmla="*/ 0 w 1609243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09243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262263" y="15636"/>
                  <a:pt x="327239" y="-22986"/>
                  <a:pt x="573375" y="0"/>
                </a:cubicBezTo>
                <a:cubicBezTo>
                  <a:pt x="819512" y="22986"/>
                  <a:pt x="871641" y="13171"/>
                  <a:pt x="1080150" y="0"/>
                </a:cubicBezTo>
                <a:cubicBezTo>
                  <a:pt x="1288659" y="-13171"/>
                  <a:pt x="1418773" y="21632"/>
                  <a:pt x="1542643" y="0"/>
                </a:cubicBezTo>
                <a:cubicBezTo>
                  <a:pt x="1574980" y="-436"/>
                  <a:pt x="1612142" y="28393"/>
                  <a:pt x="1609243" y="66600"/>
                </a:cubicBezTo>
                <a:cubicBezTo>
                  <a:pt x="1618717" y="138300"/>
                  <a:pt x="1596751" y="226928"/>
                  <a:pt x="1609243" y="332990"/>
                </a:cubicBezTo>
                <a:cubicBezTo>
                  <a:pt x="1600421" y="369513"/>
                  <a:pt x="1578945" y="398583"/>
                  <a:pt x="1542643" y="399590"/>
                </a:cubicBezTo>
                <a:cubicBezTo>
                  <a:pt x="1405142" y="395630"/>
                  <a:pt x="1265733" y="418174"/>
                  <a:pt x="1035868" y="399590"/>
                </a:cubicBezTo>
                <a:cubicBezTo>
                  <a:pt x="806003" y="381006"/>
                  <a:pt x="765383" y="388225"/>
                  <a:pt x="529093" y="399590"/>
                </a:cubicBezTo>
                <a:cubicBezTo>
                  <a:pt x="292803" y="410955"/>
                  <a:pt x="274976" y="376577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609243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98115" y="17323"/>
                  <a:pt x="387141" y="22202"/>
                  <a:pt x="558614" y="0"/>
                </a:cubicBezTo>
                <a:cubicBezTo>
                  <a:pt x="730087" y="-22202"/>
                  <a:pt x="936591" y="7058"/>
                  <a:pt x="1080150" y="0"/>
                </a:cubicBezTo>
                <a:cubicBezTo>
                  <a:pt x="1223709" y="-7058"/>
                  <a:pt x="1433169" y="16135"/>
                  <a:pt x="1542643" y="0"/>
                </a:cubicBezTo>
                <a:cubicBezTo>
                  <a:pt x="1576881" y="3418"/>
                  <a:pt x="1608997" y="25716"/>
                  <a:pt x="1609243" y="66600"/>
                </a:cubicBezTo>
                <a:cubicBezTo>
                  <a:pt x="1609861" y="163177"/>
                  <a:pt x="1615194" y="233743"/>
                  <a:pt x="1609243" y="332990"/>
                </a:cubicBezTo>
                <a:cubicBezTo>
                  <a:pt x="1603086" y="368193"/>
                  <a:pt x="1578607" y="398983"/>
                  <a:pt x="1542643" y="399590"/>
                </a:cubicBezTo>
                <a:cubicBezTo>
                  <a:pt x="1345398" y="390031"/>
                  <a:pt x="1261276" y="405285"/>
                  <a:pt x="1035868" y="399590"/>
                </a:cubicBezTo>
                <a:cubicBezTo>
                  <a:pt x="810460" y="393895"/>
                  <a:pt x="636814" y="422208"/>
                  <a:pt x="529093" y="399590"/>
                </a:cubicBezTo>
                <a:cubicBezTo>
                  <a:pt x="421372" y="376972"/>
                  <a:pt x="268185" y="392592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rgbClr val="BEE395"/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مغطيها جدا ؟</a:t>
            </a:r>
            <a:endParaRPr lang="en-US" sz="20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3A09FA16-039F-1422-EFD3-72B1EC8DB585}"/>
              </a:ext>
            </a:extLst>
          </p:cNvPr>
          <p:cNvSpPr/>
          <p:nvPr/>
        </p:nvSpPr>
        <p:spPr>
          <a:xfrm>
            <a:off x="2801491" y="5821366"/>
            <a:ext cx="6174809" cy="399590"/>
          </a:xfrm>
          <a:custGeom>
            <a:avLst/>
            <a:gdLst>
              <a:gd name="connsiteX0" fmla="*/ 0 w 6174809"/>
              <a:gd name="connsiteY0" fmla="*/ 66600 h 399590"/>
              <a:gd name="connsiteX1" fmla="*/ 66600 w 6174809"/>
              <a:gd name="connsiteY1" fmla="*/ 0 h 399590"/>
              <a:gd name="connsiteX2" fmla="*/ 617058 w 6174809"/>
              <a:gd name="connsiteY2" fmla="*/ 0 h 399590"/>
              <a:gd name="connsiteX3" fmla="*/ 1167515 w 6174809"/>
              <a:gd name="connsiteY3" fmla="*/ 0 h 399590"/>
              <a:gd name="connsiteX4" fmla="*/ 1838805 w 6174809"/>
              <a:gd name="connsiteY4" fmla="*/ 0 h 399590"/>
              <a:gd name="connsiteX5" fmla="*/ 2449679 w 6174809"/>
              <a:gd name="connsiteY5" fmla="*/ 0 h 399590"/>
              <a:gd name="connsiteX6" fmla="*/ 2939721 w 6174809"/>
              <a:gd name="connsiteY6" fmla="*/ 0 h 399590"/>
              <a:gd name="connsiteX7" fmla="*/ 3731843 w 6174809"/>
              <a:gd name="connsiteY7" fmla="*/ 0 h 399590"/>
              <a:gd name="connsiteX8" fmla="*/ 4221884 w 6174809"/>
              <a:gd name="connsiteY8" fmla="*/ 0 h 399590"/>
              <a:gd name="connsiteX9" fmla="*/ 4953590 w 6174809"/>
              <a:gd name="connsiteY9" fmla="*/ 0 h 399590"/>
              <a:gd name="connsiteX10" fmla="*/ 6108209 w 6174809"/>
              <a:gd name="connsiteY10" fmla="*/ 0 h 399590"/>
              <a:gd name="connsiteX11" fmla="*/ 6174809 w 6174809"/>
              <a:gd name="connsiteY11" fmla="*/ 66600 h 399590"/>
              <a:gd name="connsiteX12" fmla="*/ 6174809 w 6174809"/>
              <a:gd name="connsiteY12" fmla="*/ 332990 h 399590"/>
              <a:gd name="connsiteX13" fmla="*/ 6108209 w 6174809"/>
              <a:gd name="connsiteY13" fmla="*/ 399590 h 399590"/>
              <a:gd name="connsiteX14" fmla="*/ 5618167 w 6174809"/>
              <a:gd name="connsiteY14" fmla="*/ 399590 h 399590"/>
              <a:gd name="connsiteX15" fmla="*/ 4826045 w 6174809"/>
              <a:gd name="connsiteY15" fmla="*/ 399590 h 399590"/>
              <a:gd name="connsiteX16" fmla="*/ 4094339 w 6174809"/>
              <a:gd name="connsiteY16" fmla="*/ 399590 h 399590"/>
              <a:gd name="connsiteX17" fmla="*/ 3362633 w 6174809"/>
              <a:gd name="connsiteY17" fmla="*/ 399590 h 399590"/>
              <a:gd name="connsiteX18" fmla="*/ 2751760 w 6174809"/>
              <a:gd name="connsiteY18" fmla="*/ 399590 h 399590"/>
              <a:gd name="connsiteX19" fmla="*/ 1959637 w 6174809"/>
              <a:gd name="connsiteY19" fmla="*/ 399590 h 399590"/>
              <a:gd name="connsiteX20" fmla="*/ 1167515 w 6174809"/>
              <a:gd name="connsiteY20" fmla="*/ 399590 h 399590"/>
              <a:gd name="connsiteX21" fmla="*/ 677474 w 6174809"/>
              <a:gd name="connsiteY21" fmla="*/ 399590 h 399590"/>
              <a:gd name="connsiteX22" fmla="*/ 66600 w 6174809"/>
              <a:gd name="connsiteY22" fmla="*/ 399590 h 399590"/>
              <a:gd name="connsiteX23" fmla="*/ 0 w 6174809"/>
              <a:gd name="connsiteY23" fmla="*/ 332990 h 399590"/>
              <a:gd name="connsiteX24" fmla="*/ 0 w 6174809"/>
              <a:gd name="connsiteY24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174809" h="399590" fill="none" extrusionOk="0">
                <a:moveTo>
                  <a:pt x="0" y="66600"/>
                </a:moveTo>
                <a:cubicBezTo>
                  <a:pt x="607" y="25834"/>
                  <a:pt x="21873" y="-4363"/>
                  <a:pt x="66600" y="0"/>
                </a:cubicBezTo>
                <a:cubicBezTo>
                  <a:pt x="260757" y="5085"/>
                  <a:pt x="372579" y="-4185"/>
                  <a:pt x="617058" y="0"/>
                </a:cubicBezTo>
                <a:cubicBezTo>
                  <a:pt x="861537" y="4185"/>
                  <a:pt x="926015" y="-22335"/>
                  <a:pt x="1167515" y="0"/>
                </a:cubicBezTo>
                <a:cubicBezTo>
                  <a:pt x="1409015" y="22335"/>
                  <a:pt x="1510814" y="-4567"/>
                  <a:pt x="1838805" y="0"/>
                </a:cubicBezTo>
                <a:cubicBezTo>
                  <a:pt x="2166796" y="4567"/>
                  <a:pt x="2229567" y="3107"/>
                  <a:pt x="2449679" y="0"/>
                </a:cubicBezTo>
                <a:cubicBezTo>
                  <a:pt x="2669791" y="-3107"/>
                  <a:pt x="2827132" y="8903"/>
                  <a:pt x="2939721" y="0"/>
                </a:cubicBezTo>
                <a:cubicBezTo>
                  <a:pt x="3052310" y="-8903"/>
                  <a:pt x="3440196" y="-361"/>
                  <a:pt x="3731843" y="0"/>
                </a:cubicBezTo>
                <a:cubicBezTo>
                  <a:pt x="4023490" y="361"/>
                  <a:pt x="4046208" y="17373"/>
                  <a:pt x="4221884" y="0"/>
                </a:cubicBezTo>
                <a:cubicBezTo>
                  <a:pt x="4397560" y="-17373"/>
                  <a:pt x="4636136" y="-24070"/>
                  <a:pt x="4953590" y="0"/>
                </a:cubicBezTo>
                <a:cubicBezTo>
                  <a:pt x="5271044" y="24070"/>
                  <a:pt x="5623378" y="-6334"/>
                  <a:pt x="6108209" y="0"/>
                </a:cubicBezTo>
                <a:cubicBezTo>
                  <a:pt x="6145546" y="-5352"/>
                  <a:pt x="6166860" y="32354"/>
                  <a:pt x="6174809" y="66600"/>
                </a:cubicBezTo>
                <a:cubicBezTo>
                  <a:pt x="6172457" y="149605"/>
                  <a:pt x="6161836" y="200194"/>
                  <a:pt x="6174809" y="332990"/>
                </a:cubicBezTo>
                <a:cubicBezTo>
                  <a:pt x="6171036" y="371276"/>
                  <a:pt x="6149757" y="403206"/>
                  <a:pt x="6108209" y="399590"/>
                </a:cubicBezTo>
                <a:cubicBezTo>
                  <a:pt x="5930802" y="399428"/>
                  <a:pt x="5854489" y="404371"/>
                  <a:pt x="5618167" y="399590"/>
                </a:cubicBezTo>
                <a:cubicBezTo>
                  <a:pt x="5381845" y="394809"/>
                  <a:pt x="4989004" y="427256"/>
                  <a:pt x="4826045" y="399590"/>
                </a:cubicBezTo>
                <a:cubicBezTo>
                  <a:pt x="4663086" y="371924"/>
                  <a:pt x="4330467" y="366084"/>
                  <a:pt x="4094339" y="399590"/>
                </a:cubicBezTo>
                <a:cubicBezTo>
                  <a:pt x="3858211" y="433096"/>
                  <a:pt x="3693964" y="400369"/>
                  <a:pt x="3362633" y="399590"/>
                </a:cubicBezTo>
                <a:cubicBezTo>
                  <a:pt x="3031302" y="398811"/>
                  <a:pt x="2951210" y="409661"/>
                  <a:pt x="2751760" y="399590"/>
                </a:cubicBezTo>
                <a:cubicBezTo>
                  <a:pt x="2552310" y="389519"/>
                  <a:pt x="2327968" y="368489"/>
                  <a:pt x="1959637" y="399590"/>
                </a:cubicBezTo>
                <a:cubicBezTo>
                  <a:pt x="1591306" y="430691"/>
                  <a:pt x="1427074" y="396580"/>
                  <a:pt x="1167515" y="399590"/>
                </a:cubicBezTo>
                <a:cubicBezTo>
                  <a:pt x="907956" y="402600"/>
                  <a:pt x="875262" y="392419"/>
                  <a:pt x="677474" y="399590"/>
                </a:cubicBezTo>
                <a:cubicBezTo>
                  <a:pt x="479686" y="406761"/>
                  <a:pt x="271949" y="411577"/>
                  <a:pt x="66600" y="399590"/>
                </a:cubicBezTo>
                <a:cubicBezTo>
                  <a:pt x="33634" y="395969"/>
                  <a:pt x="2332" y="364467"/>
                  <a:pt x="0" y="332990"/>
                </a:cubicBezTo>
                <a:cubicBezTo>
                  <a:pt x="5637" y="210016"/>
                  <a:pt x="-8240" y="148182"/>
                  <a:pt x="0" y="66600"/>
                </a:cubicBezTo>
                <a:close/>
              </a:path>
              <a:path w="6174809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36015" y="31309"/>
                  <a:pt x="599542" y="21622"/>
                  <a:pt x="737890" y="0"/>
                </a:cubicBezTo>
                <a:cubicBezTo>
                  <a:pt x="876238" y="-21622"/>
                  <a:pt x="1199001" y="31409"/>
                  <a:pt x="1530012" y="0"/>
                </a:cubicBezTo>
                <a:cubicBezTo>
                  <a:pt x="1861023" y="-31409"/>
                  <a:pt x="2020958" y="-37599"/>
                  <a:pt x="2322134" y="0"/>
                </a:cubicBezTo>
                <a:cubicBezTo>
                  <a:pt x="2623310" y="37599"/>
                  <a:pt x="2785075" y="-18499"/>
                  <a:pt x="2933008" y="0"/>
                </a:cubicBezTo>
                <a:cubicBezTo>
                  <a:pt x="3080941" y="18499"/>
                  <a:pt x="3461057" y="-14901"/>
                  <a:pt x="3664714" y="0"/>
                </a:cubicBezTo>
                <a:cubicBezTo>
                  <a:pt x="3868371" y="14901"/>
                  <a:pt x="4179351" y="-5382"/>
                  <a:pt x="4456836" y="0"/>
                </a:cubicBezTo>
                <a:cubicBezTo>
                  <a:pt x="4734321" y="5382"/>
                  <a:pt x="4912858" y="-4150"/>
                  <a:pt x="5067710" y="0"/>
                </a:cubicBezTo>
                <a:cubicBezTo>
                  <a:pt x="5222562" y="4150"/>
                  <a:pt x="5664242" y="-33910"/>
                  <a:pt x="6108209" y="0"/>
                </a:cubicBezTo>
                <a:cubicBezTo>
                  <a:pt x="6143872" y="6629"/>
                  <a:pt x="6178307" y="37833"/>
                  <a:pt x="6174809" y="66600"/>
                </a:cubicBezTo>
                <a:cubicBezTo>
                  <a:pt x="6187712" y="188388"/>
                  <a:pt x="6173118" y="255117"/>
                  <a:pt x="6174809" y="332990"/>
                </a:cubicBezTo>
                <a:cubicBezTo>
                  <a:pt x="6177662" y="372451"/>
                  <a:pt x="6140705" y="391910"/>
                  <a:pt x="6108209" y="399590"/>
                </a:cubicBezTo>
                <a:cubicBezTo>
                  <a:pt x="5930764" y="418766"/>
                  <a:pt x="5686147" y="388003"/>
                  <a:pt x="5376503" y="399590"/>
                </a:cubicBezTo>
                <a:cubicBezTo>
                  <a:pt x="5066859" y="411177"/>
                  <a:pt x="4893361" y="398276"/>
                  <a:pt x="4584381" y="399590"/>
                </a:cubicBezTo>
                <a:cubicBezTo>
                  <a:pt x="4275401" y="400904"/>
                  <a:pt x="4255648" y="400174"/>
                  <a:pt x="4033923" y="399590"/>
                </a:cubicBezTo>
                <a:cubicBezTo>
                  <a:pt x="3812198" y="399006"/>
                  <a:pt x="3635580" y="417672"/>
                  <a:pt x="3302217" y="399590"/>
                </a:cubicBezTo>
                <a:cubicBezTo>
                  <a:pt x="2968854" y="381508"/>
                  <a:pt x="2781755" y="394630"/>
                  <a:pt x="2570511" y="399590"/>
                </a:cubicBezTo>
                <a:cubicBezTo>
                  <a:pt x="2359267" y="404550"/>
                  <a:pt x="2235730" y="424582"/>
                  <a:pt x="2020054" y="399590"/>
                </a:cubicBezTo>
                <a:cubicBezTo>
                  <a:pt x="1804378" y="374598"/>
                  <a:pt x="1484869" y="371353"/>
                  <a:pt x="1288348" y="399590"/>
                </a:cubicBezTo>
                <a:cubicBezTo>
                  <a:pt x="1091827" y="427827"/>
                  <a:pt x="922826" y="418377"/>
                  <a:pt x="677474" y="399590"/>
                </a:cubicBezTo>
                <a:cubicBezTo>
                  <a:pt x="432122" y="380803"/>
                  <a:pt x="283790" y="411114"/>
                  <a:pt x="66600" y="399590"/>
                </a:cubicBezTo>
                <a:cubicBezTo>
                  <a:pt x="20996" y="399331"/>
                  <a:pt x="-480" y="368765"/>
                  <a:pt x="0" y="332990"/>
                </a:cubicBezTo>
                <a:cubicBezTo>
                  <a:pt x="-3994" y="239404"/>
                  <a:pt x="-5600" y="186166"/>
                  <a:pt x="0" y="6660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Working Capital = Current Asset – Current Liabilities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7CE18C18-A63B-9F21-3CCF-3CC186A77A51}"/>
              </a:ext>
            </a:extLst>
          </p:cNvPr>
          <p:cNvSpPr/>
          <p:nvPr/>
        </p:nvSpPr>
        <p:spPr>
          <a:xfrm>
            <a:off x="5256072" y="6290822"/>
            <a:ext cx="1274371" cy="265097"/>
          </a:xfrm>
          <a:custGeom>
            <a:avLst/>
            <a:gdLst>
              <a:gd name="connsiteX0" fmla="*/ 0 w 1274371"/>
              <a:gd name="connsiteY0" fmla="*/ 44184 h 265097"/>
              <a:gd name="connsiteX1" fmla="*/ 44184 w 1274371"/>
              <a:gd name="connsiteY1" fmla="*/ 0 h 265097"/>
              <a:gd name="connsiteX2" fmla="*/ 613465 w 1274371"/>
              <a:gd name="connsiteY2" fmla="*/ 0 h 265097"/>
              <a:gd name="connsiteX3" fmla="*/ 1230187 w 1274371"/>
              <a:gd name="connsiteY3" fmla="*/ 0 h 265097"/>
              <a:gd name="connsiteX4" fmla="*/ 1274371 w 1274371"/>
              <a:gd name="connsiteY4" fmla="*/ 44184 h 265097"/>
              <a:gd name="connsiteX5" fmla="*/ 1274371 w 1274371"/>
              <a:gd name="connsiteY5" fmla="*/ 220913 h 265097"/>
              <a:gd name="connsiteX6" fmla="*/ 1230187 w 1274371"/>
              <a:gd name="connsiteY6" fmla="*/ 265097 h 265097"/>
              <a:gd name="connsiteX7" fmla="*/ 660906 w 1274371"/>
              <a:gd name="connsiteY7" fmla="*/ 265097 h 265097"/>
              <a:gd name="connsiteX8" fmla="*/ 44184 w 1274371"/>
              <a:gd name="connsiteY8" fmla="*/ 265097 h 265097"/>
              <a:gd name="connsiteX9" fmla="*/ 0 w 1274371"/>
              <a:gd name="connsiteY9" fmla="*/ 220913 h 265097"/>
              <a:gd name="connsiteX10" fmla="*/ 0 w 1274371"/>
              <a:gd name="connsiteY10" fmla="*/ 44184 h 265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74371" h="265097" fill="none" extrusionOk="0">
                <a:moveTo>
                  <a:pt x="0" y="44184"/>
                </a:moveTo>
                <a:cubicBezTo>
                  <a:pt x="-1317" y="22481"/>
                  <a:pt x="18290" y="909"/>
                  <a:pt x="44184" y="0"/>
                </a:cubicBezTo>
                <a:cubicBezTo>
                  <a:pt x="222416" y="18504"/>
                  <a:pt x="343198" y="2857"/>
                  <a:pt x="613465" y="0"/>
                </a:cubicBezTo>
                <a:cubicBezTo>
                  <a:pt x="883732" y="-2857"/>
                  <a:pt x="927121" y="1159"/>
                  <a:pt x="1230187" y="0"/>
                </a:cubicBezTo>
                <a:cubicBezTo>
                  <a:pt x="1254933" y="-2309"/>
                  <a:pt x="1275644" y="20109"/>
                  <a:pt x="1274371" y="44184"/>
                </a:cubicBezTo>
                <a:cubicBezTo>
                  <a:pt x="1272742" y="92938"/>
                  <a:pt x="1270887" y="143201"/>
                  <a:pt x="1274371" y="220913"/>
                </a:cubicBezTo>
                <a:cubicBezTo>
                  <a:pt x="1272778" y="245159"/>
                  <a:pt x="1258235" y="263305"/>
                  <a:pt x="1230187" y="265097"/>
                </a:cubicBezTo>
                <a:cubicBezTo>
                  <a:pt x="964550" y="281878"/>
                  <a:pt x="939880" y="238103"/>
                  <a:pt x="660906" y="265097"/>
                </a:cubicBezTo>
                <a:cubicBezTo>
                  <a:pt x="381932" y="292091"/>
                  <a:pt x="331973" y="256840"/>
                  <a:pt x="44184" y="265097"/>
                </a:cubicBezTo>
                <a:cubicBezTo>
                  <a:pt x="18782" y="266504"/>
                  <a:pt x="4283" y="244795"/>
                  <a:pt x="0" y="220913"/>
                </a:cubicBezTo>
                <a:cubicBezTo>
                  <a:pt x="6952" y="174679"/>
                  <a:pt x="6596" y="124165"/>
                  <a:pt x="0" y="44184"/>
                </a:cubicBezTo>
                <a:close/>
              </a:path>
              <a:path w="1274371" h="265097" stroke="0" extrusionOk="0">
                <a:moveTo>
                  <a:pt x="0" y="44184"/>
                </a:moveTo>
                <a:cubicBezTo>
                  <a:pt x="1704" y="17335"/>
                  <a:pt x="19255" y="3925"/>
                  <a:pt x="44184" y="0"/>
                </a:cubicBezTo>
                <a:cubicBezTo>
                  <a:pt x="339253" y="-2724"/>
                  <a:pt x="446201" y="11078"/>
                  <a:pt x="637186" y="0"/>
                </a:cubicBezTo>
                <a:cubicBezTo>
                  <a:pt x="828171" y="-11078"/>
                  <a:pt x="1004943" y="-5107"/>
                  <a:pt x="1230187" y="0"/>
                </a:cubicBezTo>
                <a:cubicBezTo>
                  <a:pt x="1251279" y="-3660"/>
                  <a:pt x="1275455" y="19328"/>
                  <a:pt x="1274371" y="44184"/>
                </a:cubicBezTo>
                <a:cubicBezTo>
                  <a:pt x="1276565" y="129563"/>
                  <a:pt x="1278194" y="149572"/>
                  <a:pt x="1274371" y="220913"/>
                </a:cubicBezTo>
                <a:cubicBezTo>
                  <a:pt x="1271703" y="249013"/>
                  <a:pt x="1259190" y="264128"/>
                  <a:pt x="1230187" y="265097"/>
                </a:cubicBezTo>
                <a:cubicBezTo>
                  <a:pt x="1064308" y="273101"/>
                  <a:pt x="871617" y="287213"/>
                  <a:pt x="660906" y="265097"/>
                </a:cubicBezTo>
                <a:cubicBezTo>
                  <a:pt x="450195" y="242981"/>
                  <a:pt x="293677" y="247766"/>
                  <a:pt x="44184" y="265097"/>
                </a:cubicBezTo>
                <a:cubicBezTo>
                  <a:pt x="21356" y="267552"/>
                  <a:pt x="-1227" y="250912"/>
                  <a:pt x="0" y="220913"/>
                </a:cubicBezTo>
                <a:cubicBezTo>
                  <a:pt x="8537" y="179243"/>
                  <a:pt x="-7483" y="119716"/>
                  <a:pt x="0" y="44184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الصافي</a:t>
            </a:r>
            <a:endParaRPr lang="en-US" sz="14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7A822DCD-3B87-AB88-C287-ECDFF9DE1F8C}"/>
              </a:ext>
            </a:extLst>
          </p:cNvPr>
          <p:cNvSpPr/>
          <p:nvPr/>
        </p:nvSpPr>
        <p:spPr>
          <a:xfrm>
            <a:off x="2799234" y="6330762"/>
            <a:ext cx="914873" cy="265097"/>
          </a:xfrm>
          <a:custGeom>
            <a:avLst/>
            <a:gdLst>
              <a:gd name="connsiteX0" fmla="*/ 0 w 914873"/>
              <a:gd name="connsiteY0" fmla="*/ 44184 h 265097"/>
              <a:gd name="connsiteX1" fmla="*/ 44184 w 914873"/>
              <a:gd name="connsiteY1" fmla="*/ 0 h 265097"/>
              <a:gd name="connsiteX2" fmla="*/ 440906 w 914873"/>
              <a:gd name="connsiteY2" fmla="*/ 0 h 265097"/>
              <a:gd name="connsiteX3" fmla="*/ 870689 w 914873"/>
              <a:gd name="connsiteY3" fmla="*/ 0 h 265097"/>
              <a:gd name="connsiteX4" fmla="*/ 914873 w 914873"/>
              <a:gd name="connsiteY4" fmla="*/ 44184 h 265097"/>
              <a:gd name="connsiteX5" fmla="*/ 914873 w 914873"/>
              <a:gd name="connsiteY5" fmla="*/ 220913 h 265097"/>
              <a:gd name="connsiteX6" fmla="*/ 870689 w 914873"/>
              <a:gd name="connsiteY6" fmla="*/ 265097 h 265097"/>
              <a:gd name="connsiteX7" fmla="*/ 473967 w 914873"/>
              <a:gd name="connsiteY7" fmla="*/ 265097 h 265097"/>
              <a:gd name="connsiteX8" fmla="*/ 44184 w 914873"/>
              <a:gd name="connsiteY8" fmla="*/ 265097 h 265097"/>
              <a:gd name="connsiteX9" fmla="*/ 0 w 914873"/>
              <a:gd name="connsiteY9" fmla="*/ 220913 h 265097"/>
              <a:gd name="connsiteX10" fmla="*/ 0 w 914873"/>
              <a:gd name="connsiteY10" fmla="*/ 44184 h 265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873" h="265097" fill="none" extrusionOk="0">
                <a:moveTo>
                  <a:pt x="0" y="44184"/>
                </a:moveTo>
                <a:cubicBezTo>
                  <a:pt x="-1317" y="22481"/>
                  <a:pt x="18290" y="909"/>
                  <a:pt x="44184" y="0"/>
                </a:cubicBezTo>
                <a:cubicBezTo>
                  <a:pt x="180472" y="-3918"/>
                  <a:pt x="263903" y="-11751"/>
                  <a:pt x="440906" y="0"/>
                </a:cubicBezTo>
                <a:cubicBezTo>
                  <a:pt x="617909" y="11751"/>
                  <a:pt x="697419" y="17967"/>
                  <a:pt x="870689" y="0"/>
                </a:cubicBezTo>
                <a:cubicBezTo>
                  <a:pt x="895435" y="-2309"/>
                  <a:pt x="916146" y="20109"/>
                  <a:pt x="914873" y="44184"/>
                </a:cubicBezTo>
                <a:cubicBezTo>
                  <a:pt x="913244" y="92938"/>
                  <a:pt x="911389" y="143201"/>
                  <a:pt x="914873" y="220913"/>
                </a:cubicBezTo>
                <a:cubicBezTo>
                  <a:pt x="913280" y="245159"/>
                  <a:pt x="898737" y="263305"/>
                  <a:pt x="870689" y="265097"/>
                </a:cubicBezTo>
                <a:cubicBezTo>
                  <a:pt x="729321" y="255856"/>
                  <a:pt x="564767" y="261779"/>
                  <a:pt x="473967" y="265097"/>
                </a:cubicBezTo>
                <a:cubicBezTo>
                  <a:pt x="383167" y="268415"/>
                  <a:pt x="165336" y="272921"/>
                  <a:pt x="44184" y="265097"/>
                </a:cubicBezTo>
                <a:cubicBezTo>
                  <a:pt x="18782" y="266504"/>
                  <a:pt x="4283" y="244795"/>
                  <a:pt x="0" y="220913"/>
                </a:cubicBezTo>
                <a:cubicBezTo>
                  <a:pt x="6952" y="174679"/>
                  <a:pt x="6596" y="124165"/>
                  <a:pt x="0" y="44184"/>
                </a:cubicBezTo>
                <a:close/>
              </a:path>
              <a:path w="914873" h="265097" stroke="0" extrusionOk="0">
                <a:moveTo>
                  <a:pt x="0" y="44184"/>
                </a:moveTo>
                <a:cubicBezTo>
                  <a:pt x="1704" y="17335"/>
                  <a:pt x="19255" y="3925"/>
                  <a:pt x="44184" y="0"/>
                </a:cubicBezTo>
                <a:cubicBezTo>
                  <a:pt x="244210" y="10365"/>
                  <a:pt x="329669" y="-6469"/>
                  <a:pt x="457437" y="0"/>
                </a:cubicBezTo>
                <a:cubicBezTo>
                  <a:pt x="585205" y="6469"/>
                  <a:pt x="719697" y="-2863"/>
                  <a:pt x="870689" y="0"/>
                </a:cubicBezTo>
                <a:cubicBezTo>
                  <a:pt x="891781" y="-3660"/>
                  <a:pt x="915957" y="19328"/>
                  <a:pt x="914873" y="44184"/>
                </a:cubicBezTo>
                <a:cubicBezTo>
                  <a:pt x="917067" y="129563"/>
                  <a:pt x="918696" y="149572"/>
                  <a:pt x="914873" y="220913"/>
                </a:cubicBezTo>
                <a:cubicBezTo>
                  <a:pt x="912205" y="249013"/>
                  <a:pt x="899692" y="264128"/>
                  <a:pt x="870689" y="265097"/>
                </a:cubicBezTo>
                <a:cubicBezTo>
                  <a:pt x="740528" y="279855"/>
                  <a:pt x="648592" y="284430"/>
                  <a:pt x="473967" y="265097"/>
                </a:cubicBezTo>
                <a:cubicBezTo>
                  <a:pt x="299342" y="245764"/>
                  <a:pt x="214402" y="247058"/>
                  <a:pt x="44184" y="265097"/>
                </a:cubicBezTo>
                <a:cubicBezTo>
                  <a:pt x="21356" y="267552"/>
                  <a:pt x="-1227" y="250912"/>
                  <a:pt x="0" y="220913"/>
                </a:cubicBezTo>
                <a:cubicBezTo>
                  <a:pt x="8537" y="179243"/>
                  <a:pt x="-7483" y="119716"/>
                  <a:pt x="0" y="44184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Net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F162507A-980C-F94E-B873-668090A06B6A}"/>
              </a:ext>
            </a:extLst>
          </p:cNvPr>
          <p:cNvSpPr/>
          <p:nvPr/>
        </p:nvSpPr>
        <p:spPr>
          <a:xfrm>
            <a:off x="10346267" y="2006156"/>
            <a:ext cx="1595807" cy="265097"/>
          </a:xfrm>
          <a:custGeom>
            <a:avLst/>
            <a:gdLst>
              <a:gd name="connsiteX0" fmla="*/ 0 w 1595807"/>
              <a:gd name="connsiteY0" fmla="*/ 44184 h 265097"/>
              <a:gd name="connsiteX1" fmla="*/ 44184 w 1595807"/>
              <a:gd name="connsiteY1" fmla="*/ 0 h 265097"/>
              <a:gd name="connsiteX2" fmla="*/ 561738 w 1595807"/>
              <a:gd name="connsiteY2" fmla="*/ 0 h 265097"/>
              <a:gd name="connsiteX3" fmla="*/ 1079292 w 1595807"/>
              <a:gd name="connsiteY3" fmla="*/ 0 h 265097"/>
              <a:gd name="connsiteX4" fmla="*/ 1551623 w 1595807"/>
              <a:gd name="connsiteY4" fmla="*/ 0 h 265097"/>
              <a:gd name="connsiteX5" fmla="*/ 1595807 w 1595807"/>
              <a:gd name="connsiteY5" fmla="*/ 44184 h 265097"/>
              <a:gd name="connsiteX6" fmla="*/ 1595807 w 1595807"/>
              <a:gd name="connsiteY6" fmla="*/ 220913 h 265097"/>
              <a:gd name="connsiteX7" fmla="*/ 1551623 w 1595807"/>
              <a:gd name="connsiteY7" fmla="*/ 265097 h 265097"/>
              <a:gd name="connsiteX8" fmla="*/ 1034069 w 1595807"/>
              <a:gd name="connsiteY8" fmla="*/ 265097 h 265097"/>
              <a:gd name="connsiteX9" fmla="*/ 516515 w 1595807"/>
              <a:gd name="connsiteY9" fmla="*/ 265097 h 265097"/>
              <a:gd name="connsiteX10" fmla="*/ 44184 w 1595807"/>
              <a:gd name="connsiteY10" fmla="*/ 265097 h 265097"/>
              <a:gd name="connsiteX11" fmla="*/ 0 w 1595807"/>
              <a:gd name="connsiteY11" fmla="*/ 220913 h 265097"/>
              <a:gd name="connsiteX12" fmla="*/ 0 w 1595807"/>
              <a:gd name="connsiteY12" fmla="*/ 44184 h 265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95807" h="265097" fill="none" extrusionOk="0">
                <a:moveTo>
                  <a:pt x="0" y="44184"/>
                </a:moveTo>
                <a:cubicBezTo>
                  <a:pt x="-2926" y="18011"/>
                  <a:pt x="23613" y="-4423"/>
                  <a:pt x="44184" y="0"/>
                </a:cubicBezTo>
                <a:cubicBezTo>
                  <a:pt x="293257" y="-7138"/>
                  <a:pt x="321243" y="12723"/>
                  <a:pt x="561738" y="0"/>
                </a:cubicBezTo>
                <a:cubicBezTo>
                  <a:pt x="802233" y="-12723"/>
                  <a:pt x="893981" y="-3261"/>
                  <a:pt x="1079292" y="0"/>
                </a:cubicBezTo>
                <a:cubicBezTo>
                  <a:pt x="1264603" y="3261"/>
                  <a:pt x="1395036" y="-1158"/>
                  <a:pt x="1551623" y="0"/>
                </a:cubicBezTo>
                <a:cubicBezTo>
                  <a:pt x="1574432" y="-156"/>
                  <a:pt x="1599453" y="17990"/>
                  <a:pt x="1595807" y="44184"/>
                </a:cubicBezTo>
                <a:cubicBezTo>
                  <a:pt x="1602315" y="99728"/>
                  <a:pt x="1588398" y="172004"/>
                  <a:pt x="1595807" y="220913"/>
                </a:cubicBezTo>
                <a:cubicBezTo>
                  <a:pt x="1592279" y="245211"/>
                  <a:pt x="1575681" y="264375"/>
                  <a:pt x="1551623" y="265097"/>
                </a:cubicBezTo>
                <a:cubicBezTo>
                  <a:pt x="1423213" y="252627"/>
                  <a:pt x="1276534" y="272403"/>
                  <a:pt x="1034069" y="265097"/>
                </a:cubicBezTo>
                <a:cubicBezTo>
                  <a:pt x="791604" y="257791"/>
                  <a:pt x="687578" y="264967"/>
                  <a:pt x="516515" y="265097"/>
                </a:cubicBezTo>
                <a:cubicBezTo>
                  <a:pt x="345452" y="265227"/>
                  <a:pt x="255471" y="252554"/>
                  <a:pt x="44184" y="265097"/>
                </a:cubicBezTo>
                <a:cubicBezTo>
                  <a:pt x="19379" y="263544"/>
                  <a:pt x="-2445" y="242898"/>
                  <a:pt x="0" y="220913"/>
                </a:cubicBezTo>
                <a:cubicBezTo>
                  <a:pt x="387" y="176745"/>
                  <a:pt x="-926" y="97893"/>
                  <a:pt x="0" y="44184"/>
                </a:cubicBezTo>
                <a:close/>
              </a:path>
              <a:path w="1595807" h="265097" stroke="0" extrusionOk="0">
                <a:moveTo>
                  <a:pt x="0" y="44184"/>
                </a:moveTo>
                <a:cubicBezTo>
                  <a:pt x="1704" y="17335"/>
                  <a:pt x="19255" y="3925"/>
                  <a:pt x="44184" y="0"/>
                </a:cubicBezTo>
                <a:cubicBezTo>
                  <a:pt x="267828" y="-17687"/>
                  <a:pt x="384213" y="-7793"/>
                  <a:pt x="546664" y="0"/>
                </a:cubicBezTo>
                <a:cubicBezTo>
                  <a:pt x="709115" y="7793"/>
                  <a:pt x="969632" y="1030"/>
                  <a:pt x="1079292" y="0"/>
                </a:cubicBezTo>
                <a:cubicBezTo>
                  <a:pt x="1188952" y="-1030"/>
                  <a:pt x="1355286" y="5786"/>
                  <a:pt x="1551623" y="0"/>
                </a:cubicBezTo>
                <a:cubicBezTo>
                  <a:pt x="1573890" y="2868"/>
                  <a:pt x="1595539" y="15312"/>
                  <a:pt x="1595807" y="44184"/>
                </a:cubicBezTo>
                <a:cubicBezTo>
                  <a:pt x="1595194" y="88401"/>
                  <a:pt x="1589994" y="172543"/>
                  <a:pt x="1595807" y="220913"/>
                </a:cubicBezTo>
                <a:cubicBezTo>
                  <a:pt x="1591704" y="244263"/>
                  <a:pt x="1571666" y="261866"/>
                  <a:pt x="1551623" y="265097"/>
                </a:cubicBezTo>
                <a:cubicBezTo>
                  <a:pt x="1302049" y="277305"/>
                  <a:pt x="1267335" y="283150"/>
                  <a:pt x="1034069" y="265097"/>
                </a:cubicBezTo>
                <a:cubicBezTo>
                  <a:pt x="800803" y="247044"/>
                  <a:pt x="773533" y="282667"/>
                  <a:pt x="516515" y="265097"/>
                </a:cubicBezTo>
                <a:cubicBezTo>
                  <a:pt x="259497" y="247527"/>
                  <a:pt x="187461" y="257818"/>
                  <a:pt x="44184" y="265097"/>
                </a:cubicBezTo>
                <a:cubicBezTo>
                  <a:pt x="20344" y="265625"/>
                  <a:pt x="-882" y="243735"/>
                  <a:pt x="0" y="220913"/>
                </a:cubicBezTo>
                <a:cubicBezTo>
                  <a:pt x="-8127" y="159341"/>
                  <a:pt x="-3180" y="99592"/>
                  <a:pt x="0" y="44184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Working Capital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38CA97AC-E225-32C2-6501-4AAE0DF0EE2C}"/>
              </a:ext>
            </a:extLst>
          </p:cNvPr>
          <p:cNvSpPr/>
          <p:nvPr/>
        </p:nvSpPr>
        <p:spPr>
          <a:xfrm>
            <a:off x="10388388" y="2410475"/>
            <a:ext cx="1595807" cy="953047"/>
          </a:xfrm>
          <a:custGeom>
            <a:avLst/>
            <a:gdLst>
              <a:gd name="connsiteX0" fmla="*/ 0 w 1595807"/>
              <a:gd name="connsiteY0" fmla="*/ 158844 h 953047"/>
              <a:gd name="connsiteX1" fmla="*/ 158844 w 1595807"/>
              <a:gd name="connsiteY1" fmla="*/ 0 h 953047"/>
              <a:gd name="connsiteX2" fmla="*/ 772341 w 1595807"/>
              <a:gd name="connsiteY2" fmla="*/ 0 h 953047"/>
              <a:gd name="connsiteX3" fmla="*/ 1436963 w 1595807"/>
              <a:gd name="connsiteY3" fmla="*/ 0 h 953047"/>
              <a:gd name="connsiteX4" fmla="*/ 1595807 w 1595807"/>
              <a:gd name="connsiteY4" fmla="*/ 158844 h 953047"/>
              <a:gd name="connsiteX5" fmla="*/ 1595807 w 1595807"/>
              <a:gd name="connsiteY5" fmla="*/ 794203 h 953047"/>
              <a:gd name="connsiteX6" fmla="*/ 1436963 w 1595807"/>
              <a:gd name="connsiteY6" fmla="*/ 953047 h 953047"/>
              <a:gd name="connsiteX7" fmla="*/ 823466 w 1595807"/>
              <a:gd name="connsiteY7" fmla="*/ 953047 h 953047"/>
              <a:gd name="connsiteX8" fmla="*/ 158844 w 1595807"/>
              <a:gd name="connsiteY8" fmla="*/ 953047 h 953047"/>
              <a:gd name="connsiteX9" fmla="*/ 0 w 1595807"/>
              <a:gd name="connsiteY9" fmla="*/ 794203 h 953047"/>
              <a:gd name="connsiteX10" fmla="*/ 0 w 1595807"/>
              <a:gd name="connsiteY10" fmla="*/ 158844 h 953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95807" h="953047" fill="none" extrusionOk="0">
                <a:moveTo>
                  <a:pt x="0" y="158844"/>
                </a:moveTo>
                <a:cubicBezTo>
                  <a:pt x="-5779" y="82957"/>
                  <a:pt x="60853" y="6255"/>
                  <a:pt x="158844" y="0"/>
                </a:cubicBezTo>
                <a:cubicBezTo>
                  <a:pt x="289945" y="22373"/>
                  <a:pt x="534850" y="19991"/>
                  <a:pt x="772341" y="0"/>
                </a:cubicBezTo>
                <a:cubicBezTo>
                  <a:pt x="1009832" y="-19991"/>
                  <a:pt x="1246902" y="32530"/>
                  <a:pt x="1436963" y="0"/>
                </a:cubicBezTo>
                <a:cubicBezTo>
                  <a:pt x="1527517" y="-18981"/>
                  <a:pt x="1609620" y="74667"/>
                  <a:pt x="1595807" y="158844"/>
                </a:cubicBezTo>
                <a:cubicBezTo>
                  <a:pt x="1626997" y="400248"/>
                  <a:pt x="1578319" y="508759"/>
                  <a:pt x="1595807" y="794203"/>
                </a:cubicBezTo>
                <a:cubicBezTo>
                  <a:pt x="1580535" y="880431"/>
                  <a:pt x="1530938" y="949975"/>
                  <a:pt x="1436963" y="953047"/>
                </a:cubicBezTo>
                <a:cubicBezTo>
                  <a:pt x="1218704" y="928928"/>
                  <a:pt x="1064149" y="952030"/>
                  <a:pt x="823466" y="953047"/>
                </a:cubicBezTo>
                <a:cubicBezTo>
                  <a:pt x="582783" y="954064"/>
                  <a:pt x="363575" y="957071"/>
                  <a:pt x="158844" y="953047"/>
                </a:cubicBezTo>
                <a:cubicBezTo>
                  <a:pt x="67710" y="957842"/>
                  <a:pt x="10851" y="880613"/>
                  <a:pt x="0" y="794203"/>
                </a:cubicBezTo>
                <a:cubicBezTo>
                  <a:pt x="14661" y="526954"/>
                  <a:pt x="-10838" y="322265"/>
                  <a:pt x="0" y="158844"/>
                </a:cubicBezTo>
                <a:close/>
              </a:path>
              <a:path w="1595807" h="953047" stroke="0" extrusionOk="0">
                <a:moveTo>
                  <a:pt x="0" y="158844"/>
                </a:moveTo>
                <a:cubicBezTo>
                  <a:pt x="3424" y="66198"/>
                  <a:pt x="70848" y="2000"/>
                  <a:pt x="158844" y="0"/>
                </a:cubicBezTo>
                <a:cubicBezTo>
                  <a:pt x="368684" y="-20766"/>
                  <a:pt x="479849" y="-22630"/>
                  <a:pt x="797904" y="0"/>
                </a:cubicBezTo>
                <a:cubicBezTo>
                  <a:pt x="1115959" y="22630"/>
                  <a:pt x="1246704" y="-1885"/>
                  <a:pt x="1436963" y="0"/>
                </a:cubicBezTo>
                <a:cubicBezTo>
                  <a:pt x="1522714" y="-2185"/>
                  <a:pt x="1609585" y="65351"/>
                  <a:pt x="1595807" y="158844"/>
                </a:cubicBezTo>
                <a:cubicBezTo>
                  <a:pt x="1589847" y="395740"/>
                  <a:pt x="1624289" y="620566"/>
                  <a:pt x="1595807" y="794203"/>
                </a:cubicBezTo>
                <a:cubicBezTo>
                  <a:pt x="1591385" y="888060"/>
                  <a:pt x="1545866" y="948586"/>
                  <a:pt x="1436963" y="953047"/>
                </a:cubicBezTo>
                <a:cubicBezTo>
                  <a:pt x="1185526" y="961051"/>
                  <a:pt x="1086090" y="964662"/>
                  <a:pt x="823466" y="953047"/>
                </a:cubicBezTo>
                <a:cubicBezTo>
                  <a:pt x="560842" y="941432"/>
                  <a:pt x="438982" y="952175"/>
                  <a:pt x="158844" y="953047"/>
                </a:cubicBezTo>
                <a:cubicBezTo>
                  <a:pt x="79415" y="965993"/>
                  <a:pt x="-3968" y="900022"/>
                  <a:pt x="0" y="794203"/>
                </a:cubicBezTo>
                <a:cubicBezTo>
                  <a:pt x="6488" y="536383"/>
                  <a:pt x="-23256" y="425064"/>
                  <a:pt x="0" y="158844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المبلغ الفائض من دورة الأصول الثابتة في تغطية الإلتزامات</a:t>
            </a:r>
            <a:endParaRPr lang="en-US" sz="14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93B8A526-D4C2-9755-A0E3-CE2BCEDD108B}"/>
              </a:ext>
            </a:extLst>
          </p:cNvPr>
          <p:cNvSpPr/>
          <p:nvPr/>
        </p:nvSpPr>
        <p:spPr>
          <a:xfrm>
            <a:off x="10246229" y="1862461"/>
            <a:ext cx="1844301" cy="1709969"/>
          </a:xfrm>
          <a:custGeom>
            <a:avLst/>
            <a:gdLst>
              <a:gd name="connsiteX0" fmla="*/ 0 w 1844301"/>
              <a:gd name="connsiteY0" fmla="*/ 285001 h 1709969"/>
              <a:gd name="connsiteX1" fmla="*/ 285001 w 1844301"/>
              <a:gd name="connsiteY1" fmla="*/ 0 h 1709969"/>
              <a:gd name="connsiteX2" fmla="*/ 947636 w 1844301"/>
              <a:gd name="connsiteY2" fmla="*/ 0 h 1709969"/>
              <a:gd name="connsiteX3" fmla="*/ 1559300 w 1844301"/>
              <a:gd name="connsiteY3" fmla="*/ 0 h 1709969"/>
              <a:gd name="connsiteX4" fmla="*/ 1844301 w 1844301"/>
              <a:gd name="connsiteY4" fmla="*/ 285001 h 1709969"/>
              <a:gd name="connsiteX5" fmla="*/ 1844301 w 1844301"/>
              <a:gd name="connsiteY5" fmla="*/ 832185 h 1709969"/>
              <a:gd name="connsiteX6" fmla="*/ 1844301 w 1844301"/>
              <a:gd name="connsiteY6" fmla="*/ 1424968 h 1709969"/>
              <a:gd name="connsiteX7" fmla="*/ 1559300 w 1844301"/>
              <a:gd name="connsiteY7" fmla="*/ 1709969 h 1709969"/>
              <a:gd name="connsiteX8" fmla="*/ 947636 w 1844301"/>
              <a:gd name="connsiteY8" fmla="*/ 1709969 h 1709969"/>
              <a:gd name="connsiteX9" fmla="*/ 285001 w 1844301"/>
              <a:gd name="connsiteY9" fmla="*/ 1709969 h 1709969"/>
              <a:gd name="connsiteX10" fmla="*/ 0 w 1844301"/>
              <a:gd name="connsiteY10" fmla="*/ 1424968 h 1709969"/>
              <a:gd name="connsiteX11" fmla="*/ 0 w 1844301"/>
              <a:gd name="connsiteY11" fmla="*/ 889184 h 1709969"/>
              <a:gd name="connsiteX12" fmla="*/ 0 w 1844301"/>
              <a:gd name="connsiteY12" fmla="*/ 285001 h 1709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44301" h="1709969" extrusionOk="0">
                <a:moveTo>
                  <a:pt x="0" y="285001"/>
                </a:moveTo>
                <a:cubicBezTo>
                  <a:pt x="-25084" y="112126"/>
                  <a:pt x="96953" y="11502"/>
                  <a:pt x="285001" y="0"/>
                </a:cubicBezTo>
                <a:cubicBezTo>
                  <a:pt x="577617" y="-27956"/>
                  <a:pt x="747221" y="10900"/>
                  <a:pt x="947636" y="0"/>
                </a:cubicBezTo>
                <a:cubicBezTo>
                  <a:pt x="1148052" y="-10900"/>
                  <a:pt x="1276689" y="-22566"/>
                  <a:pt x="1559300" y="0"/>
                </a:cubicBezTo>
                <a:cubicBezTo>
                  <a:pt x="1687537" y="-15957"/>
                  <a:pt x="1872402" y="141026"/>
                  <a:pt x="1844301" y="285001"/>
                </a:cubicBezTo>
                <a:cubicBezTo>
                  <a:pt x="1823083" y="451489"/>
                  <a:pt x="1858583" y="716269"/>
                  <a:pt x="1844301" y="832185"/>
                </a:cubicBezTo>
                <a:cubicBezTo>
                  <a:pt x="1830019" y="948101"/>
                  <a:pt x="1829672" y="1284904"/>
                  <a:pt x="1844301" y="1424968"/>
                </a:cubicBezTo>
                <a:cubicBezTo>
                  <a:pt x="1841350" y="1554228"/>
                  <a:pt x="1704314" y="1727185"/>
                  <a:pt x="1559300" y="1709969"/>
                </a:cubicBezTo>
                <a:cubicBezTo>
                  <a:pt x="1312787" y="1732491"/>
                  <a:pt x="1111328" y="1695565"/>
                  <a:pt x="947636" y="1709969"/>
                </a:cubicBezTo>
                <a:cubicBezTo>
                  <a:pt x="783944" y="1724373"/>
                  <a:pt x="545476" y="1688119"/>
                  <a:pt x="285001" y="1709969"/>
                </a:cubicBezTo>
                <a:cubicBezTo>
                  <a:pt x="130894" y="1714874"/>
                  <a:pt x="710" y="1589719"/>
                  <a:pt x="0" y="1424968"/>
                </a:cubicBezTo>
                <a:cubicBezTo>
                  <a:pt x="-21550" y="1299899"/>
                  <a:pt x="-5420" y="1103662"/>
                  <a:pt x="0" y="889184"/>
                </a:cubicBezTo>
                <a:cubicBezTo>
                  <a:pt x="5420" y="674706"/>
                  <a:pt x="-20095" y="425937"/>
                  <a:pt x="0" y="285001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bg2"/>
                </a:gs>
                <a:gs pos="100000">
                  <a:srgbClr val="FF0000"/>
                </a:gs>
              </a:gsLst>
              <a:lin ang="5400000" scaled="1"/>
            </a:gra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356D86D9-5413-1137-BB01-19ED17224FE8}"/>
              </a:ext>
            </a:extLst>
          </p:cNvPr>
          <p:cNvSpPr/>
          <p:nvPr/>
        </p:nvSpPr>
        <p:spPr>
          <a:xfrm>
            <a:off x="10388388" y="3786260"/>
            <a:ext cx="1595807" cy="265097"/>
          </a:xfrm>
          <a:custGeom>
            <a:avLst/>
            <a:gdLst>
              <a:gd name="connsiteX0" fmla="*/ 0 w 1595807"/>
              <a:gd name="connsiteY0" fmla="*/ 44184 h 265097"/>
              <a:gd name="connsiteX1" fmla="*/ 44184 w 1595807"/>
              <a:gd name="connsiteY1" fmla="*/ 0 h 265097"/>
              <a:gd name="connsiteX2" fmla="*/ 561738 w 1595807"/>
              <a:gd name="connsiteY2" fmla="*/ 0 h 265097"/>
              <a:gd name="connsiteX3" fmla="*/ 1079292 w 1595807"/>
              <a:gd name="connsiteY3" fmla="*/ 0 h 265097"/>
              <a:gd name="connsiteX4" fmla="*/ 1551623 w 1595807"/>
              <a:gd name="connsiteY4" fmla="*/ 0 h 265097"/>
              <a:gd name="connsiteX5" fmla="*/ 1595807 w 1595807"/>
              <a:gd name="connsiteY5" fmla="*/ 44184 h 265097"/>
              <a:gd name="connsiteX6" fmla="*/ 1595807 w 1595807"/>
              <a:gd name="connsiteY6" fmla="*/ 220913 h 265097"/>
              <a:gd name="connsiteX7" fmla="*/ 1551623 w 1595807"/>
              <a:gd name="connsiteY7" fmla="*/ 265097 h 265097"/>
              <a:gd name="connsiteX8" fmla="*/ 1034069 w 1595807"/>
              <a:gd name="connsiteY8" fmla="*/ 265097 h 265097"/>
              <a:gd name="connsiteX9" fmla="*/ 516515 w 1595807"/>
              <a:gd name="connsiteY9" fmla="*/ 265097 h 265097"/>
              <a:gd name="connsiteX10" fmla="*/ 44184 w 1595807"/>
              <a:gd name="connsiteY10" fmla="*/ 265097 h 265097"/>
              <a:gd name="connsiteX11" fmla="*/ 0 w 1595807"/>
              <a:gd name="connsiteY11" fmla="*/ 220913 h 265097"/>
              <a:gd name="connsiteX12" fmla="*/ 0 w 1595807"/>
              <a:gd name="connsiteY12" fmla="*/ 44184 h 265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95807" h="265097" fill="none" extrusionOk="0">
                <a:moveTo>
                  <a:pt x="0" y="44184"/>
                </a:moveTo>
                <a:cubicBezTo>
                  <a:pt x="-2926" y="18011"/>
                  <a:pt x="23613" y="-4423"/>
                  <a:pt x="44184" y="0"/>
                </a:cubicBezTo>
                <a:cubicBezTo>
                  <a:pt x="293257" y="-7138"/>
                  <a:pt x="321243" y="12723"/>
                  <a:pt x="561738" y="0"/>
                </a:cubicBezTo>
                <a:cubicBezTo>
                  <a:pt x="802233" y="-12723"/>
                  <a:pt x="893981" y="-3261"/>
                  <a:pt x="1079292" y="0"/>
                </a:cubicBezTo>
                <a:cubicBezTo>
                  <a:pt x="1264603" y="3261"/>
                  <a:pt x="1395036" y="-1158"/>
                  <a:pt x="1551623" y="0"/>
                </a:cubicBezTo>
                <a:cubicBezTo>
                  <a:pt x="1574432" y="-156"/>
                  <a:pt x="1599453" y="17990"/>
                  <a:pt x="1595807" y="44184"/>
                </a:cubicBezTo>
                <a:cubicBezTo>
                  <a:pt x="1602315" y="99728"/>
                  <a:pt x="1588398" y="172004"/>
                  <a:pt x="1595807" y="220913"/>
                </a:cubicBezTo>
                <a:cubicBezTo>
                  <a:pt x="1592279" y="245211"/>
                  <a:pt x="1575681" y="264375"/>
                  <a:pt x="1551623" y="265097"/>
                </a:cubicBezTo>
                <a:cubicBezTo>
                  <a:pt x="1423213" y="252627"/>
                  <a:pt x="1276534" y="272403"/>
                  <a:pt x="1034069" y="265097"/>
                </a:cubicBezTo>
                <a:cubicBezTo>
                  <a:pt x="791604" y="257791"/>
                  <a:pt x="687578" y="264967"/>
                  <a:pt x="516515" y="265097"/>
                </a:cubicBezTo>
                <a:cubicBezTo>
                  <a:pt x="345452" y="265227"/>
                  <a:pt x="255471" y="252554"/>
                  <a:pt x="44184" y="265097"/>
                </a:cubicBezTo>
                <a:cubicBezTo>
                  <a:pt x="19379" y="263544"/>
                  <a:pt x="-2445" y="242898"/>
                  <a:pt x="0" y="220913"/>
                </a:cubicBezTo>
                <a:cubicBezTo>
                  <a:pt x="387" y="176745"/>
                  <a:pt x="-926" y="97893"/>
                  <a:pt x="0" y="44184"/>
                </a:cubicBezTo>
                <a:close/>
              </a:path>
              <a:path w="1595807" h="265097" stroke="0" extrusionOk="0">
                <a:moveTo>
                  <a:pt x="0" y="44184"/>
                </a:moveTo>
                <a:cubicBezTo>
                  <a:pt x="1704" y="17335"/>
                  <a:pt x="19255" y="3925"/>
                  <a:pt x="44184" y="0"/>
                </a:cubicBezTo>
                <a:cubicBezTo>
                  <a:pt x="267828" y="-17687"/>
                  <a:pt x="384213" y="-7793"/>
                  <a:pt x="546664" y="0"/>
                </a:cubicBezTo>
                <a:cubicBezTo>
                  <a:pt x="709115" y="7793"/>
                  <a:pt x="969632" y="1030"/>
                  <a:pt x="1079292" y="0"/>
                </a:cubicBezTo>
                <a:cubicBezTo>
                  <a:pt x="1188952" y="-1030"/>
                  <a:pt x="1355286" y="5786"/>
                  <a:pt x="1551623" y="0"/>
                </a:cubicBezTo>
                <a:cubicBezTo>
                  <a:pt x="1573890" y="2868"/>
                  <a:pt x="1595539" y="15312"/>
                  <a:pt x="1595807" y="44184"/>
                </a:cubicBezTo>
                <a:cubicBezTo>
                  <a:pt x="1595194" y="88401"/>
                  <a:pt x="1589994" y="172543"/>
                  <a:pt x="1595807" y="220913"/>
                </a:cubicBezTo>
                <a:cubicBezTo>
                  <a:pt x="1591704" y="244263"/>
                  <a:pt x="1571666" y="261866"/>
                  <a:pt x="1551623" y="265097"/>
                </a:cubicBezTo>
                <a:cubicBezTo>
                  <a:pt x="1302049" y="277305"/>
                  <a:pt x="1267335" y="283150"/>
                  <a:pt x="1034069" y="265097"/>
                </a:cubicBezTo>
                <a:cubicBezTo>
                  <a:pt x="800803" y="247044"/>
                  <a:pt x="773533" y="282667"/>
                  <a:pt x="516515" y="265097"/>
                </a:cubicBezTo>
                <a:cubicBezTo>
                  <a:pt x="259497" y="247527"/>
                  <a:pt x="187461" y="257818"/>
                  <a:pt x="44184" y="265097"/>
                </a:cubicBezTo>
                <a:cubicBezTo>
                  <a:pt x="20344" y="265625"/>
                  <a:pt x="-882" y="243735"/>
                  <a:pt x="0" y="220913"/>
                </a:cubicBezTo>
                <a:cubicBezTo>
                  <a:pt x="-8127" y="159341"/>
                  <a:pt x="-3180" y="99592"/>
                  <a:pt x="0" y="44184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Net Working Capital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C848DF8B-250F-B4C9-79E2-C918FB7AFC29}"/>
              </a:ext>
            </a:extLst>
          </p:cNvPr>
          <p:cNvSpPr/>
          <p:nvPr/>
        </p:nvSpPr>
        <p:spPr>
          <a:xfrm>
            <a:off x="10254569" y="3676586"/>
            <a:ext cx="1844301" cy="569128"/>
          </a:xfrm>
          <a:custGeom>
            <a:avLst/>
            <a:gdLst>
              <a:gd name="connsiteX0" fmla="*/ 0 w 1844301"/>
              <a:gd name="connsiteY0" fmla="*/ 94857 h 569128"/>
              <a:gd name="connsiteX1" fmla="*/ 94857 w 1844301"/>
              <a:gd name="connsiteY1" fmla="*/ 0 h 569128"/>
              <a:gd name="connsiteX2" fmla="*/ 679478 w 1844301"/>
              <a:gd name="connsiteY2" fmla="*/ 0 h 569128"/>
              <a:gd name="connsiteX3" fmla="*/ 1214461 w 1844301"/>
              <a:gd name="connsiteY3" fmla="*/ 0 h 569128"/>
              <a:gd name="connsiteX4" fmla="*/ 1749444 w 1844301"/>
              <a:gd name="connsiteY4" fmla="*/ 0 h 569128"/>
              <a:gd name="connsiteX5" fmla="*/ 1844301 w 1844301"/>
              <a:gd name="connsiteY5" fmla="*/ 94857 h 569128"/>
              <a:gd name="connsiteX6" fmla="*/ 1844301 w 1844301"/>
              <a:gd name="connsiteY6" fmla="*/ 474271 h 569128"/>
              <a:gd name="connsiteX7" fmla="*/ 1749444 w 1844301"/>
              <a:gd name="connsiteY7" fmla="*/ 569128 h 569128"/>
              <a:gd name="connsiteX8" fmla="*/ 1231007 w 1844301"/>
              <a:gd name="connsiteY8" fmla="*/ 569128 h 569128"/>
              <a:gd name="connsiteX9" fmla="*/ 679478 w 1844301"/>
              <a:gd name="connsiteY9" fmla="*/ 569128 h 569128"/>
              <a:gd name="connsiteX10" fmla="*/ 94857 w 1844301"/>
              <a:gd name="connsiteY10" fmla="*/ 569128 h 569128"/>
              <a:gd name="connsiteX11" fmla="*/ 0 w 1844301"/>
              <a:gd name="connsiteY11" fmla="*/ 474271 h 569128"/>
              <a:gd name="connsiteX12" fmla="*/ 0 w 1844301"/>
              <a:gd name="connsiteY12" fmla="*/ 94857 h 569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44301" h="569128" extrusionOk="0">
                <a:moveTo>
                  <a:pt x="0" y="94857"/>
                </a:moveTo>
                <a:cubicBezTo>
                  <a:pt x="-2219" y="41100"/>
                  <a:pt x="33082" y="3523"/>
                  <a:pt x="94857" y="0"/>
                </a:cubicBezTo>
                <a:cubicBezTo>
                  <a:pt x="247445" y="-24125"/>
                  <a:pt x="460043" y="-16813"/>
                  <a:pt x="679478" y="0"/>
                </a:cubicBezTo>
                <a:cubicBezTo>
                  <a:pt x="898913" y="16813"/>
                  <a:pt x="1098114" y="4439"/>
                  <a:pt x="1214461" y="0"/>
                </a:cubicBezTo>
                <a:cubicBezTo>
                  <a:pt x="1330808" y="-4439"/>
                  <a:pt x="1579036" y="7305"/>
                  <a:pt x="1749444" y="0"/>
                </a:cubicBezTo>
                <a:cubicBezTo>
                  <a:pt x="1798201" y="-11695"/>
                  <a:pt x="1846756" y="33386"/>
                  <a:pt x="1844301" y="94857"/>
                </a:cubicBezTo>
                <a:cubicBezTo>
                  <a:pt x="1834391" y="252135"/>
                  <a:pt x="1854466" y="334051"/>
                  <a:pt x="1844301" y="474271"/>
                </a:cubicBezTo>
                <a:cubicBezTo>
                  <a:pt x="1843502" y="519038"/>
                  <a:pt x="1797851" y="574661"/>
                  <a:pt x="1749444" y="569128"/>
                </a:cubicBezTo>
                <a:cubicBezTo>
                  <a:pt x="1493989" y="569645"/>
                  <a:pt x="1409224" y="593490"/>
                  <a:pt x="1231007" y="569128"/>
                </a:cubicBezTo>
                <a:cubicBezTo>
                  <a:pt x="1052790" y="544766"/>
                  <a:pt x="951504" y="542257"/>
                  <a:pt x="679478" y="569128"/>
                </a:cubicBezTo>
                <a:cubicBezTo>
                  <a:pt x="407452" y="595999"/>
                  <a:pt x="225608" y="569646"/>
                  <a:pt x="94857" y="569128"/>
                </a:cubicBezTo>
                <a:cubicBezTo>
                  <a:pt x="47921" y="563741"/>
                  <a:pt x="2203" y="525239"/>
                  <a:pt x="0" y="474271"/>
                </a:cubicBezTo>
                <a:cubicBezTo>
                  <a:pt x="-16099" y="335565"/>
                  <a:pt x="-17383" y="184250"/>
                  <a:pt x="0" y="94857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bg2"/>
                </a:gs>
                <a:gs pos="100000">
                  <a:srgbClr val="FF0000"/>
                </a:gs>
              </a:gsLst>
              <a:lin ang="5400000" scaled="1"/>
            </a:gra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F5997BEC-B575-A972-8C35-1D4B32BEDDB8}"/>
              </a:ext>
            </a:extLst>
          </p:cNvPr>
          <p:cNvSpPr/>
          <p:nvPr/>
        </p:nvSpPr>
        <p:spPr>
          <a:xfrm>
            <a:off x="2916203" y="209306"/>
            <a:ext cx="1595807" cy="265097"/>
          </a:xfrm>
          <a:custGeom>
            <a:avLst/>
            <a:gdLst>
              <a:gd name="connsiteX0" fmla="*/ 0 w 1595807"/>
              <a:gd name="connsiteY0" fmla="*/ 44184 h 265097"/>
              <a:gd name="connsiteX1" fmla="*/ 44184 w 1595807"/>
              <a:gd name="connsiteY1" fmla="*/ 0 h 265097"/>
              <a:gd name="connsiteX2" fmla="*/ 561738 w 1595807"/>
              <a:gd name="connsiteY2" fmla="*/ 0 h 265097"/>
              <a:gd name="connsiteX3" fmla="*/ 1079292 w 1595807"/>
              <a:gd name="connsiteY3" fmla="*/ 0 h 265097"/>
              <a:gd name="connsiteX4" fmla="*/ 1551623 w 1595807"/>
              <a:gd name="connsiteY4" fmla="*/ 0 h 265097"/>
              <a:gd name="connsiteX5" fmla="*/ 1595807 w 1595807"/>
              <a:gd name="connsiteY5" fmla="*/ 44184 h 265097"/>
              <a:gd name="connsiteX6" fmla="*/ 1595807 w 1595807"/>
              <a:gd name="connsiteY6" fmla="*/ 220913 h 265097"/>
              <a:gd name="connsiteX7" fmla="*/ 1551623 w 1595807"/>
              <a:gd name="connsiteY7" fmla="*/ 265097 h 265097"/>
              <a:gd name="connsiteX8" fmla="*/ 1034069 w 1595807"/>
              <a:gd name="connsiteY8" fmla="*/ 265097 h 265097"/>
              <a:gd name="connsiteX9" fmla="*/ 516515 w 1595807"/>
              <a:gd name="connsiteY9" fmla="*/ 265097 h 265097"/>
              <a:gd name="connsiteX10" fmla="*/ 44184 w 1595807"/>
              <a:gd name="connsiteY10" fmla="*/ 265097 h 265097"/>
              <a:gd name="connsiteX11" fmla="*/ 0 w 1595807"/>
              <a:gd name="connsiteY11" fmla="*/ 220913 h 265097"/>
              <a:gd name="connsiteX12" fmla="*/ 0 w 1595807"/>
              <a:gd name="connsiteY12" fmla="*/ 44184 h 265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95807" h="265097" fill="none" extrusionOk="0">
                <a:moveTo>
                  <a:pt x="0" y="44184"/>
                </a:moveTo>
                <a:cubicBezTo>
                  <a:pt x="-2926" y="18011"/>
                  <a:pt x="23613" y="-4423"/>
                  <a:pt x="44184" y="0"/>
                </a:cubicBezTo>
                <a:cubicBezTo>
                  <a:pt x="293257" y="-7138"/>
                  <a:pt x="321243" y="12723"/>
                  <a:pt x="561738" y="0"/>
                </a:cubicBezTo>
                <a:cubicBezTo>
                  <a:pt x="802233" y="-12723"/>
                  <a:pt x="893981" y="-3261"/>
                  <a:pt x="1079292" y="0"/>
                </a:cubicBezTo>
                <a:cubicBezTo>
                  <a:pt x="1264603" y="3261"/>
                  <a:pt x="1395036" y="-1158"/>
                  <a:pt x="1551623" y="0"/>
                </a:cubicBezTo>
                <a:cubicBezTo>
                  <a:pt x="1574432" y="-156"/>
                  <a:pt x="1599453" y="17990"/>
                  <a:pt x="1595807" y="44184"/>
                </a:cubicBezTo>
                <a:cubicBezTo>
                  <a:pt x="1602315" y="99728"/>
                  <a:pt x="1588398" y="172004"/>
                  <a:pt x="1595807" y="220913"/>
                </a:cubicBezTo>
                <a:cubicBezTo>
                  <a:pt x="1592279" y="245211"/>
                  <a:pt x="1575681" y="264375"/>
                  <a:pt x="1551623" y="265097"/>
                </a:cubicBezTo>
                <a:cubicBezTo>
                  <a:pt x="1423213" y="252627"/>
                  <a:pt x="1276534" y="272403"/>
                  <a:pt x="1034069" y="265097"/>
                </a:cubicBezTo>
                <a:cubicBezTo>
                  <a:pt x="791604" y="257791"/>
                  <a:pt x="687578" y="264967"/>
                  <a:pt x="516515" y="265097"/>
                </a:cubicBezTo>
                <a:cubicBezTo>
                  <a:pt x="345452" y="265227"/>
                  <a:pt x="255471" y="252554"/>
                  <a:pt x="44184" y="265097"/>
                </a:cubicBezTo>
                <a:cubicBezTo>
                  <a:pt x="19379" y="263544"/>
                  <a:pt x="-2445" y="242898"/>
                  <a:pt x="0" y="220913"/>
                </a:cubicBezTo>
                <a:cubicBezTo>
                  <a:pt x="387" y="176745"/>
                  <a:pt x="-926" y="97893"/>
                  <a:pt x="0" y="44184"/>
                </a:cubicBezTo>
                <a:close/>
              </a:path>
              <a:path w="1595807" h="265097" stroke="0" extrusionOk="0">
                <a:moveTo>
                  <a:pt x="0" y="44184"/>
                </a:moveTo>
                <a:cubicBezTo>
                  <a:pt x="1704" y="17335"/>
                  <a:pt x="19255" y="3925"/>
                  <a:pt x="44184" y="0"/>
                </a:cubicBezTo>
                <a:cubicBezTo>
                  <a:pt x="267828" y="-17687"/>
                  <a:pt x="384213" y="-7793"/>
                  <a:pt x="546664" y="0"/>
                </a:cubicBezTo>
                <a:cubicBezTo>
                  <a:pt x="709115" y="7793"/>
                  <a:pt x="969632" y="1030"/>
                  <a:pt x="1079292" y="0"/>
                </a:cubicBezTo>
                <a:cubicBezTo>
                  <a:pt x="1188952" y="-1030"/>
                  <a:pt x="1355286" y="5786"/>
                  <a:pt x="1551623" y="0"/>
                </a:cubicBezTo>
                <a:cubicBezTo>
                  <a:pt x="1573890" y="2868"/>
                  <a:pt x="1595539" y="15312"/>
                  <a:pt x="1595807" y="44184"/>
                </a:cubicBezTo>
                <a:cubicBezTo>
                  <a:pt x="1595194" y="88401"/>
                  <a:pt x="1589994" y="172543"/>
                  <a:pt x="1595807" y="220913"/>
                </a:cubicBezTo>
                <a:cubicBezTo>
                  <a:pt x="1591704" y="244263"/>
                  <a:pt x="1571666" y="261866"/>
                  <a:pt x="1551623" y="265097"/>
                </a:cubicBezTo>
                <a:cubicBezTo>
                  <a:pt x="1302049" y="277305"/>
                  <a:pt x="1267335" y="283150"/>
                  <a:pt x="1034069" y="265097"/>
                </a:cubicBezTo>
                <a:cubicBezTo>
                  <a:pt x="800803" y="247044"/>
                  <a:pt x="773533" y="282667"/>
                  <a:pt x="516515" y="265097"/>
                </a:cubicBezTo>
                <a:cubicBezTo>
                  <a:pt x="259497" y="247527"/>
                  <a:pt x="187461" y="257818"/>
                  <a:pt x="44184" y="265097"/>
                </a:cubicBezTo>
                <a:cubicBezTo>
                  <a:pt x="20344" y="265625"/>
                  <a:pt x="-882" y="243735"/>
                  <a:pt x="0" y="220913"/>
                </a:cubicBezTo>
                <a:cubicBezTo>
                  <a:pt x="-8127" y="159341"/>
                  <a:pt x="-3180" y="99592"/>
                  <a:pt x="0" y="44184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Working Capital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479D63-FEB1-008F-D6BD-D4DCFD0265D5}"/>
              </a:ext>
            </a:extLst>
          </p:cNvPr>
          <p:cNvSpPr txBox="1"/>
          <p:nvPr/>
        </p:nvSpPr>
        <p:spPr>
          <a:xfrm>
            <a:off x="9272659" y="85688"/>
            <a:ext cx="2030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b="1" dirty="0">
                <a:latin typeface="Cairo" panose="00000500000000000000" pitchFamily="2" charset="-78"/>
                <a:cs typeface="Cairo" panose="00000500000000000000" pitchFamily="2" charset="-78"/>
              </a:rPr>
              <a:t>الفجوة التمويلية</a:t>
            </a:r>
            <a:endParaRPr lang="en-US" b="1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66436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18" grpId="0" animBg="1"/>
      <p:bldP spid="22" grpId="0" animBg="1"/>
      <p:bldP spid="23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40" grpId="0" animBg="1"/>
      <p:bldP spid="41" grpId="0" animBg="1"/>
      <p:bldP spid="43" grpId="0" animBg="1"/>
      <p:bldP spid="44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831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7520" y="6000868"/>
            <a:ext cx="1142245" cy="669925"/>
          </a:xfrm>
        </p:spPr>
        <p:txBody>
          <a:bodyPr/>
          <a:lstStyle/>
          <a:p>
            <a:r>
              <a:rPr lang="ar-EG" sz="6000" dirty="0">
                <a:solidFill>
                  <a:schemeClr val="tx1"/>
                </a:solidFill>
              </a:rPr>
              <a:t>18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ED6A5C3-E923-9AFC-2D44-F282061FE451}"/>
              </a:ext>
            </a:extLst>
          </p:cNvPr>
          <p:cNvSpPr/>
          <p:nvPr/>
        </p:nvSpPr>
        <p:spPr>
          <a:xfrm>
            <a:off x="1191191" y="157853"/>
            <a:ext cx="1731053" cy="399590"/>
          </a:xfrm>
          <a:custGeom>
            <a:avLst/>
            <a:gdLst>
              <a:gd name="connsiteX0" fmla="*/ 0 w 1731053"/>
              <a:gd name="connsiteY0" fmla="*/ 66600 h 399590"/>
              <a:gd name="connsiteX1" fmla="*/ 66600 w 1731053"/>
              <a:gd name="connsiteY1" fmla="*/ 0 h 399590"/>
              <a:gd name="connsiteX2" fmla="*/ 615196 w 1731053"/>
              <a:gd name="connsiteY2" fmla="*/ 0 h 399590"/>
              <a:gd name="connsiteX3" fmla="*/ 1163792 w 1731053"/>
              <a:gd name="connsiteY3" fmla="*/ 0 h 399590"/>
              <a:gd name="connsiteX4" fmla="*/ 1664453 w 1731053"/>
              <a:gd name="connsiteY4" fmla="*/ 0 h 399590"/>
              <a:gd name="connsiteX5" fmla="*/ 1731053 w 1731053"/>
              <a:gd name="connsiteY5" fmla="*/ 66600 h 399590"/>
              <a:gd name="connsiteX6" fmla="*/ 1731053 w 1731053"/>
              <a:gd name="connsiteY6" fmla="*/ 332990 h 399590"/>
              <a:gd name="connsiteX7" fmla="*/ 1664453 w 1731053"/>
              <a:gd name="connsiteY7" fmla="*/ 399590 h 399590"/>
              <a:gd name="connsiteX8" fmla="*/ 1115857 w 1731053"/>
              <a:gd name="connsiteY8" fmla="*/ 399590 h 399590"/>
              <a:gd name="connsiteX9" fmla="*/ 567261 w 1731053"/>
              <a:gd name="connsiteY9" fmla="*/ 399590 h 399590"/>
              <a:gd name="connsiteX10" fmla="*/ 66600 w 1731053"/>
              <a:gd name="connsiteY10" fmla="*/ 399590 h 399590"/>
              <a:gd name="connsiteX11" fmla="*/ 0 w 1731053"/>
              <a:gd name="connsiteY11" fmla="*/ 332990 h 399590"/>
              <a:gd name="connsiteX12" fmla="*/ 0 w 1731053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1053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183037" y="-16443"/>
                  <a:pt x="432173" y="-14913"/>
                  <a:pt x="615196" y="0"/>
                </a:cubicBezTo>
                <a:cubicBezTo>
                  <a:pt x="798219" y="14913"/>
                  <a:pt x="1006041" y="-17756"/>
                  <a:pt x="1163792" y="0"/>
                </a:cubicBezTo>
                <a:cubicBezTo>
                  <a:pt x="1321543" y="17756"/>
                  <a:pt x="1552276" y="17995"/>
                  <a:pt x="1664453" y="0"/>
                </a:cubicBezTo>
                <a:cubicBezTo>
                  <a:pt x="1696790" y="-436"/>
                  <a:pt x="1733952" y="28393"/>
                  <a:pt x="1731053" y="66600"/>
                </a:cubicBezTo>
                <a:cubicBezTo>
                  <a:pt x="1740527" y="138300"/>
                  <a:pt x="1718561" y="226928"/>
                  <a:pt x="1731053" y="332990"/>
                </a:cubicBezTo>
                <a:cubicBezTo>
                  <a:pt x="1722231" y="369513"/>
                  <a:pt x="1700755" y="398583"/>
                  <a:pt x="1664453" y="399590"/>
                </a:cubicBezTo>
                <a:cubicBezTo>
                  <a:pt x="1515392" y="420398"/>
                  <a:pt x="1289231" y="408109"/>
                  <a:pt x="1115857" y="399590"/>
                </a:cubicBezTo>
                <a:cubicBezTo>
                  <a:pt x="942483" y="391071"/>
                  <a:pt x="741281" y="422644"/>
                  <a:pt x="567261" y="399590"/>
                </a:cubicBezTo>
                <a:cubicBezTo>
                  <a:pt x="393241" y="376536"/>
                  <a:pt x="251562" y="403347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731053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86665" y="-9273"/>
                  <a:pt x="469923" y="-16107"/>
                  <a:pt x="599218" y="0"/>
                </a:cubicBezTo>
                <a:cubicBezTo>
                  <a:pt x="728513" y="16107"/>
                  <a:pt x="965487" y="-18790"/>
                  <a:pt x="1163792" y="0"/>
                </a:cubicBezTo>
                <a:cubicBezTo>
                  <a:pt x="1362097" y="18790"/>
                  <a:pt x="1539025" y="-4177"/>
                  <a:pt x="1664453" y="0"/>
                </a:cubicBezTo>
                <a:cubicBezTo>
                  <a:pt x="1698691" y="3418"/>
                  <a:pt x="1730807" y="25716"/>
                  <a:pt x="1731053" y="66600"/>
                </a:cubicBezTo>
                <a:cubicBezTo>
                  <a:pt x="1731671" y="163177"/>
                  <a:pt x="1737004" y="233743"/>
                  <a:pt x="1731053" y="332990"/>
                </a:cubicBezTo>
                <a:cubicBezTo>
                  <a:pt x="1724896" y="368193"/>
                  <a:pt x="1700417" y="398983"/>
                  <a:pt x="1664453" y="399590"/>
                </a:cubicBezTo>
                <a:cubicBezTo>
                  <a:pt x="1476915" y="379589"/>
                  <a:pt x="1304634" y="409728"/>
                  <a:pt x="1115857" y="399590"/>
                </a:cubicBezTo>
                <a:cubicBezTo>
                  <a:pt x="927080" y="389452"/>
                  <a:pt x="730482" y="382397"/>
                  <a:pt x="567261" y="399590"/>
                </a:cubicBezTo>
                <a:cubicBezTo>
                  <a:pt x="404040" y="416783"/>
                  <a:pt x="280210" y="414162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نسب السيولة</a:t>
            </a:r>
            <a:endParaRPr lang="en-US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31A75779-3444-10AC-385E-0E79B99E8A52}"/>
              </a:ext>
            </a:extLst>
          </p:cNvPr>
          <p:cNvSpPr/>
          <p:nvPr/>
        </p:nvSpPr>
        <p:spPr>
          <a:xfrm>
            <a:off x="3995795" y="1658183"/>
            <a:ext cx="1893101" cy="399590"/>
          </a:xfrm>
          <a:custGeom>
            <a:avLst/>
            <a:gdLst>
              <a:gd name="connsiteX0" fmla="*/ 0 w 1893101"/>
              <a:gd name="connsiteY0" fmla="*/ 66600 h 399590"/>
              <a:gd name="connsiteX1" fmla="*/ 66600 w 1893101"/>
              <a:gd name="connsiteY1" fmla="*/ 0 h 399590"/>
              <a:gd name="connsiteX2" fmla="*/ 670833 w 1893101"/>
              <a:gd name="connsiteY2" fmla="*/ 0 h 399590"/>
              <a:gd name="connsiteX3" fmla="*/ 1275065 w 1893101"/>
              <a:gd name="connsiteY3" fmla="*/ 0 h 399590"/>
              <a:gd name="connsiteX4" fmla="*/ 1826501 w 1893101"/>
              <a:gd name="connsiteY4" fmla="*/ 0 h 399590"/>
              <a:gd name="connsiteX5" fmla="*/ 1893101 w 1893101"/>
              <a:gd name="connsiteY5" fmla="*/ 66600 h 399590"/>
              <a:gd name="connsiteX6" fmla="*/ 1893101 w 1893101"/>
              <a:gd name="connsiteY6" fmla="*/ 332990 h 399590"/>
              <a:gd name="connsiteX7" fmla="*/ 1826501 w 1893101"/>
              <a:gd name="connsiteY7" fmla="*/ 399590 h 399590"/>
              <a:gd name="connsiteX8" fmla="*/ 1222268 w 1893101"/>
              <a:gd name="connsiteY8" fmla="*/ 399590 h 399590"/>
              <a:gd name="connsiteX9" fmla="*/ 618036 w 1893101"/>
              <a:gd name="connsiteY9" fmla="*/ 399590 h 399590"/>
              <a:gd name="connsiteX10" fmla="*/ 66600 w 1893101"/>
              <a:gd name="connsiteY10" fmla="*/ 399590 h 399590"/>
              <a:gd name="connsiteX11" fmla="*/ 0 w 1893101"/>
              <a:gd name="connsiteY11" fmla="*/ 332990 h 399590"/>
              <a:gd name="connsiteX12" fmla="*/ 0 w 1893101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3101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227225" y="15188"/>
                  <a:pt x="386965" y="-19684"/>
                  <a:pt x="670833" y="0"/>
                </a:cubicBezTo>
                <a:cubicBezTo>
                  <a:pt x="954701" y="19684"/>
                  <a:pt x="1035908" y="13189"/>
                  <a:pt x="1275065" y="0"/>
                </a:cubicBezTo>
                <a:cubicBezTo>
                  <a:pt x="1514222" y="-13189"/>
                  <a:pt x="1591738" y="-16007"/>
                  <a:pt x="1826501" y="0"/>
                </a:cubicBezTo>
                <a:cubicBezTo>
                  <a:pt x="1858838" y="-436"/>
                  <a:pt x="1896000" y="28393"/>
                  <a:pt x="1893101" y="66600"/>
                </a:cubicBezTo>
                <a:cubicBezTo>
                  <a:pt x="1902575" y="138300"/>
                  <a:pt x="1880609" y="226928"/>
                  <a:pt x="1893101" y="332990"/>
                </a:cubicBezTo>
                <a:cubicBezTo>
                  <a:pt x="1884279" y="369513"/>
                  <a:pt x="1862803" y="398583"/>
                  <a:pt x="1826501" y="399590"/>
                </a:cubicBezTo>
                <a:cubicBezTo>
                  <a:pt x="1590376" y="391845"/>
                  <a:pt x="1479833" y="411521"/>
                  <a:pt x="1222268" y="399590"/>
                </a:cubicBezTo>
                <a:cubicBezTo>
                  <a:pt x="964703" y="387659"/>
                  <a:pt x="756040" y="405448"/>
                  <a:pt x="618036" y="399590"/>
                </a:cubicBezTo>
                <a:cubicBezTo>
                  <a:pt x="480032" y="393732"/>
                  <a:pt x="264780" y="420699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893101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64782" y="-3089"/>
                  <a:pt x="484843" y="-10359"/>
                  <a:pt x="653234" y="0"/>
                </a:cubicBezTo>
                <a:cubicBezTo>
                  <a:pt x="821625" y="10359"/>
                  <a:pt x="968840" y="-11587"/>
                  <a:pt x="1275065" y="0"/>
                </a:cubicBezTo>
                <a:cubicBezTo>
                  <a:pt x="1581290" y="11587"/>
                  <a:pt x="1656182" y="19355"/>
                  <a:pt x="1826501" y="0"/>
                </a:cubicBezTo>
                <a:cubicBezTo>
                  <a:pt x="1860739" y="3418"/>
                  <a:pt x="1892855" y="25716"/>
                  <a:pt x="1893101" y="66600"/>
                </a:cubicBezTo>
                <a:cubicBezTo>
                  <a:pt x="1893719" y="163177"/>
                  <a:pt x="1899052" y="233743"/>
                  <a:pt x="1893101" y="332990"/>
                </a:cubicBezTo>
                <a:cubicBezTo>
                  <a:pt x="1886944" y="368193"/>
                  <a:pt x="1862465" y="398983"/>
                  <a:pt x="1826501" y="399590"/>
                </a:cubicBezTo>
                <a:cubicBezTo>
                  <a:pt x="1534989" y="392132"/>
                  <a:pt x="1477091" y="419668"/>
                  <a:pt x="1222268" y="399590"/>
                </a:cubicBezTo>
                <a:cubicBezTo>
                  <a:pt x="967445" y="379512"/>
                  <a:pt x="877247" y="418936"/>
                  <a:pt x="618036" y="399590"/>
                </a:cubicBezTo>
                <a:cubicBezTo>
                  <a:pt x="358825" y="380244"/>
                  <a:pt x="182882" y="405987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Current Liabilities</a:t>
            </a: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09AD60DD-FE06-0081-13AD-D3AB08113A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676" y="1403981"/>
            <a:ext cx="322215" cy="214810"/>
          </a:xfrm>
          <a:prstGeom prst="rect">
            <a:avLst/>
          </a:prstGeom>
        </p:spPr>
      </p:pic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5B9F9283-6B62-51B0-EAE0-9D1F0B50BF1D}"/>
              </a:ext>
            </a:extLst>
          </p:cNvPr>
          <p:cNvSpPr/>
          <p:nvPr/>
        </p:nvSpPr>
        <p:spPr>
          <a:xfrm>
            <a:off x="2973806" y="1015733"/>
            <a:ext cx="740301" cy="399590"/>
          </a:xfrm>
          <a:custGeom>
            <a:avLst/>
            <a:gdLst>
              <a:gd name="connsiteX0" fmla="*/ 0 w 740301"/>
              <a:gd name="connsiteY0" fmla="*/ 66600 h 399590"/>
              <a:gd name="connsiteX1" fmla="*/ 66600 w 740301"/>
              <a:gd name="connsiteY1" fmla="*/ 0 h 399590"/>
              <a:gd name="connsiteX2" fmla="*/ 673701 w 740301"/>
              <a:gd name="connsiteY2" fmla="*/ 0 h 399590"/>
              <a:gd name="connsiteX3" fmla="*/ 740301 w 740301"/>
              <a:gd name="connsiteY3" fmla="*/ 66600 h 399590"/>
              <a:gd name="connsiteX4" fmla="*/ 740301 w 740301"/>
              <a:gd name="connsiteY4" fmla="*/ 332990 h 399590"/>
              <a:gd name="connsiteX5" fmla="*/ 673701 w 740301"/>
              <a:gd name="connsiteY5" fmla="*/ 399590 h 399590"/>
              <a:gd name="connsiteX6" fmla="*/ 66600 w 740301"/>
              <a:gd name="connsiteY6" fmla="*/ 399590 h 399590"/>
              <a:gd name="connsiteX7" fmla="*/ 0 w 740301"/>
              <a:gd name="connsiteY7" fmla="*/ 332990 h 399590"/>
              <a:gd name="connsiteX8" fmla="*/ 0 w 740301"/>
              <a:gd name="connsiteY8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0301" h="399590" fill="none" extrusionOk="0">
                <a:moveTo>
                  <a:pt x="0" y="66600"/>
                </a:moveTo>
                <a:cubicBezTo>
                  <a:pt x="-5" y="27907"/>
                  <a:pt x="21532" y="-3417"/>
                  <a:pt x="66600" y="0"/>
                </a:cubicBezTo>
                <a:cubicBezTo>
                  <a:pt x="303341" y="3804"/>
                  <a:pt x="403478" y="17611"/>
                  <a:pt x="673701" y="0"/>
                </a:cubicBezTo>
                <a:cubicBezTo>
                  <a:pt x="708396" y="-1015"/>
                  <a:pt x="736577" y="33115"/>
                  <a:pt x="740301" y="66600"/>
                </a:cubicBezTo>
                <a:cubicBezTo>
                  <a:pt x="731079" y="171937"/>
                  <a:pt x="750212" y="215367"/>
                  <a:pt x="740301" y="332990"/>
                </a:cubicBezTo>
                <a:cubicBezTo>
                  <a:pt x="741143" y="364120"/>
                  <a:pt x="714784" y="400695"/>
                  <a:pt x="673701" y="399590"/>
                </a:cubicBezTo>
                <a:cubicBezTo>
                  <a:pt x="393794" y="405948"/>
                  <a:pt x="210014" y="375073"/>
                  <a:pt x="66600" y="399590"/>
                </a:cubicBezTo>
                <a:cubicBezTo>
                  <a:pt x="25373" y="399154"/>
                  <a:pt x="2899" y="368347"/>
                  <a:pt x="0" y="332990"/>
                </a:cubicBezTo>
                <a:cubicBezTo>
                  <a:pt x="-9474" y="261290"/>
                  <a:pt x="12493" y="172662"/>
                  <a:pt x="0" y="66600"/>
                </a:cubicBezTo>
                <a:close/>
              </a:path>
              <a:path w="740301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84746" y="-22331"/>
                  <a:pt x="466774" y="-29784"/>
                  <a:pt x="673701" y="0"/>
                </a:cubicBezTo>
                <a:cubicBezTo>
                  <a:pt x="712838" y="266"/>
                  <a:pt x="740767" y="28952"/>
                  <a:pt x="740301" y="66600"/>
                </a:cubicBezTo>
                <a:cubicBezTo>
                  <a:pt x="749837" y="148680"/>
                  <a:pt x="730141" y="222057"/>
                  <a:pt x="740301" y="332990"/>
                </a:cubicBezTo>
                <a:cubicBezTo>
                  <a:pt x="742634" y="361951"/>
                  <a:pt x="714309" y="402288"/>
                  <a:pt x="673701" y="399590"/>
                </a:cubicBezTo>
                <a:cubicBezTo>
                  <a:pt x="371633" y="418362"/>
                  <a:pt x="229782" y="375673"/>
                  <a:pt x="66600" y="399590"/>
                </a:cubicBezTo>
                <a:cubicBezTo>
                  <a:pt x="24133" y="404785"/>
                  <a:pt x="-2861" y="371757"/>
                  <a:pt x="0" y="332990"/>
                </a:cubicBezTo>
                <a:cubicBezTo>
                  <a:pt x="-6620" y="278054"/>
                  <a:pt x="-6430" y="164941"/>
                  <a:pt x="0" y="66600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Current Asset</a:t>
            </a: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A443F658-F291-302E-0971-BBCCDE47CBAE}"/>
              </a:ext>
            </a:extLst>
          </p:cNvPr>
          <p:cNvSpPr/>
          <p:nvPr/>
        </p:nvSpPr>
        <p:spPr>
          <a:xfrm>
            <a:off x="4063634" y="1004391"/>
            <a:ext cx="822261" cy="399590"/>
          </a:xfrm>
          <a:custGeom>
            <a:avLst/>
            <a:gdLst>
              <a:gd name="connsiteX0" fmla="*/ 0 w 822261"/>
              <a:gd name="connsiteY0" fmla="*/ 66600 h 399590"/>
              <a:gd name="connsiteX1" fmla="*/ 66600 w 822261"/>
              <a:gd name="connsiteY1" fmla="*/ 0 h 399590"/>
              <a:gd name="connsiteX2" fmla="*/ 755661 w 822261"/>
              <a:gd name="connsiteY2" fmla="*/ 0 h 399590"/>
              <a:gd name="connsiteX3" fmla="*/ 822261 w 822261"/>
              <a:gd name="connsiteY3" fmla="*/ 66600 h 399590"/>
              <a:gd name="connsiteX4" fmla="*/ 822261 w 822261"/>
              <a:gd name="connsiteY4" fmla="*/ 332990 h 399590"/>
              <a:gd name="connsiteX5" fmla="*/ 755661 w 822261"/>
              <a:gd name="connsiteY5" fmla="*/ 399590 h 399590"/>
              <a:gd name="connsiteX6" fmla="*/ 66600 w 822261"/>
              <a:gd name="connsiteY6" fmla="*/ 399590 h 399590"/>
              <a:gd name="connsiteX7" fmla="*/ 0 w 822261"/>
              <a:gd name="connsiteY7" fmla="*/ 332990 h 399590"/>
              <a:gd name="connsiteX8" fmla="*/ 0 w 822261"/>
              <a:gd name="connsiteY8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261" h="399590" fill="none" extrusionOk="0">
                <a:moveTo>
                  <a:pt x="0" y="66600"/>
                </a:moveTo>
                <a:cubicBezTo>
                  <a:pt x="-5" y="27907"/>
                  <a:pt x="21532" y="-3417"/>
                  <a:pt x="66600" y="0"/>
                </a:cubicBezTo>
                <a:cubicBezTo>
                  <a:pt x="318777" y="-24973"/>
                  <a:pt x="537638" y="-20730"/>
                  <a:pt x="755661" y="0"/>
                </a:cubicBezTo>
                <a:cubicBezTo>
                  <a:pt x="790356" y="-1015"/>
                  <a:pt x="818537" y="33115"/>
                  <a:pt x="822261" y="66600"/>
                </a:cubicBezTo>
                <a:cubicBezTo>
                  <a:pt x="813039" y="171937"/>
                  <a:pt x="832172" y="215367"/>
                  <a:pt x="822261" y="332990"/>
                </a:cubicBezTo>
                <a:cubicBezTo>
                  <a:pt x="823103" y="364120"/>
                  <a:pt x="796744" y="400695"/>
                  <a:pt x="755661" y="399590"/>
                </a:cubicBezTo>
                <a:cubicBezTo>
                  <a:pt x="457659" y="429169"/>
                  <a:pt x="297775" y="421295"/>
                  <a:pt x="66600" y="399590"/>
                </a:cubicBezTo>
                <a:cubicBezTo>
                  <a:pt x="25373" y="399154"/>
                  <a:pt x="2899" y="368347"/>
                  <a:pt x="0" y="332990"/>
                </a:cubicBezTo>
                <a:cubicBezTo>
                  <a:pt x="-9474" y="261290"/>
                  <a:pt x="12493" y="172662"/>
                  <a:pt x="0" y="66600"/>
                </a:cubicBezTo>
                <a:close/>
              </a:path>
              <a:path w="822261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11187" y="29592"/>
                  <a:pt x="442864" y="-22244"/>
                  <a:pt x="755661" y="0"/>
                </a:cubicBezTo>
                <a:cubicBezTo>
                  <a:pt x="794798" y="266"/>
                  <a:pt x="822727" y="28952"/>
                  <a:pt x="822261" y="66600"/>
                </a:cubicBezTo>
                <a:cubicBezTo>
                  <a:pt x="831797" y="148680"/>
                  <a:pt x="812101" y="222057"/>
                  <a:pt x="822261" y="332990"/>
                </a:cubicBezTo>
                <a:cubicBezTo>
                  <a:pt x="824594" y="361951"/>
                  <a:pt x="796269" y="402288"/>
                  <a:pt x="755661" y="399590"/>
                </a:cubicBezTo>
                <a:cubicBezTo>
                  <a:pt x="474692" y="394172"/>
                  <a:pt x="274265" y="388522"/>
                  <a:pt x="66600" y="399590"/>
                </a:cubicBezTo>
                <a:cubicBezTo>
                  <a:pt x="24133" y="404785"/>
                  <a:pt x="-2861" y="371757"/>
                  <a:pt x="0" y="332990"/>
                </a:cubicBezTo>
                <a:cubicBezTo>
                  <a:pt x="-6620" y="278054"/>
                  <a:pt x="-6430" y="164941"/>
                  <a:pt x="0" y="6660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البنود الأكثر بطئا</a:t>
            </a:r>
            <a:endParaRPr lang="en-US" sz="12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AED47037-BAAF-01DB-BA04-08547D5E92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616" y="1195805"/>
            <a:ext cx="264179" cy="79136"/>
          </a:xfrm>
          <a:prstGeom prst="rect">
            <a:avLst/>
          </a:prstGeom>
        </p:spPr>
      </p:pic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DD14F0D3-78F1-7570-6B0B-0AFA0EBFE871}"/>
              </a:ext>
            </a:extLst>
          </p:cNvPr>
          <p:cNvSpPr/>
          <p:nvPr/>
        </p:nvSpPr>
        <p:spPr>
          <a:xfrm>
            <a:off x="762898" y="1311591"/>
            <a:ext cx="1460351" cy="399590"/>
          </a:xfrm>
          <a:custGeom>
            <a:avLst/>
            <a:gdLst>
              <a:gd name="connsiteX0" fmla="*/ 0 w 1460351"/>
              <a:gd name="connsiteY0" fmla="*/ 66600 h 399590"/>
              <a:gd name="connsiteX1" fmla="*/ 66600 w 1460351"/>
              <a:gd name="connsiteY1" fmla="*/ 0 h 399590"/>
              <a:gd name="connsiteX2" fmla="*/ 703632 w 1460351"/>
              <a:gd name="connsiteY2" fmla="*/ 0 h 399590"/>
              <a:gd name="connsiteX3" fmla="*/ 1393751 w 1460351"/>
              <a:gd name="connsiteY3" fmla="*/ 0 h 399590"/>
              <a:gd name="connsiteX4" fmla="*/ 1460351 w 1460351"/>
              <a:gd name="connsiteY4" fmla="*/ 66600 h 399590"/>
              <a:gd name="connsiteX5" fmla="*/ 1460351 w 1460351"/>
              <a:gd name="connsiteY5" fmla="*/ 332990 h 399590"/>
              <a:gd name="connsiteX6" fmla="*/ 1393751 w 1460351"/>
              <a:gd name="connsiteY6" fmla="*/ 399590 h 399590"/>
              <a:gd name="connsiteX7" fmla="*/ 756719 w 1460351"/>
              <a:gd name="connsiteY7" fmla="*/ 399590 h 399590"/>
              <a:gd name="connsiteX8" fmla="*/ 66600 w 1460351"/>
              <a:gd name="connsiteY8" fmla="*/ 399590 h 399590"/>
              <a:gd name="connsiteX9" fmla="*/ 0 w 1460351"/>
              <a:gd name="connsiteY9" fmla="*/ 332990 h 399590"/>
              <a:gd name="connsiteX10" fmla="*/ 0 w 1460351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60351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322254" y="-8697"/>
                  <a:pt x="400278" y="15700"/>
                  <a:pt x="703632" y="0"/>
                </a:cubicBezTo>
                <a:cubicBezTo>
                  <a:pt x="1006986" y="-15700"/>
                  <a:pt x="1186645" y="15468"/>
                  <a:pt x="1393751" y="0"/>
                </a:cubicBezTo>
                <a:cubicBezTo>
                  <a:pt x="1431375" y="-5652"/>
                  <a:pt x="1464652" y="30923"/>
                  <a:pt x="1460351" y="66600"/>
                </a:cubicBezTo>
                <a:cubicBezTo>
                  <a:pt x="1471191" y="142846"/>
                  <a:pt x="1470020" y="251105"/>
                  <a:pt x="1460351" y="332990"/>
                </a:cubicBezTo>
                <a:cubicBezTo>
                  <a:pt x="1455906" y="369336"/>
                  <a:pt x="1433432" y="398165"/>
                  <a:pt x="1393751" y="399590"/>
                </a:cubicBezTo>
                <a:cubicBezTo>
                  <a:pt x="1248925" y="424485"/>
                  <a:pt x="933112" y="421023"/>
                  <a:pt x="756719" y="399590"/>
                </a:cubicBezTo>
                <a:cubicBezTo>
                  <a:pt x="580326" y="378157"/>
                  <a:pt x="258722" y="390244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1460351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76375" y="-7072"/>
                  <a:pt x="494228" y="-4670"/>
                  <a:pt x="730176" y="0"/>
                </a:cubicBezTo>
                <a:cubicBezTo>
                  <a:pt x="966124" y="4670"/>
                  <a:pt x="1097361" y="8497"/>
                  <a:pt x="1393751" y="0"/>
                </a:cubicBezTo>
                <a:cubicBezTo>
                  <a:pt x="1424827" y="-6310"/>
                  <a:pt x="1465789" y="27542"/>
                  <a:pt x="1460351" y="66600"/>
                </a:cubicBezTo>
                <a:cubicBezTo>
                  <a:pt x="1458657" y="189726"/>
                  <a:pt x="1465950" y="245350"/>
                  <a:pt x="1460351" y="332990"/>
                </a:cubicBezTo>
                <a:cubicBezTo>
                  <a:pt x="1456036" y="375755"/>
                  <a:pt x="1436431" y="398348"/>
                  <a:pt x="1393751" y="399590"/>
                </a:cubicBezTo>
                <a:cubicBezTo>
                  <a:pt x="1143324" y="384486"/>
                  <a:pt x="885194" y="385197"/>
                  <a:pt x="756719" y="399590"/>
                </a:cubicBezTo>
                <a:cubicBezTo>
                  <a:pt x="628244" y="413983"/>
                  <a:pt x="232760" y="430070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Quick Ratio</a:t>
            </a:r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07F864CB-526D-3AC4-08F4-2573A3B405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893" y="1188559"/>
            <a:ext cx="264179" cy="79136"/>
          </a:xfrm>
          <a:prstGeom prst="rect">
            <a:avLst/>
          </a:prstGeom>
        </p:spPr>
      </p:pic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55689F1C-690C-3614-C7B7-01E8363F6636}"/>
              </a:ext>
            </a:extLst>
          </p:cNvPr>
          <p:cNvSpPr/>
          <p:nvPr/>
        </p:nvSpPr>
        <p:spPr>
          <a:xfrm>
            <a:off x="5296537" y="1004391"/>
            <a:ext cx="1047410" cy="399590"/>
          </a:xfrm>
          <a:custGeom>
            <a:avLst/>
            <a:gdLst>
              <a:gd name="connsiteX0" fmla="*/ 0 w 1047410"/>
              <a:gd name="connsiteY0" fmla="*/ 66600 h 399590"/>
              <a:gd name="connsiteX1" fmla="*/ 66600 w 1047410"/>
              <a:gd name="connsiteY1" fmla="*/ 0 h 399590"/>
              <a:gd name="connsiteX2" fmla="*/ 505421 w 1047410"/>
              <a:gd name="connsiteY2" fmla="*/ 0 h 399590"/>
              <a:gd name="connsiteX3" fmla="*/ 980810 w 1047410"/>
              <a:gd name="connsiteY3" fmla="*/ 0 h 399590"/>
              <a:gd name="connsiteX4" fmla="*/ 1047410 w 1047410"/>
              <a:gd name="connsiteY4" fmla="*/ 66600 h 399590"/>
              <a:gd name="connsiteX5" fmla="*/ 1047410 w 1047410"/>
              <a:gd name="connsiteY5" fmla="*/ 332990 h 399590"/>
              <a:gd name="connsiteX6" fmla="*/ 980810 w 1047410"/>
              <a:gd name="connsiteY6" fmla="*/ 399590 h 399590"/>
              <a:gd name="connsiteX7" fmla="*/ 541989 w 1047410"/>
              <a:gd name="connsiteY7" fmla="*/ 399590 h 399590"/>
              <a:gd name="connsiteX8" fmla="*/ 66600 w 1047410"/>
              <a:gd name="connsiteY8" fmla="*/ 399590 h 399590"/>
              <a:gd name="connsiteX9" fmla="*/ 0 w 1047410"/>
              <a:gd name="connsiteY9" fmla="*/ 332990 h 399590"/>
              <a:gd name="connsiteX10" fmla="*/ 0 w 1047410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7410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284185" y="-9706"/>
                  <a:pt x="384883" y="-21037"/>
                  <a:pt x="505421" y="0"/>
                </a:cubicBezTo>
                <a:cubicBezTo>
                  <a:pt x="625959" y="21037"/>
                  <a:pt x="868249" y="-16672"/>
                  <a:pt x="980810" y="0"/>
                </a:cubicBezTo>
                <a:cubicBezTo>
                  <a:pt x="1018434" y="-5652"/>
                  <a:pt x="1051711" y="30923"/>
                  <a:pt x="1047410" y="66600"/>
                </a:cubicBezTo>
                <a:cubicBezTo>
                  <a:pt x="1058250" y="142846"/>
                  <a:pt x="1057079" y="251105"/>
                  <a:pt x="1047410" y="332990"/>
                </a:cubicBezTo>
                <a:cubicBezTo>
                  <a:pt x="1042965" y="369336"/>
                  <a:pt x="1020491" y="398165"/>
                  <a:pt x="980810" y="399590"/>
                </a:cubicBezTo>
                <a:cubicBezTo>
                  <a:pt x="806137" y="395648"/>
                  <a:pt x="738180" y="412080"/>
                  <a:pt x="541989" y="399590"/>
                </a:cubicBezTo>
                <a:cubicBezTo>
                  <a:pt x="345798" y="387100"/>
                  <a:pt x="198483" y="408077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1047410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86174" y="19237"/>
                  <a:pt x="407727" y="14798"/>
                  <a:pt x="523705" y="0"/>
                </a:cubicBezTo>
                <a:cubicBezTo>
                  <a:pt x="639684" y="-14798"/>
                  <a:pt x="773339" y="-19405"/>
                  <a:pt x="980810" y="0"/>
                </a:cubicBezTo>
                <a:cubicBezTo>
                  <a:pt x="1011886" y="-6310"/>
                  <a:pt x="1052848" y="27542"/>
                  <a:pt x="1047410" y="66600"/>
                </a:cubicBezTo>
                <a:cubicBezTo>
                  <a:pt x="1045716" y="189726"/>
                  <a:pt x="1053009" y="245350"/>
                  <a:pt x="1047410" y="332990"/>
                </a:cubicBezTo>
                <a:cubicBezTo>
                  <a:pt x="1043095" y="375755"/>
                  <a:pt x="1023490" y="398348"/>
                  <a:pt x="980810" y="399590"/>
                </a:cubicBezTo>
                <a:cubicBezTo>
                  <a:pt x="772230" y="385862"/>
                  <a:pt x="685908" y="403947"/>
                  <a:pt x="541989" y="399590"/>
                </a:cubicBezTo>
                <a:cubicBezTo>
                  <a:pt x="398070" y="395233"/>
                  <a:pt x="225237" y="418661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1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المصروف المدفوع مقدما</a:t>
            </a:r>
            <a:endParaRPr lang="en-US" sz="11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F68CFD60-6912-05CE-67F6-B0ADF96A8614}"/>
              </a:ext>
            </a:extLst>
          </p:cNvPr>
          <p:cNvSpPr/>
          <p:nvPr/>
        </p:nvSpPr>
        <p:spPr>
          <a:xfrm>
            <a:off x="525902" y="941933"/>
            <a:ext cx="7675272" cy="1281531"/>
          </a:xfrm>
          <a:custGeom>
            <a:avLst/>
            <a:gdLst>
              <a:gd name="connsiteX0" fmla="*/ 0 w 7675272"/>
              <a:gd name="connsiteY0" fmla="*/ 213593 h 1281531"/>
              <a:gd name="connsiteX1" fmla="*/ 213593 w 7675272"/>
              <a:gd name="connsiteY1" fmla="*/ 0 h 1281531"/>
              <a:gd name="connsiteX2" fmla="*/ 1017472 w 7675272"/>
              <a:gd name="connsiteY2" fmla="*/ 0 h 1281531"/>
              <a:gd name="connsiteX3" fmla="*/ 1603908 w 7675272"/>
              <a:gd name="connsiteY3" fmla="*/ 0 h 1281531"/>
              <a:gd name="connsiteX4" fmla="*/ 2117863 w 7675272"/>
              <a:gd name="connsiteY4" fmla="*/ 0 h 1281531"/>
              <a:gd name="connsiteX5" fmla="*/ 2849261 w 7675272"/>
              <a:gd name="connsiteY5" fmla="*/ 0 h 1281531"/>
              <a:gd name="connsiteX6" fmla="*/ 3435697 w 7675272"/>
              <a:gd name="connsiteY6" fmla="*/ 0 h 1281531"/>
              <a:gd name="connsiteX7" fmla="*/ 4239575 w 7675272"/>
              <a:gd name="connsiteY7" fmla="*/ 0 h 1281531"/>
              <a:gd name="connsiteX8" fmla="*/ 4753531 w 7675272"/>
              <a:gd name="connsiteY8" fmla="*/ 0 h 1281531"/>
              <a:gd name="connsiteX9" fmla="*/ 5557409 w 7675272"/>
              <a:gd name="connsiteY9" fmla="*/ 0 h 1281531"/>
              <a:gd name="connsiteX10" fmla="*/ 5998883 w 7675272"/>
              <a:gd name="connsiteY10" fmla="*/ 0 h 1281531"/>
              <a:gd name="connsiteX11" fmla="*/ 6657800 w 7675272"/>
              <a:gd name="connsiteY11" fmla="*/ 0 h 1281531"/>
              <a:gd name="connsiteX12" fmla="*/ 7461679 w 7675272"/>
              <a:gd name="connsiteY12" fmla="*/ 0 h 1281531"/>
              <a:gd name="connsiteX13" fmla="*/ 7675272 w 7675272"/>
              <a:gd name="connsiteY13" fmla="*/ 213593 h 1281531"/>
              <a:gd name="connsiteX14" fmla="*/ 7675272 w 7675272"/>
              <a:gd name="connsiteY14" fmla="*/ 640766 h 1281531"/>
              <a:gd name="connsiteX15" fmla="*/ 7675272 w 7675272"/>
              <a:gd name="connsiteY15" fmla="*/ 1067938 h 1281531"/>
              <a:gd name="connsiteX16" fmla="*/ 7461679 w 7675272"/>
              <a:gd name="connsiteY16" fmla="*/ 1281531 h 1281531"/>
              <a:gd name="connsiteX17" fmla="*/ 6730281 w 7675272"/>
              <a:gd name="connsiteY17" fmla="*/ 1281531 h 1281531"/>
              <a:gd name="connsiteX18" fmla="*/ 6288807 w 7675272"/>
              <a:gd name="connsiteY18" fmla="*/ 1281531 h 1281531"/>
              <a:gd name="connsiteX19" fmla="*/ 5774852 w 7675272"/>
              <a:gd name="connsiteY19" fmla="*/ 1281531 h 1281531"/>
              <a:gd name="connsiteX20" fmla="*/ 4970973 w 7675272"/>
              <a:gd name="connsiteY20" fmla="*/ 1281531 h 1281531"/>
              <a:gd name="connsiteX21" fmla="*/ 4312056 w 7675272"/>
              <a:gd name="connsiteY21" fmla="*/ 1281531 h 1281531"/>
              <a:gd name="connsiteX22" fmla="*/ 3798101 w 7675272"/>
              <a:gd name="connsiteY22" fmla="*/ 1281531 h 1281531"/>
              <a:gd name="connsiteX23" fmla="*/ 3139184 w 7675272"/>
              <a:gd name="connsiteY23" fmla="*/ 1281531 h 1281531"/>
              <a:gd name="connsiteX24" fmla="*/ 2697710 w 7675272"/>
              <a:gd name="connsiteY24" fmla="*/ 1281531 h 1281531"/>
              <a:gd name="connsiteX25" fmla="*/ 2256235 w 7675272"/>
              <a:gd name="connsiteY25" fmla="*/ 1281531 h 1281531"/>
              <a:gd name="connsiteX26" fmla="*/ 1597319 w 7675272"/>
              <a:gd name="connsiteY26" fmla="*/ 1281531 h 1281531"/>
              <a:gd name="connsiteX27" fmla="*/ 1083363 w 7675272"/>
              <a:gd name="connsiteY27" fmla="*/ 1281531 h 1281531"/>
              <a:gd name="connsiteX28" fmla="*/ 213593 w 7675272"/>
              <a:gd name="connsiteY28" fmla="*/ 1281531 h 1281531"/>
              <a:gd name="connsiteX29" fmla="*/ 0 w 7675272"/>
              <a:gd name="connsiteY29" fmla="*/ 1067938 h 1281531"/>
              <a:gd name="connsiteX30" fmla="*/ 0 w 7675272"/>
              <a:gd name="connsiteY30" fmla="*/ 623679 h 1281531"/>
              <a:gd name="connsiteX31" fmla="*/ 0 w 7675272"/>
              <a:gd name="connsiteY31" fmla="*/ 213593 h 1281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675272" h="1281531" extrusionOk="0">
                <a:moveTo>
                  <a:pt x="0" y="213593"/>
                </a:moveTo>
                <a:cubicBezTo>
                  <a:pt x="-19619" y="83528"/>
                  <a:pt x="89901" y="2150"/>
                  <a:pt x="213593" y="0"/>
                </a:cubicBezTo>
                <a:cubicBezTo>
                  <a:pt x="486808" y="18335"/>
                  <a:pt x="645947" y="-20852"/>
                  <a:pt x="1017472" y="0"/>
                </a:cubicBezTo>
                <a:cubicBezTo>
                  <a:pt x="1388997" y="20852"/>
                  <a:pt x="1315166" y="-18966"/>
                  <a:pt x="1603908" y="0"/>
                </a:cubicBezTo>
                <a:cubicBezTo>
                  <a:pt x="1892650" y="18966"/>
                  <a:pt x="1911761" y="21065"/>
                  <a:pt x="2117863" y="0"/>
                </a:cubicBezTo>
                <a:cubicBezTo>
                  <a:pt x="2323965" y="-21065"/>
                  <a:pt x="2540964" y="-1124"/>
                  <a:pt x="2849261" y="0"/>
                </a:cubicBezTo>
                <a:cubicBezTo>
                  <a:pt x="3157558" y="1124"/>
                  <a:pt x="3192518" y="28735"/>
                  <a:pt x="3435697" y="0"/>
                </a:cubicBezTo>
                <a:cubicBezTo>
                  <a:pt x="3678876" y="-28735"/>
                  <a:pt x="3937642" y="13162"/>
                  <a:pt x="4239575" y="0"/>
                </a:cubicBezTo>
                <a:cubicBezTo>
                  <a:pt x="4541508" y="-13162"/>
                  <a:pt x="4615524" y="-8215"/>
                  <a:pt x="4753531" y="0"/>
                </a:cubicBezTo>
                <a:cubicBezTo>
                  <a:pt x="4891538" y="8215"/>
                  <a:pt x="5379586" y="-34206"/>
                  <a:pt x="5557409" y="0"/>
                </a:cubicBezTo>
                <a:cubicBezTo>
                  <a:pt x="5735232" y="34206"/>
                  <a:pt x="5880282" y="-6248"/>
                  <a:pt x="5998883" y="0"/>
                </a:cubicBezTo>
                <a:cubicBezTo>
                  <a:pt x="6117484" y="6248"/>
                  <a:pt x="6377311" y="20429"/>
                  <a:pt x="6657800" y="0"/>
                </a:cubicBezTo>
                <a:cubicBezTo>
                  <a:pt x="6938289" y="-20429"/>
                  <a:pt x="7138790" y="-25496"/>
                  <a:pt x="7461679" y="0"/>
                </a:cubicBezTo>
                <a:cubicBezTo>
                  <a:pt x="7585193" y="-5484"/>
                  <a:pt x="7683175" y="90533"/>
                  <a:pt x="7675272" y="213593"/>
                </a:cubicBezTo>
                <a:cubicBezTo>
                  <a:pt x="7680233" y="397171"/>
                  <a:pt x="7671705" y="449411"/>
                  <a:pt x="7675272" y="640766"/>
                </a:cubicBezTo>
                <a:cubicBezTo>
                  <a:pt x="7678839" y="832121"/>
                  <a:pt x="7663334" y="868524"/>
                  <a:pt x="7675272" y="1067938"/>
                </a:cubicBezTo>
                <a:cubicBezTo>
                  <a:pt x="7668475" y="1179498"/>
                  <a:pt x="7569279" y="1266037"/>
                  <a:pt x="7461679" y="1281531"/>
                </a:cubicBezTo>
                <a:cubicBezTo>
                  <a:pt x="7125265" y="1313771"/>
                  <a:pt x="6904287" y="1287186"/>
                  <a:pt x="6730281" y="1281531"/>
                </a:cubicBezTo>
                <a:cubicBezTo>
                  <a:pt x="6556275" y="1275876"/>
                  <a:pt x="6387261" y="1287898"/>
                  <a:pt x="6288807" y="1281531"/>
                </a:cubicBezTo>
                <a:cubicBezTo>
                  <a:pt x="6190353" y="1275164"/>
                  <a:pt x="5988203" y="1300424"/>
                  <a:pt x="5774852" y="1281531"/>
                </a:cubicBezTo>
                <a:cubicBezTo>
                  <a:pt x="5561501" y="1262638"/>
                  <a:pt x="5223048" y="1242844"/>
                  <a:pt x="4970973" y="1281531"/>
                </a:cubicBezTo>
                <a:cubicBezTo>
                  <a:pt x="4718898" y="1320218"/>
                  <a:pt x="4494878" y="1260895"/>
                  <a:pt x="4312056" y="1281531"/>
                </a:cubicBezTo>
                <a:cubicBezTo>
                  <a:pt x="4129234" y="1302167"/>
                  <a:pt x="3929827" y="1257629"/>
                  <a:pt x="3798101" y="1281531"/>
                </a:cubicBezTo>
                <a:cubicBezTo>
                  <a:pt x="3666375" y="1305433"/>
                  <a:pt x="3378086" y="1282669"/>
                  <a:pt x="3139184" y="1281531"/>
                </a:cubicBezTo>
                <a:cubicBezTo>
                  <a:pt x="2900282" y="1280393"/>
                  <a:pt x="2908610" y="1273424"/>
                  <a:pt x="2697710" y="1281531"/>
                </a:cubicBezTo>
                <a:cubicBezTo>
                  <a:pt x="2486810" y="1289638"/>
                  <a:pt x="2356383" y="1298120"/>
                  <a:pt x="2256235" y="1281531"/>
                </a:cubicBezTo>
                <a:cubicBezTo>
                  <a:pt x="2156087" y="1264942"/>
                  <a:pt x="1898657" y="1304599"/>
                  <a:pt x="1597319" y="1281531"/>
                </a:cubicBezTo>
                <a:cubicBezTo>
                  <a:pt x="1295981" y="1258463"/>
                  <a:pt x="1333535" y="1261604"/>
                  <a:pt x="1083363" y="1281531"/>
                </a:cubicBezTo>
                <a:cubicBezTo>
                  <a:pt x="833191" y="1301458"/>
                  <a:pt x="589678" y="1260064"/>
                  <a:pt x="213593" y="1281531"/>
                </a:cubicBezTo>
                <a:cubicBezTo>
                  <a:pt x="106616" y="1279121"/>
                  <a:pt x="19903" y="1202299"/>
                  <a:pt x="0" y="1067938"/>
                </a:cubicBezTo>
                <a:cubicBezTo>
                  <a:pt x="9243" y="944878"/>
                  <a:pt x="16543" y="732271"/>
                  <a:pt x="0" y="623679"/>
                </a:cubicBezTo>
                <a:cubicBezTo>
                  <a:pt x="-16543" y="515087"/>
                  <a:pt x="17151" y="315638"/>
                  <a:pt x="0" y="213593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bg2"/>
                </a:gs>
                <a:gs pos="100000">
                  <a:srgbClr val="FF0000"/>
                </a:gs>
              </a:gsLst>
              <a:lin ang="5400000" scaled="1"/>
            </a:gra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" name="Picture 101">
            <a:extLst>
              <a:ext uri="{FF2B5EF4-FFF2-40B4-BE49-F238E27FC236}">
                <a16:creationId xmlns:a16="http://schemas.microsoft.com/office/drawing/2014/main" id="{C1E1472C-93CB-0730-9F77-648E70A89D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891" y="1185445"/>
            <a:ext cx="264179" cy="79136"/>
          </a:xfrm>
          <a:prstGeom prst="rect">
            <a:avLst/>
          </a:prstGeom>
        </p:spPr>
      </p:pic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DCC8097E-49BB-62E1-F2E4-DF0A5519D9F5}"/>
              </a:ext>
            </a:extLst>
          </p:cNvPr>
          <p:cNvSpPr/>
          <p:nvPr/>
        </p:nvSpPr>
        <p:spPr>
          <a:xfrm>
            <a:off x="6828458" y="1049792"/>
            <a:ext cx="1047410" cy="399590"/>
          </a:xfrm>
          <a:custGeom>
            <a:avLst/>
            <a:gdLst>
              <a:gd name="connsiteX0" fmla="*/ 0 w 1047410"/>
              <a:gd name="connsiteY0" fmla="*/ 66600 h 399590"/>
              <a:gd name="connsiteX1" fmla="*/ 66600 w 1047410"/>
              <a:gd name="connsiteY1" fmla="*/ 0 h 399590"/>
              <a:gd name="connsiteX2" fmla="*/ 505421 w 1047410"/>
              <a:gd name="connsiteY2" fmla="*/ 0 h 399590"/>
              <a:gd name="connsiteX3" fmla="*/ 980810 w 1047410"/>
              <a:gd name="connsiteY3" fmla="*/ 0 h 399590"/>
              <a:gd name="connsiteX4" fmla="*/ 1047410 w 1047410"/>
              <a:gd name="connsiteY4" fmla="*/ 66600 h 399590"/>
              <a:gd name="connsiteX5" fmla="*/ 1047410 w 1047410"/>
              <a:gd name="connsiteY5" fmla="*/ 332990 h 399590"/>
              <a:gd name="connsiteX6" fmla="*/ 980810 w 1047410"/>
              <a:gd name="connsiteY6" fmla="*/ 399590 h 399590"/>
              <a:gd name="connsiteX7" fmla="*/ 541989 w 1047410"/>
              <a:gd name="connsiteY7" fmla="*/ 399590 h 399590"/>
              <a:gd name="connsiteX8" fmla="*/ 66600 w 1047410"/>
              <a:gd name="connsiteY8" fmla="*/ 399590 h 399590"/>
              <a:gd name="connsiteX9" fmla="*/ 0 w 1047410"/>
              <a:gd name="connsiteY9" fmla="*/ 332990 h 399590"/>
              <a:gd name="connsiteX10" fmla="*/ 0 w 1047410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7410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284185" y="-9706"/>
                  <a:pt x="384883" y="-21037"/>
                  <a:pt x="505421" y="0"/>
                </a:cubicBezTo>
                <a:cubicBezTo>
                  <a:pt x="625959" y="21037"/>
                  <a:pt x="868249" y="-16672"/>
                  <a:pt x="980810" y="0"/>
                </a:cubicBezTo>
                <a:cubicBezTo>
                  <a:pt x="1018434" y="-5652"/>
                  <a:pt x="1051711" y="30923"/>
                  <a:pt x="1047410" y="66600"/>
                </a:cubicBezTo>
                <a:cubicBezTo>
                  <a:pt x="1058250" y="142846"/>
                  <a:pt x="1057079" y="251105"/>
                  <a:pt x="1047410" y="332990"/>
                </a:cubicBezTo>
                <a:cubicBezTo>
                  <a:pt x="1042965" y="369336"/>
                  <a:pt x="1020491" y="398165"/>
                  <a:pt x="980810" y="399590"/>
                </a:cubicBezTo>
                <a:cubicBezTo>
                  <a:pt x="806137" y="395648"/>
                  <a:pt x="738180" y="412080"/>
                  <a:pt x="541989" y="399590"/>
                </a:cubicBezTo>
                <a:cubicBezTo>
                  <a:pt x="345798" y="387100"/>
                  <a:pt x="198483" y="408077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1047410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86174" y="19237"/>
                  <a:pt x="407727" y="14798"/>
                  <a:pt x="523705" y="0"/>
                </a:cubicBezTo>
                <a:cubicBezTo>
                  <a:pt x="639684" y="-14798"/>
                  <a:pt x="773339" y="-19405"/>
                  <a:pt x="980810" y="0"/>
                </a:cubicBezTo>
                <a:cubicBezTo>
                  <a:pt x="1011886" y="-6310"/>
                  <a:pt x="1052848" y="27542"/>
                  <a:pt x="1047410" y="66600"/>
                </a:cubicBezTo>
                <a:cubicBezTo>
                  <a:pt x="1045716" y="189726"/>
                  <a:pt x="1053009" y="245350"/>
                  <a:pt x="1047410" y="332990"/>
                </a:cubicBezTo>
                <a:cubicBezTo>
                  <a:pt x="1043095" y="375755"/>
                  <a:pt x="1023490" y="398348"/>
                  <a:pt x="980810" y="399590"/>
                </a:cubicBezTo>
                <a:cubicBezTo>
                  <a:pt x="772230" y="385862"/>
                  <a:pt x="685908" y="403947"/>
                  <a:pt x="541989" y="399590"/>
                </a:cubicBezTo>
                <a:cubicBezTo>
                  <a:pt x="398070" y="395233"/>
                  <a:pt x="225237" y="418661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1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مسحوبات الملاك</a:t>
            </a:r>
            <a:endParaRPr lang="en-US" sz="11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2F29771-3AF3-821B-E214-C9F8E39CA868}"/>
              </a:ext>
            </a:extLst>
          </p:cNvPr>
          <p:cNvCxnSpPr>
            <a:cxnSpLocks/>
          </p:cNvCxnSpPr>
          <p:nvPr/>
        </p:nvCxnSpPr>
        <p:spPr>
          <a:xfrm flipH="1" flipV="1">
            <a:off x="2633891" y="1512337"/>
            <a:ext cx="5383082" cy="6494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9160F769-1817-2722-0905-5523B43996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86773" y="1508435"/>
            <a:ext cx="1944287" cy="1319027"/>
          </a:xfrm>
          <a:prstGeom prst="rect">
            <a:avLst/>
          </a:prstGeom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C8B2196-D472-1FD2-663C-16DBF069AB6D}"/>
              </a:ext>
            </a:extLst>
          </p:cNvPr>
          <p:cNvSpPr/>
          <p:nvPr/>
        </p:nvSpPr>
        <p:spPr>
          <a:xfrm>
            <a:off x="3112263" y="169293"/>
            <a:ext cx="3178844" cy="399590"/>
          </a:xfrm>
          <a:custGeom>
            <a:avLst/>
            <a:gdLst>
              <a:gd name="connsiteX0" fmla="*/ 0 w 3178844"/>
              <a:gd name="connsiteY0" fmla="*/ 66600 h 399590"/>
              <a:gd name="connsiteX1" fmla="*/ 66600 w 3178844"/>
              <a:gd name="connsiteY1" fmla="*/ 0 h 399590"/>
              <a:gd name="connsiteX2" fmla="*/ 645272 w 3178844"/>
              <a:gd name="connsiteY2" fmla="*/ 0 h 399590"/>
              <a:gd name="connsiteX3" fmla="*/ 1223945 w 3178844"/>
              <a:gd name="connsiteY3" fmla="*/ 0 h 399590"/>
              <a:gd name="connsiteX4" fmla="*/ 1772161 w 3178844"/>
              <a:gd name="connsiteY4" fmla="*/ 0 h 399590"/>
              <a:gd name="connsiteX5" fmla="*/ 2442202 w 3178844"/>
              <a:gd name="connsiteY5" fmla="*/ 0 h 399590"/>
              <a:gd name="connsiteX6" fmla="*/ 3112244 w 3178844"/>
              <a:gd name="connsiteY6" fmla="*/ 0 h 399590"/>
              <a:gd name="connsiteX7" fmla="*/ 3178844 w 3178844"/>
              <a:gd name="connsiteY7" fmla="*/ 66600 h 399590"/>
              <a:gd name="connsiteX8" fmla="*/ 3178844 w 3178844"/>
              <a:gd name="connsiteY8" fmla="*/ 332990 h 399590"/>
              <a:gd name="connsiteX9" fmla="*/ 3112244 w 3178844"/>
              <a:gd name="connsiteY9" fmla="*/ 399590 h 399590"/>
              <a:gd name="connsiteX10" fmla="*/ 2442202 w 3178844"/>
              <a:gd name="connsiteY10" fmla="*/ 399590 h 399590"/>
              <a:gd name="connsiteX11" fmla="*/ 1863530 w 3178844"/>
              <a:gd name="connsiteY11" fmla="*/ 399590 h 399590"/>
              <a:gd name="connsiteX12" fmla="*/ 1345770 w 3178844"/>
              <a:gd name="connsiteY12" fmla="*/ 399590 h 399590"/>
              <a:gd name="connsiteX13" fmla="*/ 675729 w 3178844"/>
              <a:gd name="connsiteY13" fmla="*/ 399590 h 399590"/>
              <a:gd name="connsiteX14" fmla="*/ 66600 w 3178844"/>
              <a:gd name="connsiteY14" fmla="*/ 399590 h 399590"/>
              <a:gd name="connsiteX15" fmla="*/ 0 w 3178844"/>
              <a:gd name="connsiteY15" fmla="*/ 332990 h 399590"/>
              <a:gd name="connsiteX16" fmla="*/ 0 w 3178844"/>
              <a:gd name="connsiteY16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78844" h="399590" fill="none" extrusionOk="0">
                <a:moveTo>
                  <a:pt x="0" y="66600"/>
                </a:moveTo>
                <a:cubicBezTo>
                  <a:pt x="127" y="28663"/>
                  <a:pt x="26447" y="3890"/>
                  <a:pt x="66600" y="0"/>
                </a:cubicBezTo>
                <a:cubicBezTo>
                  <a:pt x="266886" y="5016"/>
                  <a:pt x="511899" y="28184"/>
                  <a:pt x="645272" y="0"/>
                </a:cubicBezTo>
                <a:cubicBezTo>
                  <a:pt x="778645" y="-28184"/>
                  <a:pt x="997697" y="-5029"/>
                  <a:pt x="1223945" y="0"/>
                </a:cubicBezTo>
                <a:cubicBezTo>
                  <a:pt x="1450193" y="5029"/>
                  <a:pt x="1551283" y="-21064"/>
                  <a:pt x="1772161" y="0"/>
                </a:cubicBezTo>
                <a:cubicBezTo>
                  <a:pt x="1993039" y="21064"/>
                  <a:pt x="2160287" y="22665"/>
                  <a:pt x="2442202" y="0"/>
                </a:cubicBezTo>
                <a:cubicBezTo>
                  <a:pt x="2724117" y="-22665"/>
                  <a:pt x="2859112" y="2064"/>
                  <a:pt x="3112244" y="0"/>
                </a:cubicBezTo>
                <a:cubicBezTo>
                  <a:pt x="3152155" y="-1402"/>
                  <a:pt x="3179366" y="28693"/>
                  <a:pt x="3178844" y="66600"/>
                </a:cubicBezTo>
                <a:cubicBezTo>
                  <a:pt x="3186613" y="190006"/>
                  <a:pt x="3191650" y="260984"/>
                  <a:pt x="3178844" y="332990"/>
                </a:cubicBezTo>
                <a:cubicBezTo>
                  <a:pt x="3178055" y="366734"/>
                  <a:pt x="3146939" y="397526"/>
                  <a:pt x="3112244" y="399590"/>
                </a:cubicBezTo>
                <a:cubicBezTo>
                  <a:pt x="2814526" y="413636"/>
                  <a:pt x="2638747" y="387954"/>
                  <a:pt x="2442202" y="399590"/>
                </a:cubicBezTo>
                <a:cubicBezTo>
                  <a:pt x="2245657" y="411226"/>
                  <a:pt x="2128734" y="377232"/>
                  <a:pt x="1863530" y="399590"/>
                </a:cubicBezTo>
                <a:cubicBezTo>
                  <a:pt x="1598326" y="421948"/>
                  <a:pt x="1506108" y="395316"/>
                  <a:pt x="1345770" y="399590"/>
                </a:cubicBezTo>
                <a:cubicBezTo>
                  <a:pt x="1185432" y="403864"/>
                  <a:pt x="892970" y="428285"/>
                  <a:pt x="675729" y="399590"/>
                </a:cubicBezTo>
                <a:cubicBezTo>
                  <a:pt x="458488" y="370895"/>
                  <a:pt x="242545" y="393770"/>
                  <a:pt x="66600" y="399590"/>
                </a:cubicBezTo>
                <a:cubicBezTo>
                  <a:pt x="38918" y="399730"/>
                  <a:pt x="-4888" y="373956"/>
                  <a:pt x="0" y="332990"/>
                </a:cubicBezTo>
                <a:cubicBezTo>
                  <a:pt x="8959" y="220078"/>
                  <a:pt x="-3994" y="178027"/>
                  <a:pt x="0" y="66600"/>
                </a:cubicBezTo>
                <a:close/>
              </a:path>
              <a:path w="3178844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35412" y="-2753"/>
                  <a:pt x="402166" y="9107"/>
                  <a:pt x="675729" y="0"/>
                </a:cubicBezTo>
                <a:cubicBezTo>
                  <a:pt x="949292" y="-9107"/>
                  <a:pt x="1156313" y="-28666"/>
                  <a:pt x="1345770" y="0"/>
                </a:cubicBezTo>
                <a:cubicBezTo>
                  <a:pt x="1535227" y="28666"/>
                  <a:pt x="1821700" y="-2021"/>
                  <a:pt x="2015812" y="0"/>
                </a:cubicBezTo>
                <a:cubicBezTo>
                  <a:pt x="2209924" y="2021"/>
                  <a:pt x="2663915" y="-24392"/>
                  <a:pt x="3112244" y="0"/>
                </a:cubicBezTo>
                <a:cubicBezTo>
                  <a:pt x="3151359" y="-7821"/>
                  <a:pt x="3182670" y="32516"/>
                  <a:pt x="3178844" y="66600"/>
                </a:cubicBezTo>
                <a:cubicBezTo>
                  <a:pt x="3183763" y="171387"/>
                  <a:pt x="3171806" y="238546"/>
                  <a:pt x="3178844" y="332990"/>
                </a:cubicBezTo>
                <a:cubicBezTo>
                  <a:pt x="3173159" y="374967"/>
                  <a:pt x="3146165" y="401575"/>
                  <a:pt x="3112244" y="399590"/>
                </a:cubicBezTo>
                <a:cubicBezTo>
                  <a:pt x="2833015" y="417460"/>
                  <a:pt x="2703075" y="408134"/>
                  <a:pt x="2503115" y="399590"/>
                </a:cubicBezTo>
                <a:cubicBezTo>
                  <a:pt x="2303155" y="391046"/>
                  <a:pt x="2160710" y="384599"/>
                  <a:pt x="1985356" y="399590"/>
                </a:cubicBezTo>
                <a:cubicBezTo>
                  <a:pt x="1810002" y="414581"/>
                  <a:pt x="1680980" y="413416"/>
                  <a:pt x="1406683" y="399590"/>
                </a:cubicBezTo>
                <a:cubicBezTo>
                  <a:pt x="1132386" y="385764"/>
                  <a:pt x="902697" y="385198"/>
                  <a:pt x="736642" y="399590"/>
                </a:cubicBezTo>
                <a:cubicBezTo>
                  <a:pt x="570587" y="413982"/>
                  <a:pt x="312999" y="380930"/>
                  <a:pt x="66600" y="399590"/>
                </a:cubicBezTo>
                <a:cubicBezTo>
                  <a:pt x="28771" y="398956"/>
                  <a:pt x="3436" y="365805"/>
                  <a:pt x="0" y="332990"/>
                </a:cubicBezTo>
                <a:cubicBezTo>
                  <a:pt x="-5720" y="272562"/>
                  <a:pt x="5455" y="188121"/>
                  <a:pt x="0" y="66600"/>
                </a:cubicBezTo>
                <a:close/>
              </a:path>
            </a:pathLst>
          </a:custGeom>
          <a:solidFill>
            <a:schemeClr val="tx1">
              <a:lumMod val="95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أهميتها : معرفة الفجوة التمويلية</a:t>
            </a:r>
            <a:endParaRPr lang="en-US" b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77B8C4CA-E242-17B7-F657-E9D1BF2B9B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684" y="827644"/>
            <a:ext cx="322215" cy="214810"/>
          </a:xfrm>
          <a:prstGeom prst="rect">
            <a:avLst/>
          </a:prstGeom>
        </p:spPr>
      </p:pic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146D80D1-D2FF-03E4-D517-2ACEE5254BC7}"/>
              </a:ext>
            </a:extLst>
          </p:cNvPr>
          <p:cNvSpPr/>
          <p:nvPr/>
        </p:nvSpPr>
        <p:spPr>
          <a:xfrm>
            <a:off x="8791830" y="693823"/>
            <a:ext cx="1047410" cy="399590"/>
          </a:xfrm>
          <a:custGeom>
            <a:avLst/>
            <a:gdLst>
              <a:gd name="connsiteX0" fmla="*/ 0 w 1047410"/>
              <a:gd name="connsiteY0" fmla="*/ 66600 h 399590"/>
              <a:gd name="connsiteX1" fmla="*/ 66600 w 1047410"/>
              <a:gd name="connsiteY1" fmla="*/ 0 h 399590"/>
              <a:gd name="connsiteX2" fmla="*/ 505421 w 1047410"/>
              <a:gd name="connsiteY2" fmla="*/ 0 h 399590"/>
              <a:gd name="connsiteX3" fmla="*/ 980810 w 1047410"/>
              <a:gd name="connsiteY3" fmla="*/ 0 h 399590"/>
              <a:gd name="connsiteX4" fmla="*/ 1047410 w 1047410"/>
              <a:gd name="connsiteY4" fmla="*/ 66600 h 399590"/>
              <a:gd name="connsiteX5" fmla="*/ 1047410 w 1047410"/>
              <a:gd name="connsiteY5" fmla="*/ 332990 h 399590"/>
              <a:gd name="connsiteX6" fmla="*/ 980810 w 1047410"/>
              <a:gd name="connsiteY6" fmla="*/ 399590 h 399590"/>
              <a:gd name="connsiteX7" fmla="*/ 541989 w 1047410"/>
              <a:gd name="connsiteY7" fmla="*/ 399590 h 399590"/>
              <a:gd name="connsiteX8" fmla="*/ 66600 w 1047410"/>
              <a:gd name="connsiteY8" fmla="*/ 399590 h 399590"/>
              <a:gd name="connsiteX9" fmla="*/ 0 w 1047410"/>
              <a:gd name="connsiteY9" fmla="*/ 332990 h 399590"/>
              <a:gd name="connsiteX10" fmla="*/ 0 w 1047410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7410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284185" y="-9706"/>
                  <a:pt x="384883" y="-21037"/>
                  <a:pt x="505421" y="0"/>
                </a:cubicBezTo>
                <a:cubicBezTo>
                  <a:pt x="625959" y="21037"/>
                  <a:pt x="868249" y="-16672"/>
                  <a:pt x="980810" y="0"/>
                </a:cubicBezTo>
                <a:cubicBezTo>
                  <a:pt x="1018434" y="-5652"/>
                  <a:pt x="1051711" y="30923"/>
                  <a:pt x="1047410" y="66600"/>
                </a:cubicBezTo>
                <a:cubicBezTo>
                  <a:pt x="1058250" y="142846"/>
                  <a:pt x="1057079" y="251105"/>
                  <a:pt x="1047410" y="332990"/>
                </a:cubicBezTo>
                <a:cubicBezTo>
                  <a:pt x="1042965" y="369336"/>
                  <a:pt x="1020491" y="398165"/>
                  <a:pt x="980810" y="399590"/>
                </a:cubicBezTo>
                <a:cubicBezTo>
                  <a:pt x="806137" y="395648"/>
                  <a:pt x="738180" y="412080"/>
                  <a:pt x="541989" y="399590"/>
                </a:cubicBezTo>
                <a:cubicBezTo>
                  <a:pt x="345798" y="387100"/>
                  <a:pt x="198483" y="408077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1047410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86174" y="19237"/>
                  <a:pt x="407727" y="14798"/>
                  <a:pt x="523705" y="0"/>
                </a:cubicBezTo>
                <a:cubicBezTo>
                  <a:pt x="639684" y="-14798"/>
                  <a:pt x="773339" y="-19405"/>
                  <a:pt x="980810" y="0"/>
                </a:cubicBezTo>
                <a:cubicBezTo>
                  <a:pt x="1011886" y="-6310"/>
                  <a:pt x="1052848" y="27542"/>
                  <a:pt x="1047410" y="66600"/>
                </a:cubicBezTo>
                <a:cubicBezTo>
                  <a:pt x="1045716" y="189726"/>
                  <a:pt x="1053009" y="245350"/>
                  <a:pt x="1047410" y="332990"/>
                </a:cubicBezTo>
                <a:cubicBezTo>
                  <a:pt x="1043095" y="375755"/>
                  <a:pt x="1023490" y="398348"/>
                  <a:pt x="980810" y="399590"/>
                </a:cubicBezTo>
                <a:cubicBezTo>
                  <a:pt x="772230" y="385862"/>
                  <a:pt x="685908" y="403947"/>
                  <a:pt x="541989" y="399590"/>
                </a:cubicBezTo>
                <a:cubicBezTo>
                  <a:pt x="398070" y="395233"/>
                  <a:pt x="225237" y="418661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4.0</a:t>
            </a:r>
            <a:endParaRPr lang="en-US" sz="20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3ACEBA37-C5C8-FBB4-17DA-B157BAD56FBC}"/>
              </a:ext>
            </a:extLst>
          </p:cNvPr>
          <p:cNvSpPr/>
          <p:nvPr/>
        </p:nvSpPr>
        <p:spPr>
          <a:xfrm>
            <a:off x="9952899" y="657854"/>
            <a:ext cx="1609243" cy="399590"/>
          </a:xfrm>
          <a:custGeom>
            <a:avLst/>
            <a:gdLst>
              <a:gd name="connsiteX0" fmla="*/ 0 w 1609243"/>
              <a:gd name="connsiteY0" fmla="*/ 66600 h 399590"/>
              <a:gd name="connsiteX1" fmla="*/ 66600 w 1609243"/>
              <a:gd name="connsiteY1" fmla="*/ 0 h 399590"/>
              <a:gd name="connsiteX2" fmla="*/ 573375 w 1609243"/>
              <a:gd name="connsiteY2" fmla="*/ 0 h 399590"/>
              <a:gd name="connsiteX3" fmla="*/ 1080150 w 1609243"/>
              <a:gd name="connsiteY3" fmla="*/ 0 h 399590"/>
              <a:gd name="connsiteX4" fmla="*/ 1542643 w 1609243"/>
              <a:gd name="connsiteY4" fmla="*/ 0 h 399590"/>
              <a:gd name="connsiteX5" fmla="*/ 1609243 w 1609243"/>
              <a:gd name="connsiteY5" fmla="*/ 66600 h 399590"/>
              <a:gd name="connsiteX6" fmla="*/ 1609243 w 1609243"/>
              <a:gd name="connsiteY6" fmla="*/ 332990 h 399590"/>
              <a:gd name="connsiteX7" fmla="*/ 1542643 w 1609243"/>
              <a:gd name="connsiteY7" fmla="*/ 399590 h 399590"/>
              <a:gd name="connsiteX8" fmla="*/ 1035868 w 1609243"/>
              <a:gd name="connsiteY8" fmla="*/ 399590 h 399590"/>
              <a:gd name="connsiteX9" fmla="*/ 529093 w 1609243"/>
              <a:gd name="connsiteY9" fmla="*/ 399590 h 399590"/>
              <a:gd name="connsiteX10" fmla="*/ 66600 w 1609243"/>
              <a:gd name="connsiteY10" fmla="*/ 399590 h 399590"/>
              <a:gd name="connsiteX11" fmla="*/ 0 w 1609243"/>
              <a:gd name="connsiteY11" fmla="*/ 332990 h 399590"/>
              <a:gd name="connsiteX12" fmla="*/ 0 w 1609243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09243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262263" y="15636"/>
                  <a:pt x="327239" y="-22986"/>
                  <a:pt x="573375" y="0"/>
                </a:cubicBezTo>
                <a:cubicBezTo>
                  <a:pt x="819512" y="22986"/>
                  <a:pt x="871641" y="13171"/>
                  <a:pt x="1080150" y="0"/>
                </a:cubicBezTo>
                <a:cubicBezTo>
                  <a:pt x="1288659" y="-13171"/>
                  <a:pt x="1418773" y="21632"/>
                  <a:pt x="1542643" y="0"/>
                </a:cubicBezTo>
                <a:cubicBezTo>
                  <a:pt x="1574980" y="-436"/>
                  <a:pt x="1612142" y="28393"/>
                  <a:pt x="1609243" y="66600"/>
                </a:cubicBezTo>
                <a:cubicBezTo>
                  <a:pt x="1618717" y="138300"/>
                  <a:pt x="1596751" y="226928"/>
                  <a:pt x="1609243" y="332990"/>
                </a:cubicBezTo>
                <a:cubicBezTo>
                  <a:pt x="1600421" y="369513"/>
                  <a:pt x="1578945" y="398583"/>
                  <a:pt x="1542643" y="399590"/>
                </a:cubicBezTo>
                <a:cubicBezTo>
                  <a:pt x="1405142" y="395630"/>
                  <a:pt x="1265733" y="418174"/>
                  <a:pt x="1035868" y="399590"/>
                </a:cubicBezTo>
                <a:cubicBezTo>
                  <a:pt x="806003" y="381006"/>
                  <a:pt x="765383" y="388225"/>
                  <a:pt x="529093" y="399590"/>
                </a:cubicBezTo>
                <a:cubicBezTo>
                  <a:pt x="292803" y="410955"/>
                  <a:pt x="274976" y="376577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609243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98115" y="17323"/>
                  <a:pt x="387141" y="22202"/>
                  <a:pt x="558614" y="0"/>
                </a:cubicBezTo>
                <a:cubicBezTo>
                  <a:pt x="730087" y="-22202"/>
                  <a:pt x="936591" y="7058"/>
                  <a:pt x="1080150" y="0"/>
                </a:cubicBezTo>
                <a:cubicBezTo>
                  <a:pt x="1223709" y="-7058"/>
                  <a:pt x="1433169" y="16135"/>
                  <a:pt x="1542643" y="0"/>
                </a:cubicBezTo>
                <a:cubicBezTo>
                  <a:pt x="1576881" y="3418"/>
                  <a:pt x="1608997" y="25716"/>
                  <a:pt x="1609243" y="66600"/>
                </a:cubicBezTo>
                <a:cubicBezTo>
                  <a:pt x="1609861" y="163177"/>
                  <a:pt x="1615194" y="233743"/>
                  <a:pt x="1609243" y="332990"/>
                </a:cubicBezTo>
                <a:cubicBezTo>
                  <a:pt x="1603086" y="368193"/>
                  <a:pt x="1578607" y="398983"/>
                  <a:pt x="1542643" y="399590"/>
                </a:cubicBezTo>
                <a:cubicBezTo>
                  <a:pt x="1345398" y="390031"/>
                  <a:pt x="1261276" y="405285"/>
                  <a:pt x="1035868" y="399590"/>
                </a:cubicBezTo>
                <a:cubicBezTo>
                  <a:pt x="810460" y="393895"/>
                  <a:pt x="636814" y="422208"/>
                  <a:pt x="529093" y="399590"/>
                </a:cubicBezTo>
                <a:cubicBezTo>
                  <a:pt x="421372" y="376972"/>
                  <a:pt x="268185" y="392592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rgbClr val="BEE395"/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مغطيها جدا ؟</a:t>
            </a:r>
            <a:endParaRPr lang="en-US" sz="20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3A09FA16-039F-1422-EFD3-72B1EC8DB585}"/>
              </a:ext>
            </a:extLst>
          </p:cNvPr>
          <p:cNvSpPr/>
          <p:nvPr/>
        </p:nvSpPr>
        <p:spPr>
          <a:xfrm>
            <a:off x="687802" y="2498148"/>
            <a:ext cx="6174809" cy="399590"/>
          </a:xfrm>
          <a:custGeom>
            <a:avLst/>
            <a:gdLst>
              <a:gd name="connsiteX0" fmla="*/ 0 w 6174809"/>
              <a:gd name="connsiteY0" fmla="*/ 66600 h 399590"/>
              <a:gd name="connsiteX1" fmla="*/ 66600 w 6174809"/>
              <a:gd name="connsiteY1" fmla="*/ 0 h 399590"/>
              <a:gd name="connsiteX2" fmla="*/ 617058 w 6174809"/>
              <a:gd name="connsiteY2" fmla="*/ 0 h 399590"/>
              <a:gd name="connsiteX3" fmla="*/ 1167515 w 6174809"/>
              <a:gd name="connsiteY3" fmla="*/ 0 h 399590"/>
              <a:gd name="connsiteX4" fmla="*/ 1838805 w 6174809"/>
              <a:gd name="connsiteY4" fmla="*/ 0 h 399590"/>
              <a:gd name="connsiteX5" fmla="*/ 2449679 w 6174809"/>
              <a:gd name="connsiteY5" fmla="*/ 0 h 399590"/>
              <a:gd name="connsiteX6" fmla="*/ 2939721 w 6174809"/>
              <a:gd name="connsiteY6" fmla="*/ 0 h 399590"/>
              <a:gd name="connsiteX7" fmla="*/ 3731843 w 6174809"/>
              <a:gd name="connsiteY7" fmla="*/ 0 h 399590"/>
              <a:gd name="connsiteX8" fmla="*/ 4221884 w 6174809"/>
              <a:gd name="connsiteY8" fmla="*/ 0 h 399590"/>
              <a:gd name="connsiteX9" fmla="*/ 4953590 w 6174809"/>
              <a:gd name="connsiteY9" fmla="*/ 0 h 399590"/>
              <a:gd name="connsiteX10" fmla="*/ 6108209 w 6174809"/>
              <a:gd name="connsiteY10" fmla="*/ 0 h 399590"/>
              <a:gd name="connsiteX11" fmla="*/ 6174809 w 6174809"/>
              <a:gd name="connsiteY11" fmla="*/ 66600 h 399590"/>
              <a:gd name="connsiteX12" fmla="*/ 6174809 w 6174809"/>
              <a:gd name="connsiteY12" fmla="*/ 332990 h 399590"/>
              <a:gd name="connsiteX13" fmla="*/ 6108209 w 6174809"/>
              <a:gd name="connsiteY13" fmla="*/ 399590 h 399590"/>
              <a:gd name="connsiteX14" fmla="*/ 5618167 w 6174809"/>
              <a:gd name="connsiteY14" fmla="*/ 399590 h 399590"/>
              <a:gd name="connsiteX15" fmla="*/ 4826045 w 6174809"/>
              <a:gd name="connsiteY15" fmla="*/ 399590 h 399590"/>
              <a:gd name="connsiteX16" fmla="*/ 4094339 w 6174809"/>
              <a:gd name="connsiteY16" fmla="*/ 399590 h 399590"/>
              <a:gd name="connsiteX17" fmla="*/ 3362633 w 6174809"/>
              <a:gd name="connsiteY17" fmla="*/ 399590 h 399590"/>
              <a:gd name="connsiteX18" fmla="*/ 2751760 w 6174809"/>
              <a:gd name="connsiteY18" fmla="*/ 399590 h 399590"/>
              <a:gd name="connsiteX19" fmla="*/ 1959637 w 6174809"/>
              <a:gd name="connsiteY19" fmla="*/ 399590 h 399590"/>
              <a:gd name="connsiteX20" fmla="*/ 1167515 w 6174809"/>
              <a:gd name="connsiteY20" fmla="*/ 399590 h 399590"/>
              <a:gd name="connsiteX21" fmla="*/ 677474 w 6174809"/>
              <a:gd name="connsiteY21" fmla="*/ 399590 h 399590"/>
              <a:gd name="connsiteX22" fmla="*/ 66600 w 6174809"/>
              <a:gd name="connsiteY22" fmla="*/ 399590 h 399590"/>
              <a:gd name="connsiteX23" fmla="*/ 0 w 6174809"/>
              <a:gd name="connsiteY23" fmla="*/ 332990 h 399590"/>
              <a:gd name="connsiteX24" fmla="*/ 0 w 6174809"/>
              <a:gd name="connsiteY24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174809" h="399590" fill="none" extrusionOk="0">
                <a:moveTo>
                  <a:pt x="0" y="66600"/>
                </a:moveTo>
                <a:cubicBezTo>
                  <a:pt x="607" y="25834"/>
                  <a:pt x="21873" y="-4363"/>
                  <a:pt x="66600" y="0"/>
                </a:cubicBezTo>
                <a:cubicBezTo>
                  <a:pt x="260757" y="5085"/>
                  <a:pt x="372579" y="-4185"/>
                  <a:pt x="617058" y="0"/>
                </a:cubicBezTo>
                <a:cubicBezTo>
                  <a:pt x="861537" y="4185"/>
                  <a:pt x="926015" y="-22335"/>
                  <a:pt x="1167515" y="0"/>
                </a:cubicBezTo>
                <a:cubicBezTo>
                  <a:pt x="1409015" y="22335"/>
                  <a:pt x="1510814" y="-4567"/>
                  <a:pt x="1838805" y="0"/>
                </a:cubicBezTo>
                <a:cubicBezTo>
                  <a:pt x="2166796" y="4567"/>
                  <a:pt x="2229567" y="3107"/>
                  <a:pt x="2449679" y="0"/>
                </a:cubicBezTo>
                <a:cubicBezTo>
                  <a:pt x="2669791" y="-3107"/>
                  <a:pt x="2827132" y="8903"/>
                  <a:pt x="2939721" y="0"/>
                </a:cubicBezTo>
                <a:cubicBezTo>
                  <a:pt x="3052310" y="-8903"/>
                  <a:pt x="3440196" y="-361"/>
                  <a:pt x="3731843" y="0"/>
                </a:cubicBezTo>
                <a:cubicBezTo>
                  <a:pt x="4023490" y="361"/>
                  <a:pt x="4046208" y="17373"/>
                  <a:pt x="4221884" y="0"/>
                </a:cubicBezTo>
                <a:cubicBezTo>
                  <a:pt x="4397560" y="-17373"/>
                  <a:pt x="4636136" y="-24070"/>
                  <a:pt x="4953590" y="0"/>
                </a:cubicBezTo>
                <a:cubicBezTo>
                  <a:pt x="5271044" y="24070"/>
                  <a:pt x="5623378" y="-6334"/>
                  <a:pt x="6108209" y="0"/>
                </a:cubicBezTo>
                <a:cubicBezTo>
                  <a:pt x="6145546" y="-5352"/>
                  <a:pt x="6166860" y="32354"/>
                  <a:pt x="6174809" y="66600"/>
                </a:cubicBezTo>
                <a:cubicBezTo>
                  <a:pt x="6172457" y="149605"/>
                  <a:pt x="6161836" y="200194"/>
                  <a:pt x="6174809" y="332990"/>
                </a:cubicBezTo>
                <a:cubicBezTo>
                  <a:pt x="6171036" y="371276"/>
                  <a:pt x="6149757" y="403206"/>
                  <a:pt x="6108209" y="399590"/>
                </a:cubicBezTo>
                <a:cubicBezTo>
                  <a:pt x="5930802" y="399428"/>
                  <a:pt x="5854489" y="404371"/>
                  <a:pt x="5618167" y="399590"/>
                </a:cubicBezTo>
                <a:cubicBezTo>
                  <a:pt x="5381845" y="394809"/>
                  <a:pt x="4989004" y="427256"/>
                  <a:pt x="4826045" y="399590"/>
                </a:cubicBezTo>
                <a:cubicBezTo>
                  <a:pt x="4663086" y="371924"/>
                  <a:pt x="4330467" y="366084"/>
                  <a:pt x="4094339" y="399590"/>
                </a:cubicBezTo>
                <a:cubicBezTo>
                  <a:pt x="3858211" y="433096"/>
                  <a:pt x="3693964" y="400369"/>
                  <a:pt x="3362633" y="399590"/>
                </a:cubicBezTo>
                <a:cubicBezTo>
                  <a:pt x="3031302" y="398811"/>
                  <a:pt x="2951210" y="409661"/>
                  <a:pt x="2751760" y="399590"/>
                </a:cubicBezTo>
                <a:cubicBezTo>
                  <a:pt x="2552310" y="389519"/>
                  <a:pt x="2327968" y="368489"/>
                  <a:pt x="1959637" y="399590"/>
                </a:cubicBezTo>
                <a:cubicBezTo>
                  <a:pt x="1591306" y="430691"/>
                  <a:pt x="1427074" y="396580"/>
                  <a:pt x="1167515" y="399590"/>
                </a:cubicBezTo>
                <a:cubicBezTo>
                  <a:pt x="907956" y="402600"/>
                  <a:pt x="875262" y="392419"/>
                  <a:pt x="677474" y="399590"/>
                </a:cubicBezTo>
                <a:cubicBezTo>
                  <a:pt x="479686" y="406761"/>
                  <a:pt x="271949" y="411577"/>
                  <a:pt x="66600" y="399590"/>
                </a:cubicBezTo>
                <a:cubicBezTo>
                  <a:pt x="33634" y="395969"/>
                  <a:pt x="2332" y="364467"/>
                  <a:pt x="0" y="332990"/>
                </a:cubicBezTo>
                <a:cubicBezTo>
                  <a:pt x="5637" y="210016"/>
                  <a:pt x="-8240" y="148182"/>
                  <a:pt x="0" y="66600"/>
                </a:cubicBezTo>
                <a:close/>
              </a:path>
              <a:path w="6174809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36015" y="31309"/>
                  <a:pt x="599542" y="21622"/>
                  <a:pt x="737890" y="0"/>
                </a:cubicBezTo>
                <a:cubicBezTo>
                  <a:pt x="876238" y="-21622"/>
                  <a:pt x="1199001" y="31409"/>
                  <a:pt x="1530012" y="0"/>
                </a:cubicBezTo>
                <a:cubicBezTo>
                  <a:pt x="1861023" y="-31409"/>
                  <a:pt x="2020958" y="-37599"/>
                  <a:pt x="2322134" y="0"/>
                </a:cubicBezTo>
                <a:cubicBezTo>
                  <a:pt x="2623310" y="37599"/>
                  <a:pt x="2785075" y="-18499"/>
                  <a:pt x="2933008" y="0"/>
                </a:cubicBezTo>
                <a:cubicBezTo>
                  <a:pt x="3080941" y="18499"/>
                  <a:pt x="3461057" y="-14901"/>
                  <a:pt x="3664714" y="0"/>
                </a:cubicBezTo>
                <a:cubicBezTo>
                  <a:pt x="3868371" y="14901"/>
                  <a:pt x="4179351" y="-5382"/>
                  <a:pt x="4456836" y="0"/>
                </a:cubicBezTo>
                <a:cubicBezTo>
                  <a:pt x="4734321" y="5382"/>
                  <a:pt x="4912858" y="-4150"/>
                  <a:pt x="5067710" y="0"/>
                </a:cubicBezTo>
                <a:cubicBezTo>
                  <a:pt x="5222562" y="4150"/>
                  <a:pt x="5664242" y="-33910"/>
                  <a:pt x="6108209" y="0"/>
                </a:cubicBezTo>
                <a:cubicBezTo>
                  <a:pt x="6143872" y="6629"/>
                  <a:pt x="6178307" y="37833"/>
                  <a:pt x="6174809" y="66600"/>
                </a:cubicBezTo>
                <a:cubicBezTo>
                  <a:pt x="6187712" y="188388"/>
                  <a:pt x="6173118" y="255117"/>
                  <a:pt x="6174809" y="332990"/>
                </a:cubicBezTo>
                <a:cubicBezTo>
                  <a:pt x="6177662" y="372451"/>
                  <a:pt x="6140705" y="391910"/>
                  <a:pt x="6108209" y="399590"/>
                </a:cubicBezTo>
                <a:cubicBezTo>
                  <a:pt x="5930764" y="418766"/>
                  <a:pt x="5686147" y="388003"/>
                  <a:pt x="5376503" y="399590"/>
                </a:cubicBezTo>
                <a:cubicBezTo>
                  <a:pt x="5066859" y="411177"/>
                  <a:pt x="4893361" y="398276"/>
                  <a:pt x="4584381" y="399590"/>
                </a:cubicBezTo>
                <a:cubicBezTo>
                  <a:pt x="4275401" y="400904"/>
                  <a:pt x="4255648" y="400174"/>
                  <a:pt x="4033923" y="399590"/>
                </a:cubicBezTo>
                <a:cubicBezTo>
                  <a:pt x="3812198" y="399006"/>
                  <a:pt x="3635580" y="417672"/>
                  <a:pt x="3302217" y="399590"/>
                </a:cubicBezTo>
                <a:cubicBezTo>
                  <a:pt x="2968854" y="381508"/>
                  <a:pt x="2781755" y="394630"/>
                  <a:pt x="2570511" y="399590"/>
                </a:cubicBezTo>
                <a:cubicBezTo>
                  <a:pt x="2359267" y="404550"/>
                  <a:pt x="2235730" y="424582"/>
                  <a:pt x="2020054" y="399590"/>
                </a:cubicBezTo>
                <a:cubicBezTo>
                  <a:pt x="1804378" y="374598"/>
                  <a:pt x="1484869" y="371353"/>
                  <a:pt x="1288348" y="399590"/>
                </a:cubicBezTo>
                <a:cubicBezTo>
                  <a:pt x="1091827" y="427827"/>
                  <a:pt x="922826" y="418377"/>
                  <a:pt x="677474" y="399590"/>
                </a:cubicBezTo>
                <a:cubicBezTo>
                  <a:pt x="432122" y="380803"/>
                  <a:pt x="283790" y="411114"/>
                  <a:pt x="66600" y="399590"/>
                </a:cubicBezTo>
                <a:cubicBezTo>
                  <a:pt x="20996" y="399331"/>
                  <a:pt x="-480" y="368765"/>
                  <a:pt x="0" y="332990"/>
                </a:cubicBezTo>
                <a:cubicBezTo>
                  <a:pt x="-3994" y="239404"/>
                  <a:pt x="-5600" y="186166"/>
                  <a:pt x="0" y="6660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Working Capital = Current Asset – Current Liabilities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7CE18C18-A63B-9F21-3CCF-3CC186A77A51}"/>
              </a:ext>
            </a:extLst>
          </p:cNvPr>
          <p:cNvSpPr/>
          <p:nvPr/>
        </p:nvSpPr>
        <p:spPr>
          <a:xfrm>
            <a:off x="3142383" y="2967604"/>
            <a:ext cx="1274371" cy="265097"/>
          </a:xfrm>
          <a:custGeom>
            <a:avLst/>
            <a:gdLst>
              <a:gd name="connsiteX0" fmla="*/ 0 w 1274371"/>
              <a:gd name="connsiteY0" fmla="*/ 44184 h 265097"/>
              <a:gd name="connsiteX1" fmla="*/ 44184 w 1274371"/>
              <a:gd name="connsiteY1" fmla="*/ 0 h 265097"/>
              <a:gd name="connsiteX2" fmla="*/ 613465 w 1274371"/>
              <a:gd name="connsiteY2" fmla="*/ 0 h 265097"/>
              <a:gd name="connsiteX3" fmla="*/ 1230187 w 1274371"/>
              <a:gd name="connsiteY3" fmla="*/ 0 h 265097"/>
              <a:gd name="connsiteX4" fmla="*/ 1274371 w 1274371"/>
              <a:gd name="connsiteY4" fmla="*/ 44184 h 265097"/>
              <a:gd name="connsiteX5" fmla="*/ 1274371 w 1274371"/>
              <a:gd name="connsiteY5" fmla="*/ 220913 h 265097"/>
              <a:gd name="connsiteX6" fmla="*/ 1230187 w 1274371"/>
              <a:gd name="connsiteY6" fmla="*/ 265097 h 265097"/>
              <a:gd name="connsiteX7" fmla="*/ 660906 w 1274371"/>
              <a:gd name="connsiteY7" fmla="*/ 265097 h 265097"/>
              <a:gd name="connsiteX8" fmla="*/ 44184 w 1274371"/>
              <a:gd name="connsiteY8" fmla="*/ 265097 h 265097"/>
              <a:gd name="connsiteX9" fmla="*/ 0 w 1274371"/>
              <a:gd name="connsiteY9" fmla="*/ 220913 h 265097"/>
              <a:gd name="connsiteX10" fmla="*/ 0 w 1274371"/>
              <a:gd name="connsiteY10" fmla="*/ 44184 h 265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74371" h="265097" fill="none" extrusionOk="0">
                <a:moveTo>
                  <a:pt x="0" y="44184"/>
                </a:moveTo>
                <a:cubicBezTo>
                  <a:pt x="-1317" y="22481"/>
                  <a:pt x="18290" y="909"/>
                  <a:pt x="44184" y="0"/>
                </a:cubicBezTo>
                <a:cubicBezTo>
                  <a:pt x="222416" y="18504"/>
                  <a:pt x="343198" y="2857"/>
                  <a:pt x="613465" y="0"/>
                </a:cubicBezTo>
                <a:cubicBezTo>
                  <a:pt x="883732" y="-2857"/>
                  <a:pt x="927121" y="1159"/>
                  <a:pt x="1230187" y="0"/>
                </a:cubicBezTo>
                <a:cubicBezTo>
                  <a:pt x="1254933" y="-2309"/>
                  <a:pt x="1275644" y="20109"/>
                  <a:pt x="1274371" y="44184"/>
                </a:cubicBezTo>
                <a:cubicBezTo>
                  <a:pt x="1272742" y="92938"/>
                  <a:pt x="1270887" y="143201"/>
                  <a:pt x="1274371" y="220913"/>
                </a:cubicBezTo>
                <a:cubicBezTo>
                  <a:pt x="1272778" y="245159"/>
                  <a:pt x="1258235" y="263305"/>
                  <a:pt x="1230187" y="265097"/>
                </a:cubicBezTo>
                <a:cubicBezTo>
                  <a:pt x="964550" y="281878"/>
                  <a:pt x="939880" y="238103"/>
                  <a:pt x="660906" y="265097"/>
                </a:cubicBezTo>
                <a:cubicBezTo>
                  <a:pt x="381932" y="292091"/>
                  <a:pt x="331973" y="256840"/>
                  <a:pt x="44184" y="265097"/>
                </a:cubicBezTo>
                <a:cubicBezTo>
                  <a:pt x="18782" y="266504"/>
                  <a:pt x="4283" y="244795"/>
                  <a:pt x="0" y="220913"/>
                </a:cubicBezTo>
                <a:cubicBezTo>
                  <a:pt x="6952" y="174679"/>
                  <a:pt x="6596" y="124165"/>
                  <a:pt x="0" y="44184"/>
                </a:cubicBezTo>
                <a:close/>
              </a:path>
              <a:path w="1274371" h="265097" stroke="0" extrusionOk="0">
                <a:moveTo>
                  <a:pt x="0" y="44184"/>
                </a:moveTo>
                <a:cubicBezTo>
                  <a:pt x="1704" y="17335"/>
                  <a:pt x="19255" y="3925"/>
                  <a:pt x="44184" y="0"/>
                </a:cubicBezTo>
                <a:cubicBezTo>
                  <a:pt x="339253" y="-2724"/>
                  <a:pt x="446201" y="11078"/>
                  <a:pt x="637186" y="0"/>
                </a:cubicBezTo>
                <a:cubicBezTo>
                  <a:pt x="828171" y="-11078"/>
                  <a:pt x="1004943" y="-5107"/>
                  <a:pt x="1230187" y="0"/>
                </a:cubicBezTo>
                <a:cubicBezTo>
                  <a:pt x="1251279" y="-3660"/>
                  <a:pt x="1275455" y="19328"/>
                  <a:pt x="1274371" y="44184"/>
                </a:cubicBezTo>
                <a:cubicBezTo>
                  <a:pt x="1276565" y="129563"/>
                  <a:pt x="1278194" y="149572"/>
                  <a:pt x="1274371" y="220913"/>
                </a:cubicBezTo>
                <a:cubicBezTo>
                  <a:pt x="1271703" y="249013"/>
                  <a:pt x="1259190" y="264128"/>
                  <a:pt x="1230187" y="265097"/>
                </a:cubicBezTo>
                <a:cubicBezTo>
                  <a:pt x="1064308" y="273101"/>
                  <a:pt x="871617" y="287213"/>
                  <a:pt x="660906" y="265097"/>
                </a:cubicBezTo>
                <a:cubicBezTo>
                  <a:pt x="450195" y="242981"/>
                  <a:pt x="293677" y="247766"/>
                  <a:pt x="44184" y="265097"/>
                </a:cubicBezTo>
                <a:cubicBezTo>
                  <a:pt x="21356" y="267552"/>
                  <a:pt x="-1227" y="250912"/>
                  <a:pt x="0" y="220913"/>
                </a:cubicBezTo>
                <a:cubicBezTo>
                  <a:pt x="8537" y="179243"/>
                  <a:pt x="-7483" y="119716"/>
                  <a:pt x="0" y="44184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الصافي</a:t>
            </a:r>
            <a:endParaRPr lang="en-US" sz="14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7A822DCD-3B87-AB88-C287-ECDFF9DE1F8C}"/>
              </a:ext>
            </a:extLst>
          </p:cNvPr>
          <p:cNvSpPr/>
          <p:nvPr/>
        </p:nvSpPr>
        <p:spPr>
          <a:xfrm>
            <a:off x="685545" y="3007544"/>
            <a:ext cx="914873" cy="265097"/>
          </a:xfrm>
          <a:custGeom>
            <a:avLst/>
            <a:gdLst>
              <a:gd name="connsiteX0" fmla="*/ 0 w 914873"/>
              <a:gd name="connsiteY0" fmla="*/ 44184 h 265097"/>
              <a:gd name="connsiteX1" fmla="*/ 44184 w 914873"/>
              <a:gd name="connsiteY1" fmla="*/ 0 h 265097"/>
              <a:gd name="connsiteX2" fmla="*/ 440906 w 914873"/>
              <a:gd name="connsiteY2" fmla="*/ 0 h 265097"/>
              <a:gd name="connsiteX3" fmla="*/ 870689 w 914873"/>
              <a:gd name="connsiteY3" fmla="*/ 0 h 265097"/>
              <a:gd name="connsiteX4" fmla="*/ 914873 w 914873"/>
              <a:gd name="connsiteY4" fmla="*/ 44184 h 265097"/>
              <a:gd name="connsiteX5" fmla="*/ 914873 w 914873"/>
              <a:gd name="connsiteY5" fmla="*/ 220913 h 265097"/>
              <a:gd name="connsiteX6" fmla="*/ 870689 w 914873"/>
              <a:gd name="connsiteY6" fmla="*/ 265097 h 265097"/>
              <a:gd name="connsiteX7" fmla="*/ 473967 w 914873"/>
              <a:gd name="connsiteY7" fmla="*/ 265097 h 265097"/>
              <a:gd name="connsiteX8" fmla="*/ 44184 w 914873"/>
              <a:gd name="connsiteY8" fmla="*/ 265097 h 265097"/>
              <a:gd name="connsiteX9" fmla="*/ 0 w 914873"/>
              <a:gd name="connsiteY9" fmla="*/ 220913 h 265097"/>
              <a:gd name="connsiteX10" fmla="*/ 0 w 914873"/>
              <a:gd name="connsiteY10" fmla="*/ 44184 h 265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873" h="265097" fill="none" extrusionOk="0">
                <a:moveTo>
                  <a:pt x="0" y="44184"/>
                </a:moveTo>
                <a:cubicBezTo>
                  <a:pt x="-1317" y="22481"/>
                  <a:pt x="18290" y="909"/>
                  <a:pt x="44184" y="0"/>
                </a:cubicBezTo>
                <a:cubicBezTo>
                  <a:pt x="180472" y="-3918"/>
                  <a:pt x="263903" y="-11751"/>
                  <a:pt x="440906" y="0"/>
                </a:cubicBezTo>
                <a:cubicBezTo>
                  <a:pt x="617909" y="11751"/>
                  <a:pt x="697419" y="17967"/>
                  <a:pt x="870689" y="0"/>
                </a:cubicBezTo>
                <a:cubicBezTo>
                  <a:pt x="895435" y="-2309"/>
                  <a:pt x="916146" y="20109"/>
                  <a:pt x="914873" y="44184"/>
                </a:cubicBezTo>
                <a:cubicBezTo>
                  <a:pt x="913244" y="92938"/>
                  <a:pt x="911389" y="143201"/>
                  <a:pt x="914873" y="220913"/>
                </a:cubicBezTo>
                <a:cubicBezTo>
                  <a:pt x="913280" y="245159"/>
                  <a:pt x="898737" y="263305"/>
                  <a:pt x="870689" y="265097"/>
                </a:cubicBezTo>
                <a:cubicBezTo>
                  <a:pt x="729321" y="255856"/>
                  <a:pt x="564767" y="261779"/>
                  <a:pt x="473967" y="265097"/>
                </a:cubicBezTo>
                <a:cubicBezTo>
                  <a:pt x="383167" y="268415"/>
                  <a:pt x="165336" y="272921"/>
                  <a:pt x="44184" y="265097"/>
                </a:cubicBezTo>
                <a:cubicBezTo>
                  <a:pt x="18782" y="266504"/>
                  <a:pt x="4283" y="244795"/>
                  <a:pt x="0" y="220913"/>
                </a:cubicBezTo>
                <a:cubicBezTo>
                  <a:pt x="6952" y="174679"/>
                  <a:pt x="6596" y="124165"/>
                  <a:pt x="0" y="44184"/>
                </a:cubicBezTo>
                <a:close/>
              </a:path>
              <a:path w="914873" h="265097" stroke="0" extrusionOk="0">
                <a:moveTo>
                  <a:pt x="0" y="44184"/>
                </a:moveTo>
                <a:cubicBezTo>
                  <a:pt x="1704" y="17335"/>
                  <a:pt x="19255" y="3925"/>
                  <a:pt x="44184" y="0"/>
                </a:cubicBezTo>
                <a:cubicBezTo>
                  <a:pt x="244210" y="10365"/>
                  <a:pt x="329669" y="-6469"/>
                  <a:pt x="457437" y="0"/>
                </a:cubicBezTo>
                <a:cubicBezTo>
                  <a:pt x="585205" y="6469"/>
                  <a:pt x="719697" y="-2863"/>
                  <a:pt x="870689" y="0"/>
                </a:cubicBezTo>
                <a:cubicBezTo>
                  <a:pt x="891781" y="-3660"/>
                  <a:pt x="915957" y="19328"/>
                  <a:pt x="914873" y="44184"/>
                </a:cubicBezTo>
                <a:cubicBezTo>
                  <a:pt x="917067" y="129563"/>
                  <a:pt x="918696" y="149572"/>
                  <a:pt x="914873" y="220913"/>
                </a:cubicBezTo>
                <a:cubicBezTo>
                  <a:pt x="912205" y="249013"/>
                  <a:pt x="899692" y="264128"/>
                  <a:pt x="870689" y="265097"/>
                </a:cubicBezTo>
                <a:cubicBezTo>
                  <a:pt x="740528" y="279855"/>
                  <a:pt x="648592" y="284430"/>
                  <a:pt x="473967" y="265097"/>
                </a:cubicBezTo>
                <a:cubicBezTo>
                  <a:pt x="299342" y="245764"/>
                  <a:pt x="214402" y="247058"/>
                  <a:pt x="44184" y="265097"/>
                </a:cubicBezTo>
                <a:cubicBezTo>
                  <a:pt x="21356" y="267552"/>
                  <a:pt x="-1227" y="250912"/>
                  <a:pt x="0" y="220913"/>
                </a:cubicBezTo>
                <a:cubicBezTo>
                  <a:pt x="8537" y="179243"/>
                  <a:pt x="-7483" y="119716"/>
                  <a:pt x="0" y="44184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Net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F162507A-980C-F94E-B873-668090A06B6A}"/>
              </a:ext>
            </a:extLst>
          </p:cNvPr>
          <p:cNvSpPr/>
          <p:nvPr/>
        </p:nvSpPr>
        <p:spPr>
          <a:xfrm>
            <a:off x="10346267" y="2006156"/>
            <a:ext cx="1595807" cy="265097"/>
          </a:xfrm>
          <a:custGeom>
            <a:avLst/>
            <a:gdLst>
              <a:gd name="connsiteX0" fmla="*/ 0 w 1595807"/>
              <a:gd name="connsiteY0" fmla="*/ 44184 h 265097"/>
              <a:gd name="connsiteX1" fmla="*/ 44184 w 1595807"/>
              <a:gd name="connsiteY1" fmla="*/ 0 h 265097"/>
              <a:gd name="connsiteX2" fmla="*/ 561738 w 1595807"/>
              <a:gd name="connsiteY2" fmla="*/ 0 h 265097"/>
              <a:gd name="connsiteX3" fmla="*/ 1079292 w 1595807"/>
              <a:gd name="connsiteY3" fmla="*/ 0 h 265097"/>
              <a:gd name="connsiteX4" fmla="*/ 1551623 w 1595807"/>
              <a:gd name="connsiteY4" fmla="*/ 0 h 265097"/>
              <a:gd name="connsiteX5" fmla="*/ 1595807 w 1595807"/>
              <a:gd name="connsiteY5" fmla="*/ 44184 h 265097"/>
              <a:gd name="connsiteX6" fmla="*/ 1595807 w 1595807"/>
              <a:gd name="connsiteY6" fmla="*/ 220913 h 265097"/>
              <a:gd name="connsiteX7" fmla="*/ 1551623 w 1595807"/>
              <a:gd name="connsiteY7" fmla="*/ 265097 h 265097"/>
              <a:gd name="connsiteX8" fmla="*/ 1034069 w 1595807"/>
              <a:gd name="connsiteY8" fmla="*/ 265097 h 265097"/>
              <a:gd name="connsiteX9" fmla="*/ 516515 w 1595807"/>
              <a:gd name="connsiteY9" fmla="*/ 265097 h 265097"/>
              <a:gd name="connsiteX10" fmla="*/ 44184 w 1595807"/>
              <a:gd name="connsiteY10" fmla="*/ 265097 h 265097"/>
              <a:gd name="connsiteX11" fmla="*/ 0 w 1595807"/>
              <a:gd name="connsiteY11" fmla="*/ 220913 h 265097"/>
              <a:gd name="connsiteX12" fmla="*/ 0 w 1595807"/>
              <a:gd name="connsiteY12" fmla="*/ 44184 h 265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95807" h="265097" fill="none" extrusionOk="0">
                <a:moveTo>
                  <a:pt x="0" y="44184"/>
                </a:moveTo>
                <a:cubicBezTo>
                  <a:pt x="-2926" y="18011"/>
                  <a:pt x="23613" y="-4423"/>
                  <a:pt x="44184" y="0"/>
                </a:cubicBezTo>
                <a:cubicBezTo>
                  <a:pt x="293257" y="-7138"/>
                  <a:pt x="321243" y="12723"/>
                  <a:pt x="561738" y="0"/>
                </a:cubicBezTo>
                <a:cubicBezTo>
                  <a:pt x="802233" y="-12723"/>
                  <a:pt x="893981" y="-3261"/>
                  <a:pt x="1079292" y="0"/>
                </a:cubicBezTo>
                <a:cubicBezTo>
                  <a:pt x="1264603" y="3261"/>
                  <a:pt x="1395036" y="-1158"/>
                  <a:pt x="1551623" y="0"/>
                </a:cubicBezTo>
                <a:cubicBezTo>
                  <a:pt x="1574432" y="-156"/>
                  <a:pt x="1599453" y="17990"/>
                  <a:pt x="1595807" y="44184"/>
                </a:cubicBezTo>
                <a:cubicBezTo>
                  <a:pt x="1602315" y="99728"/>
                  <a:pt x="1588398" y="172004"/>
                  <a:pt x="1595807" y="220913"/>
                </a:cubicBezTo>
                <a:cubicBezTo>
                  <a:pt x="1592279" y="245211"/>
                  <a:pt x="1575681" y="264375"/>
                  <a:pt x="1551623" y="265097"/>
                </a:cubicBezTo>
                <a:cubicBezTo>
                  <a:pt x="1423213" y="252627"/>
                  <a:pt x="1276534" y="272403"/>
                  <a:pt x="1034069" y="265097"/>
                </a:cubicBezTo>
                <a:cubicBezTo>
                  <a:pt x="791604" y="257791"/>
                  <a:pt x="687578" y="264967"/>
                  <a:pt x="516515" y="265097"/>
                </a:cubicBezTo>
                <a:cubicBezTo>
                  <a:pt x="345452" y="265227"/>
                  <a:pt x="255471" y="252554"/>
                  <a:pt x="44184" y="265097"/>
                </a:cubicBezTo>
                <a:cubicBezTo>
                  <a:pt x="19379" y="263544"/>
                  <a:pt x="-2445" y="242898"/>
                  <a:pt x="0" y="220913"/>
                </a:cubicBezTo>
                <a:cubicBezTo>
                  <a:pt x="387" y="176745"/>
                  <a:pt x="-926" y="97893"/>
                  <a:pt x="0" y="44184"/>
                </a:cubicBezTo>
                <a:close/>
              </a:path>
              <a:path w="1595807" h="265097" stroke="0" extrusionOk="0">
                <a:moveTo>
                  <a:pt x="0" y="44184"/>
                </a:moveTo>
                <a:cubicBezTo>
                  <a:pt x="1704" y="17335"/>
                  <a:pt x="19255" y="3925"/>
                  <a:pt x="44184" y="0"/>
                </a:cubicBezTo>
                <a:cubicBezTo>
                  <a:pt x="267828" y="-17687"/>
                  <a:pt x="384213" y="-7793"/>
                  <a:pt x="546664" y="0"/>
                </a:cubicBezTo>
                <a:cubicBezTo>
                  <a:pt x="709115" y="7793"/>
                  <a:pt x="969632" y="1030"/>
                  <a:pt x="1079292" y="0"/>
                </a:cubicBezTo>
                <a:cubicBezTo>
                  <a:pt x="1188952" y="-1030"/>
                  <a:pt x="1355286" y="5786"/>
                  <a:pt x="1551623" y="0"/>
                </a:cubicBezTo>
                <a:cubicBezTo>
                  <a:pt x="1573890" y="2868"/>
                  <a:pt x="1595539" y="15312"/>
                  <a:pt x="1595807" y="44184"/>
                </a:cubicBezTo>
                <a:cubicBezTo>
                  <a:pt x="1595194" y="88401"/>
                  <a:pt x="1589994" y="172543"/>
                  <a:pt x="1595807" y="220913"/>
                </a:cubicBezTo>
                <a:cubicBezTo>
                  <a:pt x="1591704" y="244263"/>
                  <a:pt x="1571666" y="261866"/>
                  <a:pt x="1551623" y="265097"/>
                </a:cubicBezTo>
                <a:cubicBezTo>
                  <a:pt x="1302049" y="277305"/>
                  <a:pt x="1267335" y="283150"/>
                  <a:pt x="1034069" y="265097"/>
                </a:cubicBezTo>
                <a:cubicBezTo>
                  <a:pt x="800803" y="247044"/>
                  <a:pt x="773533" y="282667"/>
                  <a:pt x="516515" y="265097"/>
                </a:cubicBezTo>
                <a:cubicBezTo>
                  <a:pt x="259497" y="247527"/>
                  <a:pt x="187461" y="257818"/>
                  <a:pt x="44184" y="265097"/>
                </a:cubicBezTo>
                <a:cubicBezTo>
                  <a:pt x="20344" y="265625"/>
                  <a:pt x="-882" y="243735"/>
                  <a:pt x="0" y="220913"/>
                </a:cubicBezTo>
                <a:cubicBezTo>
                  <a:pt x="-8127" y="159341"/>
                  <a:pt x="-3180" y="99592"/>
                  <a:pt x="0" y="44184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Working Capital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38CA97AC-E225-32C2-6501-4AAE0DF0EE2C}"/>
              </a:ext>
            </a:extLst>
          </p:cNvPr>
          <p:cNvSpPr/>
          <p:nvPr/>
        </p:nvSpPr>
        <p:spPr>
          <a:xfrm>
            <a:off x="10388388" y="2410475"/>
            <a:ext cx="1595807" cy="953047"/>
          </a:xfrm>
          <a:custGeom>
            <a:avLst/>
            <a:gdLst>
              <a:gd name="connsiteX0" fmla="*/ 0 w 1595807"/>
              <a:gd name="connsiteY0" fmla="*/ 158844 h 953047"/>
              <a:gd name="connsiteX1" fmla="*/ 158844 w 1595807"/>
              <a:gd name="connsiteY1" fmla="*/ 0 h 953047"/>
              <a:gd name="connsiteX2" fmla="*/ 772341 w 1595807"/>
              <a:gd name="connsiteY2" fmla="*/ 0 h 953047"/>
              <a:gd name="connsiteX3" fmla="*/ 1436963 w 1595807"/>
              <a:gd name="connsiteY3" fmla="*/ 0 h 953047"/>
              <a:gd name="connsiteX4" fmla="*/ 1595807 w 1595807"/>
              <a:gd name="connsiteY4" fmla="*/ 158844 h 953047"/>
              <a:gd name="connsiteX5" fmla="*/ 1595807 w 1595807"/>
              <a:gd name="connsiteY5" fmla="*/ 794203 h 953047"/>
              <a:gd name="connsiteX6" fmla="*/ 1436963 w 1595807"/>
              <a:gd name="connsiteY6" fmla="*/ 953047 h 953047"/>
              <a:gd name="connsiteX7" fmla="*/ 823466 w 1595807"/>
              <a:gd name="connsiteY7" fmla="*/ 953047 h 953047"/>
              <a:gd name="connsiteX8" fmla="*/ 158844 w 1595807"/>
              <a:gd name="connsiteY8" fmla="*/ 953047 h 953047"/>
              <a:gd name="connsiteX9" fmla="*/ 0 w 1595807"/>
              <a:gd name="connsiteY9" fmla="*/ 794203 h 953047"/>
              <a:gd name="connsiteX10" fmla="*/ 0 w 1595807"/>
              <a:gd name="connsiteY10" fmla="*/ 158844 h 953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95807" h="953047" fill="none" extrusionOk="0">
                <a:moveTo>
                  <a:pt x="0" y="158844"/>
                </a:moveTo>
                <a:cubicBezTo>
                  <a:pt x="-5779" y="82957"/>
                  <a:pt x="60853" y="6255"/>
                  <a:pt x="158844" y="0"/>
                </a:cubicBezTo>
                <a:cubicBezTo>
                  <a:pt x="289945" y="22373"/>
                  <a:pt x="534850" y="19991"/>
                  <a:pt x="772341" y="0"/>
                </a:cubicBezTo>
                <a:cubicBezTo>
                  <a:pt x="1009832" y="-19991"/>
                  <a:pt x="1246902" y="32530"/>
                  <a:pt x="1436963" y="0"/>
                </a:cubicBezTo>
                <a:cubicBezTo>
                  <a:pt x="1527517" y="-18981"/>
                  <a:pt x="1609620" y="74667"/>
                  <a:pt x="1595807" y="158844"/>
                </a:cubicBezTo>
                <a:cubicBezTo>
                  <a:pt x="1626997" y="400248"/>
                  <a:pt x="1578319" y="508759"/>
                  <a:pt x="1595807" y="794203"/>
                </a:cubicBezTo>
                <a:cubicBezTo>
                  <a:pt x="1580535" y="880431"/>
                  <a:pt x="1530938" y="949975"/>
                  <a:pt x="1436963" y="953047"/>
                </a:cubicBezTo>
                <a:cubicBezTo>
                  <a:pt x="1218704" y="928928"/>
                  <a:pt x="1064149" y="952030"/>
                  <a:pt x="823466" y="953047"/>
                </a:cubicBezTo>
                <a:cubicBezTo>
                  <a:pt x="582783" y="954064"/>
                  <a:pt x="363575" y="957071"/>
                  <a:pt x="158844" y="953047"/>
                </a:cubicBezTo>
                <a:cubicBezTo>
                  <a:pt x="67710" y="957842"/>
                  <a:pt x="10851" y="880613"/>
                  <a:pt x="0" y="794203"/>
                </a:cubicBezTo>
                <a:cubicBezTo>
                  <a:pt x="14661" y="526954"/>
                  <a:pt x="-10838" y="322265"/>
                  <a:pt x="0" y="158844"/>
                </a:cubicBezTo>
                <a:close/>
              </a:path>
              <a:path w="1595807" h="953047" stroke="0" extrusionOk="0">
                <a:moveTo>
                  <a:pt x="0" y="158844"/>
                </a:moveTo>
                <a:cubicBezTo>
                  <a:pt x="3424" y="66198"/>
                  <a:pt x="70848" y="2000"/>
                  <a:pt x="158844" y="0"/>
                </a:cubicBezTo>
                <a:cubicBezTo>
                  <a:pt x="368684" y="-20766"/>
                  <a:pt x="479849" y="-22630"/>
                  <a:pt x="797904" y="0"/>
                </a:cubicBezTo>
                <a:cubicBezTo>
                  <a:pt x="1115959" y="22630"/>
                  <a:pt x="1246704" y="-1885"/>
                  <a:pt x="1436963" y="0"/>
                </a:cubicBezTo>
                <a:cubicBezTo>
                  <a:pt x="1522714" y="-2185"/>
                  <a:pt x="1609585" y="65351"/>
                  <a:pt x="1595807" y="158844"/>
                </a:cubicBezTo>
                <a:cubicBezTo>
                  <a:pt x="1589847" y="395740"/>
                  <a:pt x="1624289" y="620566"/>
                  <a:pt x="1595807" y="794203"/>
                </a:cubicBezTo>
                <a:cubicBezTo>
                  <a:pt x="1591385" y="888060"/>
                  <a:pt x="1545866" y="948586"/>
                  <a:pt x="1436963" y="953047"/>
                </a:cubicBezTo>
                <a:cubicBezTo>
                  <a:pt x="1185526" y="961051"/>
                  <a:pt x="1086090" y="964662"/>
                  <a:pt x="823466" y="953047"/>
                </a:cubicBezTo>
                <a:cubicBezTo>
                  <a:pt x="560842" y="941432"/>
                  <a:pt x="438982" y="952175"/>
                  <a:pt x="158844" y="953047"/>
                </a:cubicBezTo>
                <a:cubicBezTo>
                  <a:pt x="79415" y="965993"/>
                  <a:pt x="-3968" y="900022"/>
                  <a:pt x="0" y="794203"/>
                </a:cubicBezTo>
                <a:cubicBezTo>
                  <a:pt x="6488" y="536383"/>
                  <a:pt x="-23256" y="425064"/>
                  <a:pt x="0" y="158844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المبلغ الفائض من دورة الأصول الثابتة في تغطية الإلتزامات</a:t>
            </a:r>
            <a:endParaRPr lang="en-US" sz="14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93B8A526-D4C2-9755-A0E3-CE2BCEDD108B}"/>
              </a:ext>
            </a:extLst>
          </p:cNvPr>
          <p:cNvSpPr/>
          <p:nvPr/>
        </p:nvSpPr>
        <p:spPr>
          <a:xfrm>
            <a:off x="10246229" y="1862461"/>
            <a:ext cx="1844301" cy="1709969"/>
          </a:xfrm>
          <a:custGeom>
            <a:avLst/>
            <a:gdLst>
              <a:gd name="connsiteX0" fmla="*/ 0 w 1844301"/>
              <a:gd name="connsiteY0" fmla="*/ 285001 h 1709969"/>
              <a:gd name="connsiteX1" fmla="*/ 285001 w 1844301"/>
              <a:gd name="connsiteY1" fmla="*/ 0 h 1709969"/>
              <a:gd name="connsiteX2" fmla="*/ 947636 w 1844301"/>
              <a:gd name="connsiteY2" fmla="*/ 0 h 1709969"/>
              <a:gd name="connsiteX3" fmla="*/ 1559300 w 1844301"/>
              <a:gd name="connsiteY3" fmla="*/ 0 h 1709969"/>
              <a:gd name="connsiteX4" fmla="*/ 1844301 w 1844301"/>
              <a:gd name="connsiteY4" fmla="*/ 285001 h 1709969"/>
              <a:gd name="connsiteX5" fmla="*/ 1844301 w 1844301"/>
              <a:gd name="connsiteY5" fmla="*/ 832185 h 1709969"/>
              <a:gd name="connsiteX6" fmla="*/ 1844301 w 1844301"/>
              <a:gd name="connsiteY6" fmla="*/ 1424968 h 1709969"/>
              <a:gd name="connsiteX7" fmla="*/ 1559300 w 1844301"/>
              <a:gd name="connsiteY7" fmla="*/ 1709969 h 1709969"/>
              <a:gd name="connsiteX8" fmla="*/ 947636 w 1844301"/>
              <a:gd name="connsiteY8" fmla="*/ 1709969 h 1709969"/>
              <a:gd name="connsiteX9" fmla="*/ 285001 w 1844301"/>
              <a:gd name="connsiteY9" fmla="*/ 1709969 h 1709969"/>
              <a:gd name="connsiteX10" fmla="*/ 0 w 1844301"/>
              <a:gd name="connsiteY10" fmla="*/ 1424968 h 1709969"/>
              <a:gd name="connsiteX11" fmla="*/ 0 w 1844301"/>
              <a:gd name="connsiteY11" fmla="*/ 889184 h 1709969"/>
              <a:gd name="connsiteX12" fmla="*/ 0 w 1844301"/>
              <a:gd name="connsiteY12" fmla="*/ 285001 h 1709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44301" h="1709969" extrusionOk="0">
                <a:moveTo>
                  <a:pt x="0" y="285001"/>
                </a:moveTo>
                <a:cubicBezTo>
                  <a:pt x="-25084" y="112126"/>
                  <a:pt x="96953" y="11502"/>
                  <a:pt x="285001" y="0"/>
                </a:cubicBezTo>
                <a:cubicBezTo>
                  <a:pt x="577617" y="-27956"/>
                  <a:pt x="747221" y="10900"/>
                  <a:pt x="947636" y="0"/>
                </a:cubicBezTo>
                <a:cubicBezTo>
                  <a:pt x="1148052" y="-10900"/>
                  <a:pt x="1276689" y="-22566"/>
                  <a:pt x="1559300" y="0"/>
                </a:cubicBezTo>
                <a:cubicBezTo>
                  <a:pt x="1687537" y="-15957"/>
                  <a:pt x="1872402" y="141026"/>
                  <a:pt x="1844301" y="285001"/>
                </a:cubicBezTo>
                <a:cubicBezTo>
                  <a:pt x="1823083" y="451489"/>
                  <a:pt x="1858583" y="716269"/>
                  <a:pt x="1844301" y="832185"/>
                </a:cubicBezTo>
                <a:cubicBezTo>
                  <a:pt x="1830019" y="948101"/>
                  <a:pt x="1829672" y="1284904"/>
                  <a:pt x="1844301" y="1424968"/>
                </a:cubicBezTo>
                <a:cubicBezTo>
                  <a:pt x="1841350" y="1554228"/>
                  <a:pt x="1704314" y="1727185"/>
                  <a:pt x="1559300" y="1709969"/>
                </a:cubicBezTo>
                <a:cubicBezTo>
                  <a:pt x="1312787" y="1732491"/>
                  <a:pt x="1111328" y="1695565"/>
                  <a:pt x="947636" y="1709969"/>
                </a:cubicBezTo>
                <a:cubicBezTo>
                  <a:pt x="783944" y="1724373"/>
                  <a:pt x="545476" y="1688119"/>
                  <a:pt x="285001" y="1709969"/>
                </a:cubicBezTo>
                <a:cubicBezTo>
                  <a:pt x="130894" y="1714874"/>
                  <a:pt x="710" y="1589719"/>
                  <a:pt x="0" y="1424968"/>
                </a:cubicBezTo>
                <a:cubicBezTo>
                  <a:pt x="-21550" y="1299899"/>
                  <a:pt x="-5420" y="1103662"/>
                  <a:pt x="0" y="889184"/>
                </a:cubicBezTo>
                <a:cubicBezTo>
                  <a:pt x="5420" y="674706"/>
                  <a:pt x="-20095" y="425937"/>
                  <a:pt x="0" y="285001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bg2"/>
                </a:gs>
                <a:gs pos="100000">
                  <a:srgbClr val="FF0000"/>
                </a:gs>
              </a:gsLst>
              <a:lin ang="5400000" scaled="1"/>
            </a:gra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356D86D9-5413-1137-BB01-19ED17224FE8}"/>
              </a:ext>
            </a:extLst>
          </p:cNvPr>
          <p:cNvSpPr/>
          <p:nvPr/>
        </p:nvSpPr>
        <p:spPr>
          <a:xfrm>
            <a:off x="10388388" y="3786260"/>
            <a:ext cx="1595807" cy="265097"/>
          </a:xfrm>
          <a:custGeom>
            <a:avLst/>
            <a:gdLst>
              <a:gd name="connsiteX0" fmla="*/ 0 w 1595807"/>
              <a:gd name="connsiteY0" fmla="*/ 44184 h 265097"/>
              <a:gd name="connsiteX1" fmla="*/ 44184 w 1595807"/>
              <a:gd name="connsiteY1" fmla="*/ 0 h 265097"/>
              <a:gd name="connsiteX2" fmla="*/ 561738 w 1595807"/>
              <a:gd name="connsiteY2" fmla="*/ 0 h 265097"/>
              <a:gd name="connsiteX3" fmla="*/ 1079292 w 1595807"/>
              <a:gd name="connsiteY3" fmla="*/ 0 h 265097"/>
              <a:gd name="connsiteX4" fmla="*/ 1551623 w 1595807"/>
              <a:gd name="connsiteY4" fmla="*/ 0 h 265097"/>
              <a:gd name="connsiteX5" fmla="*/ 1595807 w 1595807"/>
              <a:gd name="connsiteY5" fmla="*/ 44184 h 265097"/>
              <a:gd name="connsiteX6" fmla="*/ 1595807 w 1595807"/>
              <a:gd name="connsiteY6" fmla="*/ 220913 h 265097"/>
              <a:gd name="connsiteX7" fmla="*/ 1551623 w 1595807"/>
              <a:gd name="connsiteY7" fmla="*/ 265097 h 265097"/>
              <a:gd name="connsiteX8" fmla="*/ 1034069 w 1595807"/>
              <a:gd name="connsiteY8" fmla="*/ 265097 h 265097"/>
              <a:gd name="connsiteX9" fmla="*/ 516515 w 1595807"/>
              <a:gd name="connsiteY9" fmla="*/ 265097 h 265097"/>
              <a:gd name="connsiteX10" fmla="*/ 44184 w 1595807"/>
              <a:gd name="connsiteY10" fmla="*/ 265097 h 265097"/>
              <a:gd name="connsiteX11" fmla="*/ 0 w 1595807"/>
              <a:gd name="connsiteY11" fmla="*/ 220913 h 265097"/>
              <a:gd name="connsiteX12" fmla="*/ 0 w 1595807"/>
              <a:gd name="connsiteY12" fmla="*/ 44184 h 265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95807" h="265097" fill="none" extrusionOk="0">
                <a:moveTo>
                  <a:pt x="0" y="44184"/>
                </a:moveTo>
                <a:cubicBezTo>
                  <a:pt x="-2926" y="18011"/>
                  <a:pt x="23613" y="-4423"/>
                  <a:pt x="44184" y="0"/>
                </a:cubicBezTo>
                <a:cubicBezTo>
                  <a:pt x="293257" y="-7138"/>
                  <a:pt x="321243" y="12723"/>
                  <a:pt x="561738" y="0"/>
                </a:cubicBezTo>
                <a:cubicBezTo>
                  <a:pt x="802233" y="-12723"/>
                  <a:pt x="893981" y="-3261"/>
                  <a:pt x="1079292" y="0"/>
                </a:cubicBezTo>
                <a:cubicBezTo>
                  <a:pt x="1264603" y="3261"/>
                  <a:pt x="1395036" y="-1158"/>
                  <a:pt x="1551623" y="0"/>
                </a:cubicBezTo>
                <a:cubicBezTo>
                  <a:pt x="1574432" y="-156"/>
                  <a:pt x="1599453" y="17990"/>
                  <a:pt x="1595807" y="44184"/>
                </a:cubicBezTo>
                <a:cubicBezTo>
                  <a:pt x="1602315" y="99728"/>
                  <a:pt x="1588398" y="172004"/>
                  <a:pt x="1595807" y="220913"/>
                </a:cubicBezTo>
                <a:cubicBezTo>
                  <a:pt x="1592279" y="245211"/>
                  <a:pt x="1575681" y="264375"/>
                  <a:pt x="1551623" y="265097"/>
                </a:cubicBezTo>
                <a:cubicBezTo>
                  <a:pt x="1423213" y="252627"/>
                  <a:pt x="1276534" y="272403"/>
                  <a:pt x="1034069" y="265097"/>
                </a:cubicBezTo>
                <a:cubicBezTo>
                  <a:pt x="791604" y="257791"/>
                  <a:pt x="687578" y="264967"/>
                  <a:pt x="516515" y="265097"/>
                </a:cubicBezTo>
                <a:cubicBezTo>
                  <a:pt x="345452" y="265227"/>
                  <a:pt x="255471" y="252554"/>
                  <a:pt x="44184" y="265097"/>
                </a:cubicBezTo>
                <a:cubicBezTo>
                  <a:pt x="19379" y="263544"/>
                  <a:pt x="-2445" y="242898"/>
                  <a:pt x="0" y="220913"/>
                </a:cubicBezTo>
                <a:cubicBezTo>
                  <a:pt x="387" y="176745"/>
                  <a:pt x="-926" y="97893"/>
                  <a:pt x="0" y="44184"/>
                </a:cubicBezTo>
                <a:close/>
              </a:path>
              <a:path w="1595807" h="265097" stroke="0" extrusionOk="0">
                <a:moveTo>
                  <a:pt x="0" y="44184"/>
                </a:moveTo>
                <a:cubicBezTo>
                  <a:pt x="1704" y="17335"/>
                  <a:pt x="19255" y="3925"/>
                  <a:pt x="44184" y="0"/>
                </a:cubicBezTo>
                <a:cubicBezTo>
                  <a:pt x="267828" y="-17687"/>
                  <a:pt x="384213" y="-7793"/>
                  <a:pt x="546664" y="0"/>
                </a:cubicBezTo>
                <a:cubicBezTo>
                  <a:pt x="709115" y="7793"/>
                  <a:pt x="969632" y="1030"/>
                  <a:pt x="1079292" y="0"/>
                </a:cubicBezTo>
                <a:cubicBezTo>
                  <a:pt x="1188952" y="-1030"/>
                  <a:pt x="1355286" y="5786"/>
                  <a:pt x="1551623" y="0"/>
                </a:cubicBezTo>
                <a:cubicBezTo>
                  <a:pt x="1573890" y="2868"/>
                  <a:pt x="1595539" y="15312"/>
                  <a:pt x="1595807" y="44184"/>
                </a:cubicBezTo>
                <a:cubicBezTo>
                  <a:pt x="1595194" y="88401"/>
                  <a:pt x="1589994" y="172543"/>
                  <a:pt x="1595807" y="220913"/>
                </a:cubicBezTo>
                <a:cubicBezTo>
                  <a:pt x="1591704" y="244263"/>
                  <a:pt x="1571666" y="261866"/>
                  <a:pt x="1551623" y="265097"/>
                </a:cubicBezTo>
                <a:cubicBezTo>
                  <a:pt x="1302049" y="277305"/>
                  <a:pt x="1267335" y="283150"/>
                  <a:pt x="1034069" y="265097"/>
                </a:cubicBezTo>
                <a:cubicBezTo>
                  <a:pt x="800803" y="247044"/>
                  <a:pt x="773533" y="282667"/>
                  <a:pt x="516515" y="265097"/>
                </a:cubicBezTo>
                <a:cubicBezTo>
                  <a:pt x="259497" y="247527"/>
                  <a:pt x="187461" y="257818"/>
                  <a:pt x="44184" y="265097"/>
                </a:cubicBezTo>
                <a:cubicBezTo>
                  <a:pt x="20344" y="265625"/>
                  <a:pt x="-882" y="243735"/>
                  <a:pt x="0" y="220913"/>
                </a:cubicBezTo>
                <a:cubicBezTo>
                  <a:pt x="-8127" y="159341"/>
                  <a:pt x="-3180" y="99592"/>
                  <a:pt x="0" y="44184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Net Working Capital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C848DF8B-250F-B4C9-79E2-C918FB7AFC29}"/>
              </a:ext>
            </a:extLst>
          </p:cNvPr>
          <p:cNvSpPr/>
          <p:nvPr/>
        </p:nvSpPr>
        <p:spPr>
          <a:xfrm>
            <a:off x="10254569" y="3676586"/>
            <a:ext cx="1844301" cy="569128"/>
          </a:xfrm>
          <a:custGeom>
            <a:avLst/>
            <a:gdLst>
              <a:gd name="connsiteX0" fmla="*/ 0 w 1844301"/>
              <a:gd name="connsiteY0" fmla="*/ 94857 h 569128"/>
              <a:gd name="connsiteX1" fmla="*/ 94857 w 1844301"/>
              <a:gd name="connsiteY1" fmla="*/ 0 h 569128"/>
              <a:gd name="connsiteX2" fmla="*/ 679478 w 1844301"/>
              <a:gd name="connsiteY2" fmla="*/ 0 h 569128"/>
              <a:gd name="connsiteX3" fmla="*/ 1214461 w 1844301"/>
              <a:gd name="connsiteY3" fmla="*/ 0 h 569128"/>
              <a:gd name="connsiteX4" fmla="*/ 1749444 w 1844301"/>
              <a:gd name="connsiteY4" fmla="*/ 0 h 569128"/>
              <a:gd name="connsiteX5" fmla="*/ 1844301 w 1844301"/>
              <a:gd name="connsiteY5" fmla="*/ 94857 h 569128"/>
              <a:gd name="connsiteX6" fmla="*/ 1844301 w 1844301"/>
              <a:gd name="connsiteY6" fmla="*/ 474271 h 569128"/>
              <a:gd name="connsiteX7" fmla="*/ 1749444 w 1844301"/>
              <a:gd name="connsiteY7" fmla="*/ 569128 h 569128"/>
              <a:gd name="connsiteX8" fmla="*/ 1231007 w 1844301"/>
              <a:gd name="connsiteY8" fmla="*/ 569128 h 569128"/>
              <a:gd name="connsiteX9" fmla="*/ 679478 w 1844301"/>
              <a:gd name="connsiteY9" fmla="*/ 569128 h 569128"/>
              <a:gd name="connsiteX10" fmla="*/ 94857 w 1844301"/>
              <a:gd name="connsiteY10" fmla="*/ 569128 h 569128"/>
              <a:gd name="connsiteX11" fmla="*/ 0 w 1844301"/>
              <a:gd name="connsiteY11" fmla="*/ 474271 h 569128"/>
              <a:gd name="connsiteX12" fmla="*/ 0 w 1844301"/>
              <a:gd name="connsiteY12" fmla="*/ 94857 h 569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44301" h="569128" extrusionOk="0">
                <a:moveTo>
                  <a:pt x="0" y="94857"/>
                </a:moveTo>
                <a:cubicBezTo>
                  <a:pt x="-2219" y="41100"/>
                  <a:pt x="33082" y="3523"/>
                  <a:pt x="94857" y="0"/>
                </a:cubicBezTo>
                <a:cubicBezTo>
                  <a:pt x="247445" y="-24125"/>
                  <a:pt x="460043" y="-16813"/>
                  <a:pt x="679478" y="0"/>
                </a:cubicBezTo>
                <a:cubicBezTo>
                  <a:pt x="898913" y="16813"/>
                  <a:pt x="1098114" y="4439"/>
                  <a:pt x="1214461" y="0"/>
                </a:cubicBezTo>
                <a:cubicBezTo>
                  <a:pt x="1330808" y="-4439"/>
                  <a:pt x="1579036" y="7305"/>
                  <a:pt x="1749444" y="0"/>
                </a:cubicBezTo>
                <a:cubicBezTo>
                  <a:pt x="1798201" y="-11695"/>
                  <a:pt x="1846756" y="33386"/>
                  <a:pt x="1844301" y="94857"/>
                </a:cubicBezTo>
                <a:cubicBezTo>
                  <a:pt x="1834391" y="252135"/>
                  <a:pt x="1854466" y="334051"/>
                  <a:pt x="1844301" y="474271"/>
                </a:cubicBezTo>
                <a:cubicBezTo>
                  <a:pt x="1843502" y="519038"/>
                  <a:pt x="1797851" y="574661"/>
                  <a:pt x="1749444" y="569128"/>
                </a:cubicBezTo>
                <a:cubicBezTo>
                  <a:pt x="1493989" y="569645"/>
                  <a:pt x="1409224" y="593490"/>
                  <a:pt x="1231007" y="569128"/>
                </a:cubicBezTo>
                <a:cubicBezTo>
                  <a:pt x="1052790" y="544766"/>
                  <a:pt x="951504" y="542257"/>
                  <a:pt x="679478" y="569128"/>
                </a:cubicBezTo>
                <a:cubicBezTo>
                  <a:pt x="407452" y="595999"/>
                  <a:pt x="225608" y="569646"/>
                  <a:pt x="94857" y="569128"/>
                </a:cubicBezTo>
                <a:cubicBezTo>
                  <a:pt x="47921" y="563741"/>
                  <a:pt x="2203" y="525239"/>
                  <a:pt x="0" y="474271"/>
                </a:cubicBezTo>
                <a:cubicBezTo>
                  <a:pt x="-16099" y="335565"/>
                  <a:pt x="-17383" y="184250"/>
                  <a:pt x="0" y="94857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bg2"/>
                </a:gs>
                <a:gs pos="100000">
                  <a:srgbClr val="FF0000"/>
                </a:gs>
              </a:gsLst>
              <a:lin ang="5400000" scaled="1"/>
            </a:gra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DBC56C2-F89E-C8C9-7A4D-5340660FA823}"/>
              </a:ext>
            </a:extLst>
          </p:cNvPr>
          <p:cNvSpPr/>
          <p:nvPr/>
        </p:nvSpPr>
        <p:spPr>
          <a:xfrm>
            <a:off x="6039528" y="3116589"/>
            <a:ext cx="3991146" cy="399590"/>
          </a:xfrm>
          <a:custGeom>
            <a:avLst/>
            <a:gdLst>
              <a:gd name="connsiteX0" fmla="*/ 0 w 3991146"/>
              <a:gd name="connsiteY0" fmla="*/ 66600 h 399590"/>
              <a:gd name="connsiteX1" fmla="*/ 66600 w 3991146"/>
              <a:gd name="connsiteY1" fmla="*/ 0 h 399590"/>
              <a:gd name="connsiteX2" fmla="*/ 632432 w 3991146"/>
              <a:gd name="connsiteY2" fmla="*/ 0 h 399590"/>
              <a:gd name="connsiteX3" fmla="*/ 1352582 w 3991146"/>
              <a:gd name="connsiteY3" fmla="*/ 0 h 399590"/>
              <a:gd name="connsiteX4" fmla="*/ 1918414 w 3991146"/>
              <a:gd name="connsiteY4" fmla="*/ 0 h 399590"/>
              <a:gd name="connsiteX5" fmla="*/ 2484246 w 3991146"/>
              <a:gd name="connsiteY5" fmla="*/ 0 h 399590"/>
              <a:gd name="connsiteX6" fmla="*/ 3165817 w 3991146"/>
              <a:gd name="connsiteY6" fmla="*/ 0 h 399590"/>
              <a:gd name="connsiteX7" fmla="*/ 3924546 w 3991146"/>
              <a:gd name="connsiteY7" fmla="*/ 0 h 399590"/>
              <a:gd name="connsiteX8" fmla="*/ 3991146 w 3991146"/>
              <a:gd name="connsiteY8" fmla="*/ 66600 h 399590"/>
              <a:gd name="connsiteX9" fmla="*/ 3991146 w 3991146"/>
              <a:gd name="connsiteY9" fmla="*/ 332990 h 399590"/>
              <a:gd name="connsiteX10" fmla="*/ 3924546 w 3991146"/>
              <a:gd name="connsiteY10" fmla="*/ 399590 h 399590"/>
              <a:gd name="connsiteX11" fmla="*/ 3320134 w 3991146"/>
              <a:gd name="connsiteY11" fmla="*/ 399590 h 399590"/>
              <a:gd name="connsiteX12" fmla="*/ 2792882 w 3991146"/>
              <a:gd name="connsiteY12" fmla="*/ 399590 h 399590"/>
              <a:gd name="connsiteX13" fmla="*/ 2111311 w 3991146"/>
              <a:gd name="connsiteY13" fmla="*/ 399590 h 399590"/>
              <a:gd name="connsiteX14" fmla="*/ 1506900 w 3991146"/>
              <a:gd name="connsiteY14" fmla="*/ 399590 h 399590"/>
              <a:gd name="connsiteX15" fmla="*/ 786750 w 3991146"/>
              <a:gd name="connsiteY15" fmla="*/ 399590 h 399590"/>
              <a:gd name="connsiteX16" fmla="*/ 66600 w 3991146"/>
              <a:gd name="connsiteY16" fmla="*/ 399590 h 399590"/>
              <a:gd name="connsiteX17" fmla="*/ 0 w 3991146"/>
              <a:gd name="connsiteY17" fmla="*/ 332990 h 399590"/>
              <a:gd name="connsiteX18" fmla="*/ 0 w 3991146"/>
              <a:gd name="connsiteY18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91146" h="399590" fill="none" extrusionOk="0">
                <a:moveTo>
                  <a:pt x="0" y="66600"/>
                </a:moveTo>
                <a:cubicBezTo>
                  <a:pt x="-4445" y="29382"/>
                  <a:pt x="32717" y="-1425"/>
                  <a:pt x="66600" y="0"/>
                </a:cubicBezTo>
                <a:cubicBezTo>
                  <a:pt x="340082" y="27142"/>
                  <a:pt x="499616" y="-4553"/>
                  <a:pt x="632432" y="0"/>
                </a:cubicBezTo>
                <a:cubicBezTo>
                  <a:pt x="765248" y="4553"/>
                  <a:pt x="1096304" y="17042"/>
                  <a:pt x="1352582" y="0"/>
                </a:cubicBezTo>
                <a:cubicBezTo>
                  <a:pt x="1608860" y="-17042"/>
                  <a:pt x="1648962" y="-936"/>
                  <a:pt x="1918414" y="0"/>
                </a:cubicBezTo>
                <a:cubicBezTo>
                  <a:pt x="2187866" y="936"/>
                  <a:pt x="2261149" y="-18627"/>
                  <a:pt x="2484246" y="0"/>
                </a:cubicBezTo>
                <a:cubicBezTo>
                  <a:pt x="2707343" y="18627"/>
                  <a:pt x="2947460" y="-9227"/>
                  <a:pt x="3165817" y="0"/>
                </a:cubicBezTo>
                <a:cubicBezTo>
                  <a:pt x="3384174" y="9227"/>
                  <a:pt x="3600749" y="12376"/>
                  <a:pt x="3924546" y="0"/>
                </a:cubicBezTo>
                <a:cubicBezTo>
                  <a:pt x="3960539" y="-3038"/>
                  <a:pt x="3989059" y="27754"/>
                  <a:pt x="3991146" y="66600"/>
                </a:cubicBezTo>
                <a:cubicBezTo>
                  <a:pt x="3986610" y="172407"/>
                  <a:pt x="3998003" y="229229"/>
                  <a:pt x="3991146" y="332990"/>
                </a:cubicBezTo>
                <a:cubicBezTo>
                  <a:pt x="3992367" y="369271"/>
                  <a:pt x="3963651" y="401658"/>
                  <a:pt x="3924546" y="399590"/>
                </a:cubicBezTo>
                <a:cubicBezTo>
                  <a:pt x="3772333" y="378715"/>
                  <a:pt x="3493688" y="380977"/>
                  <a:pt x="3320134" y="399590"/>
                </a:cubicBezTo>
                <a:cubicBezTo>
                  <a:pt x="3146580" y="418203"/>
                  <a:pt x="2997768" y="425577"/>
                  <a:pt x="2792882" y="399590"/>
                </a:cubicBezTo>
                <a:cubicBezTo>
                  <a:pt x="2587996" y="373603"/>
                  <a:pt x="2271996" y="427692"/>
                  <a:pt x="2111311" y="399590"/>
                </a:cubicBezTo>
                <a:cubicBezTo>
                  <a:pt x="1950626" y="371488"/>
                  <a:pt x="1726147" y="402566"/>
                  <a:pt x="1506900" y="399590"/>
                </a:cubicBezTo>
                <a:cubicBezTo>
                  <a:pt x="1287653" y="396614"/>
                  <a:pt x="1059123" y="375943"/>
                  <a:pt x="786750" y="399590"/>
                </a:cubicBezTo>
                <a:cubicBezTo>
                  <a:pt x="514377" y="423238"/>
                  <a:pt x="405159" y="424976"/>
                  <a:pt x="66600" y="399590"/>
                </a:cubicBezTo>
                <a:cubicBezTo>
                  <a:pt x="21990" y="401929"/>
                  <a:pt x="1533" y="362843"/>
                  <a:pt x="0" y="332990"/>
                </a:cubicBezTo>
                <a:cubicBezTo>
                  <a:pt x="4677" y="202894"/>
                  <a:pt x="2416" y="139445"/>
                  <a:pt x="0" y="66600"/>
                </a:cubicBezTo>
                <a:close/>
              </a:path>
              <a:path w="3991146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83940" y="17340"/>
                  <a:pt x="565989" y="-23140"/>
                  <a:pt x="709591" y="0"/>
                </a:cubicBezTo>
                <a:cubicBezTo>
                  <a:pt x="853193" y="23140"/>
                  <a:pt x="1074396" y="6171"/>
                  <a:pt x="1429741" y="0"/>
                </a:cubicBezTo>
                <a:cubicBezTo>
                  <a:pt x="1785086" y="-6171"/>
                  <a:pt x="1984859" y="-34936"/>
                  <a:pt x="2149891" y="0"/>
                </a:cubicBezTo>
                <a:cubicBezTo>
                  <a:pt x="2314923" y="34936"/>
                  <a:pt x="2501983" y="22677"/>
                  <a:pt x="2754302" y="0"/>
                </a:cubicBezTo>
                <a:cubicBezTo>
                  <a:pt x="3006621" y="-22677"/>
                  <a:pt x="3500336" y="-29843"/>
                  <a:pt x="3924546" y="0"/>
                </a:cubicBezTo>
                <a:cubicBezTo>
                  <a:pt x="3957013" y="5983"/>
                  <a:pt x="3997044" y="28576"/>
                  <a:pt x="3991146" y="66600"/>
                </a:cubicBezTo>
                <a:cubicBezTo>
                  <a:pt x="3991375" y="127142"/>
                  <a:pt x="3996283" y="279281"/>
                  <a:pt x="3991146" y="332990"/>
                </a:cubicBezTo>
                <a:cubicBezTo>
                  <a:pt x="3990027" y="376401"/>
                  <a:pt x="3964826" y="407605"/>
                  <a:pt x="3924546" y="399590"/>
                </a:cubicBezTo>
                <a:cubicBezTo>
                  <a:pt x="3673609" y="398540"/>
                  <a:pt x="3589819" y="401031"/>
                  <a:pt x="3320134" y="399590"/>
                </a:cubicBezTo>
                <a:cubicBezTo>
                  <a:pt x="3050449" y="398149"/>
                  <a:pt x="2963489" y="406774"/>
                  <a:pt x="2715723" y="399590"/>
                </a:cubicBezTo>
                <a:cubicBezTo>
                  <a:pt x="2467957" y="392406"/>
                  <a:pt x="2351252" y="405906"/>
                  <a:pt x="1995573" y="399590"/>
                </a:cubicBezTo>
                <a:cubicBezTo>
                  <a:pt x="1639894" y="393275"/>
                  <a:pt x="1587477" y="406575"/>
                  <a:pt x="1352582" y="399590"/>
                </a:cubicBezTo>
                <a:cubicBezTo>
                  <a:pt x="1117687" y="392605"/>
                  <a:pt x="883823" y="373639"/>
                  <a:pt x="632432" y="399590"/>
                </a:cubicBezTo>
                <a:cubicBezTo>
                  <a:pt x="381041" y="425542"/>
                  <a:pt x="313772" y="415639"/>
                  <a:pt x="66600" y="399590"/>
                </a:cubicBezTo>
                <a:cubicBezTo>
                  <a:pt x="30660" y="393938"/>
                  <a:pt x="4301" y="370877"/>
                  <a:pt x="0" y="332990"/>
                </a:cubicBezTo>
                <a:cubicBezTo>
                  <a:pt x="-10840" y="256744"/>
                  <a:pt x="-9669" y="148485"/>
                  <a:pt x="0" y="6660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النسبة كبيرة ! معناه, سيولة عالية, استثمار أقل</a:t>
            </a:r>
            <a:endParaRPr lang="en-US" sz="20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4BF6E9B-0EDD-2D1F-E40C-95E583D06167}"/>
              </a:ext>
            </a:extLst>
          </p:cNvPr>
          <p:cNvSpPr/>
          <p:nvPr/>
        </p:nvSpPr>
        <p:spPr>
          <a:xfrm>
            <a:off x="6005926" y="3943520"/>
            <a:ext cx="4181734" cy="625127"/>
          </a:xfrm>
          <a:custGeom>
            <a:avLst/>
            <a:gdLst>
              <a:gd name="connsiteX0" fmla="*/ 0 w 4181734"/>
              <a:gd name="connsiteY0" fmla="*/ 104190 h 625127"/>
              <a:gd name="connsiteX1" fmla="*/ 104190 w 4181734"/>
              <a:gd name="connsiteY1" fmla="*/ 0 h 625127"/>
              <a:gd name="connsiteX2" fmla="*/ 686949 w 4181734"/>
              <a:gd name="connsiteY2" fmla="*/ 0 h 625127"/>
              <a:gd name="connsiteX3" fmla="*/ 1428641 w 4181734"/>
              <a:gd name="connsiteY3" fmla="*/ 0 h 625127"/>
              <a:gd name="connsiteX4" fmla="*/ 2011400 w 4181734"/>
              <a:gd name="connsiteY4" fmla="*/ 0 h 625127"/>
              <a:gd name="connsiteX5" fmla="*/ 2594159 w 4181734"/>
              <a:gd name="connsiteY5" fmla="*/ 0 h 625127"/>
              <a:gd name="connsiteX6" fmla="*/ 3296118 w 4181734"/>
              <a:gd name="connsiteY6" fmla="*/ 0 h 625127"/>
              <a:gd name="connsiteX7" fmla="*/ 4077544 w 4181734"/>
              <a:gd name="connsiteY7" fmla="*/ 0 h 625127"/>
              <a:gd name="connsiteX8" fmla="*/ 4181734 w 4181734"/>
              <a:gd name="connsiteY8" fmla="*/ 104190 h 625127"/>
              <a:gd name="connsiteX9" fmla="*/ 4181734 w 4181734"/>
              <a:gd name="connsiteY9" fmla="*/ 520937 h 625127"/>
              <a:gd name="connsiteX10" fmla="*/ 4077544 w 4181734"/>
              <a:gd name="connsiteY10" fmla="*/ 625127 h 625127"/>
              <a:gd name="connsiteX11" fmla="*/ 3455052 w 4181734"/>
              <a:gd name="connsiteY11" fmla="*/ 625127 h 625127"/>
              <a:gd name="connsiteX12" fmla="*/ 2912027 w 4181734"/>
              <a:gd name="connsiteY12" fmla="*/ 625127 h 625127"/>
              <a:gd name="connsiteX13" fmla="*/ 2210068 w 4181734"/>
              <a:gd name="connsiteY13" fmla="*/ 625127 h 625127"/>
              <a:gd name="connsiteX14" fmla="*/ 1587575 w 4181734"/>
              <a:gd name="connsiteY14" fmla="*/ 625127 h 625127"/>
              <a:gd name="connsiteX15" fmla="*/ 845883 w 4181734"/>
              <a:gd name="connsiteY15" fmla="*/ 625127 h 625127"/>
              <a:gd name="connsiteX16" fmla="*/ 104190 w 4181734"/>
              <a:gd name="connsiteY16" fmla="*/ 625127 h 625127"/>
              <a:gd name="connsiteX17" fmla="*/ 0 w 4181734"/>
              <a:gd name="connsiteY17" fmla="*/ 520937 h 625127"/>
              <a:gd name="connsiteX18" fmla="*/ 0 w 4181734"/>
              <a:gd name="connsiteY18" fmla="*/ 104190 h 625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181734" h="625127" fill="none" extrusionOk="0">
                <a:moveTo>
                  <a:pt x="0" y="104190"/>
                </a:moveTo>
                <a:cubicBezTo>
                  <a:pt x="-8220" y="45840"/>
                  <a:pt x="57082" y="-5130"/>
                  <a:pt x="104190" y="0"/>
                </a:cubicBezTo>
                <a:cubicBezTo>
                  <a:pt x="282209" y="-702"/>
                  <a:pt x="560035" y="16333"/>
                  <a:pt x="686949" y="0"/>
                </a:cubicBezTo>
                <a:cubicBezTo>
                  <a:pt x="813863" y="-16333"/>
                  <a:pt x="1134709" y="-12638"/>
                  <a:pt x="1428641" y="0"/>
                </a:cubicBezTo>
                <a:cubicBezTo>
                  <a:pt x="1722573" y="12638"/>
                  <a:pt x="1866829" y="-20279"/>
                  <a:pt x="2011400" y="0"/>
                </a:cubicBezTo>
                <a:cubicBezTo>
                  <a:pt x="2155971" y="20279"/>
                  <a:pt x="2446298" y="-19115"/>
                  <a:pt x="2594159" y="0"/>
                </a:cubicBezTo>
                <a:cubicBezTo>
                  <a:pt x="2742020" y="19115"/>
                  <a:pt x="2995166" y="23628"/>
                  <a:pt x="3296118" y="0"/>
                </a:cubicBezTo>
                <a:cubicBezTo>
                  <a:pt x="3597070" y="-23628"/>
                  <a:pt x="3708599" y="-14616"/>
                  <a:pt x="4077544" y="0"/>
                </a:cubicBezTo>
                <a:cubicBezTo>
                  <a:pt x="4134481" y="-2334"/>
                  <a:pt x="4171848" y="36872"/>
                  <a:pt x="4181734" y="104190"/>
                </a:cubicBezTo>
                <a:cubicBezTo>
                  <a:pt x="4202535" y="297380"/>
                  <a:pt x="4185901" y="335101"/>
                  <a:pt x="4181734" y="520937"/>
                </a:cubicBezTo>
                <a:cubicBezTo>
                  <a:pt x="4187604" y="576071"/>
                  <a:pt x="4140689" y="630114"/>
                  <a:pt x="4077544" y="625127"/>
                </a:cubicBezTo>
                <a:cubicBezTo>
                  <a:pt x="3940854" y="602120"/>
                  <a:pt x="3594169" y="637662"/>
                  <a:pt x="3455052" y="625127"/>
                </a:cubicBezTo>
                <a:cubicBezTo>
                  <a:pt x="3315935" y="612592"/>
                  <a:pt x="3070947" y="603054"/>
                  <a:pt x="2912027" y="625127"/>
                </a:cubicBezTo>
                <a:cubicBezTo>
                  <a:pt x="2753108" y="647200"/>
                  <a:pt x="2447228" y="594487"/>
                  <a:pt x="2210068" y="625127"/>
                </a:cubicBezTo>
                <a:cubicBezTo>
                  <a:pt x="1972908" y="655767"/>
                  <a:pt x="1762665" y="625314"/>
                  <a:pt x="1587575" y="625127"/>
                </a:cubicBezTo>
                <a:cubicBezTo>
                  <a:pt x="1412485" y="624940"/>
                  <a:pt x="1160770" y="656013"/>
                  <a:pt x="845883" y="625127"/>
                </a:cubicBezTo>
                <a:cubicBezTo>
                  <a:pt x="530996" y="594241"/>
                  <a:pt x="257680" y="589453"/>
                  <a:pt x="104190" y="625127"/>
                </a:cubicBezTo>
                <a:cubicBezTo>
                  <a:pt x="42859" y="626259"/>
                  <a:pt x="2456" y="567378"/>
                  <a:pt x="0" y="520937"/>
                </a:cubicBezTo>
                <a:cubicBezTo>
                  <a:pt x="8773" y="379635"/>
                  <a:pt x="-3964" y="197501"/>
                  <a:pt x="0" y="104190"/>
                </a:cubicBezTo>
                <a:close/>
              </a:path>
              <a:path w="4181734" h="625127" stroke="0" extrusionOk="0">
                <a:moveTo>
                  <a:pt x="0" y="104190"/>
                </a:moveTo>
                <a:cubicBezTo>
                  <a:pt x="5369" y="38934"/>
                  <a:pt x="46430" y="1616"/>
                  <a:pt x="104190" y="0"/>
                </a:cubicBezTo>
                <a:cubicBezTo>
                  <a:pt x="303842" y="7795"/>
                  <a:pt x="509594" y="30166"/>
                  <a:pt x="766416" y="0"/>
                </a:cubicBezTo>
                <a:cubicBezTo>
                  <a:pt x="1023238" y="-30166"/>
                  <a:pt x="1310663" y="22869"/>
                  <a:pt x="1508108" y="0"/>
                </a:cubicBezTo>
                <a:cubicBezTo>
                  <a:pt x="1705553" y="-22869"/>
                  <a:pt x="2003838" y="-34838"/>
                  <a:pt x="2249801" y="0"/>
                </a:cubicBezTo>
                <a:cubicBezTo>
                  <a:pt x="2495764" y="34838"/>
                  <a:pt x="2577847" y="-2799"/>
                  <a:pt x="2872293" y="0"/>
                </a:cubicBezTo>
                <a:cubicBezTo>
                  <a:pt x="3166739" y="2799"/>
                  <a:pt x="3712834" y="29298"/>
                  <a:pt x="4077544" y="0"/>
                </a:cubicBezTo>
                <a:cubicBezTo>
                  <a:pt x="4127317" y="10771"/>
                  <a:pt x="4193417" y="44186"/>
                  <a:pt x="4181734" y="104190"/>
                </a:cubicBezTo>
                <a:cubicBezTo>
                  <a:pt x="4196874" y="306034"/>
                  <a:pt x="4172403" y="387380"/>
                  <a:pt x="4181734" y="520937"/>
                </a:cubicBezTo>
                <a:cubicBezTo>
                  <a:pt x="4180823" y="583878"/>
                  <a:pt x="4137614" y="630917"/>
                  <a:pt x="4077544" y="625127"/>
                </a:cubicBezTo>
                <a:cubicBezTo>
                  <a:pt x="3864866" y="594072"/>
                  <a:pt x="3734255" y="594860"/>
                  <a:pt x="3455052" y="625127"/>
                </a:cubicBezTo>
                <a:cubicBezTo>
                  <a:pt x="3175849" y="655394"/>
                  <a:pt x="3026952" y="647956"/>
                  <a:pt x="2832560" y="625127"/>
                </a:cubicBezTo>
                <a:cubicBezTo>
                  <a:pt x="2638168" y="602298"/>
                  <a:pt x="2445195" y="624335"/>
                  <a:pt x="2090867" y="625127"/>
                </a:cubicBezTo>
                <a:cubicBezTo>
                  <a:pt x="1736539" y="625919"/>
                  <a:pt x="1637508" y="610868"/>
                  <a:pt x="1428641" y="625127"/>
                </a:cubicBezTo>
                <a:cubicBezTo>
                  <a:pt x="1219774" y="639386"/>
                  <a:pt x="969788" y="655000"/>
                  <a:pt x="686949" y="625127"/>
                </a:cubicBezTo>
                <a:cubicBezTo>
                  <a:pt x="404110" y="595254"/>
                  <a:pt x="343912" y="606287"/>
                  <a:pt x="104190" y="625127"/>
                </a:cubicBezTo>
                <a:cubicBezTo>
                  <a:pt x="47484" y="619507"/>
                  <a:pt x="3742" y="579442"/>
                  <a:pt x="0" y="520937"/>
                </a:cubicBezTo>
                <a:cubicBezTo>
                  <a:pt x="11336" y="428485"/>
                  <a:pt x="9405" y="190221"/>
                  <a:pt x="0" y="104190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EG" sz="1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هل فشلت الإدارة في استغلال موارد الشركة لتوليد أفضل عائد ؟</a:t>
            </a:r>
            <a:endParaRPr lang="en-US" sz="14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867592B-378B-B7A0-B8A1-A81E3AE3440D}"/>
              </a:ext>
            </a:extLst>
          </p:cNvPr>
          <p:cNvCxnSpPr>
            <a:cxnSpLocks/>
          </p:cNvCxnSpPr>
          <p:nvPr/>
        </p:nvCxnSpPr>
        <p:spPr>
          <a:xfrm flipH="1" flipV="1">
            <a:off x="632442" y="3369155"/>
            <a:ext cx="4959642" cy="59845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9B6BCC94-413E-4146-4CEB-EB41FCE4D00E}"/>
              </a:ext>
            </a:extLst>
          </p:cNvPr>
          <p:cNvSpPr/>
          <p:nvPr/>
        </p:nvSpPr>
        <p:spPr>
          <a:xfrm>
            <a:off x="7549307" y="4940816"/>
            <a:ext cx="1752034" cy="798473"/>
          </a:xfrm>
          <a:custGeom>
            <a:avLst/>
            <a:gdLst>
              <a:gd name="connsiteX0" fmla="*/ 0 w 1752034"/>
              <a:gd name="connsiteY0" fmla="*/ 133081 h 798473"/>
              <a:gd name="connsiteX1" fmla="*/ 133081 w 1752034"/>
              <a:gd name="connsiteY1" fmla="*/ 0 h 798473"/>
              <a:gd name="connsiteX2" fmla="*/ 643230 w 1752034"/>
              <a:gd name="connsiteY2" fmla="*/ 0 h 798473"/>
              <a:gd name="connsiteX3" fmla="*/ 1153380 w 1752034"/>
              <a:gd name="connsiteY3" fmla="*/ 0 h 798473"/>
              <a:gd name="connsiteX4" fmla="*/ 1618953 w 1752034"/>
              <a:gd name="connsiteY4" fmla="*/ 0 h 798473"/>
              <a:gd name="connsiteX5" fmla="*/ 1752034 w 1752034"/>
              <a:gd name="connsiteY5" fmla="*/ 133081 h 798473"/>
              <a:gd name="connsiteX6" fmla="*/ 1752034 w 1752034"/>
              <a:gd name="connsiteY6" fmla="*/ 665392 h 798473"/>
              <a:gd name="connsiteX7" fmla="*/ 1618953 w 1752034"/>
              <a:gd name="connsiteY7" fmla="*/ 798473 h 798473"/>
              <a:gd name="connsiteX8" fmla="*/ 1108804 w 1752034"/>
              <a:gd name="connsiteY8" fmla="*/ 798473 h 798473"/>
              <a:gd name="connsiteX9" fmla="*/ 598654 w 1752034"/>
              <a:gd name="connsiteY9" fmla="*/ 798473 h 798473"/>
              <a:gd name="connsiteX10" fmla="*/ 133081 w 1752034"/>
              <a:gd name="connsiteY10" fmla="*/ 798473 h 798473"/>
              <a:gd name="connsiteX11" fmla="*/ 0 w 1752034"/>
              <a:gd name="connsiteY11" fmla="*/ 665392 h 798473"/>
              <a:gd name="connsiteX12" fmla="*/ 0 w 1752034"/>
              <a:gd name="connsiteY12" fmla="*/ 133081 h 798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52034" h="798473" fill="none" extrusionOk="0">
                <a:moveTo>
                  <a:pt x="0" y="133081"/>
                </a:moveTo>
                <a:cubicBezTo>
                  <a:pt x="-14185" y="50994"/>
                  <a:pt x="62803" y="-3719"/>
                  <a:pt x="133081" y="0"/>
                </a:cubicBezTo>
                <a:cubicBezTo>
                  <a:pt x="237190" y="-20558"/>
                  <a:pt x="518927" y="-2032"/>
                  <a:pt x="643230" y="0"/>
                </a:cubicBezTo>
                <a:cubicBezTo>
                  <a:pt x="767533" y="2032"/>
                  <a:pt x="934019" y="-648"/>
                  <a:pt x="1153380" y="0"/>
                </a:cubicBezTo>
                <a:cubicBezTo>
                  <a:pt x="1372741" y="648"/>
                  <a:pt x="1515028" y="-4004"/>
                  <a:pt x="1618953" y="0"/>
                </a:cubicBezTo>
                <a:cubicBezTo>
                  <a:pt x="1688638" y="-374"/>
                  <a:pt x="1763136" y="54124"/>
                  <a:pt x="1752034" y="133081"/>
                </a:cubicBezTo>
                <a:cubicBezTo>
                  <a:pt x="1770708" y="342704"/>
                  <a:pt x="1741007" y="555614"/>
                  <a:pt x="1752034" y="665392"/>
                </a:cubicBezTo>
                <a:cubicBezTo>
                  <a:pt x="1743356" y="738636"/>
                  <a:pt x="1685996" y="784917"/>
                  <a:pt x="1618953" y="798473"/>
                </a:cubicBezTo>
                <a:cubicBezTo>
                  <a:pt x="1380447" y="788195"/>
                  <a:pt x="1306039" y="802173"/>
                  <a:pt x="1108804" y="798473"/>
                </a:cubicBezTo>
                <a:cubicBezTo>
                  <a:pt x="911569" y="794773"/>
                  <a:pt x="778680" y="783610"/>
                  <a:pt x="598654" y="798473"/>
                </a:cubicBezTo>
                <a:cubicBezTo>
                  <a:pt x="418628" y="813337"/>
                  <a:pt x="329833" y="818947"/>
                  <a:pt x="133081" y="798473"/>
                </a:cubicBezTo>
                <a:cubicBezTo>
                  <a:pt x="55701" y="783528"/>
                  <a:pt x="-7504" y="731471"/>
                  <a:pt x="0" y="665392"/>
                </a:cubicBezTo>
                <a:cubicBezTo>
                  <a:pt x="19488" y="493215"/>
                  <a:pt x="12872" y="243403"/>
                  <a:pt x="0" y="133081"/>
                </a:cubicBezTo>
                <a:close/>
              </a:path>
              <a:path w="1752034" h="798473" stroke="0" extrusionOk="0">
                <a:moveTo>
                  <a:pt x="0" y="133081"/>
                </a:moveTo>
                <a:cubicBezTo>
                  <a:pt x="4327" y="53366"/>
                  <a:pt x="58594" y="7359"/>
                  <a:pt x="133081" y="0"/>
                </a:cubicBezTo>
                <a:cubicBezTo>
                  <a:pt x="239690" y="-14627"/>
                  <a:pt x="478542" y="-18713"/>
                  <a:pt x="628372" y="0"/>
                </a:cubicBezTo>
                <a:cubicBezTo>
                  <a:pt x="778202" y="18713"/>
                  <a:pt x="913087" y="-2904"/>
                  <a:pt x="1153380" y="0"/>
                </a:cubicBezTo>
                <a:cubicBezTo>
                  <a:pt x="1393673" y="2904"/>
                  <a:pt x="1388713" y="1372"/>
                  <a:pt x="1618953" y="0"/>
                </a:cubicBezTo>
                <a:cubicBezTo>
                  <a:pt x="1684973" y="10047"/>
                  <a:pt x="1751261" y="46710"/>
                  <a:pt x="1752034" y="133081"/>
                </a:cubicBezTo>
                <a:cubicBezTo>
                  <a:pt x="1760212" y="310222"/>
                  <a:pt x="1756160" y="549530"/>
                  <a:pt x="1752034" y="665392"/>
                </a:cubicBezTo>
                <a:cubicBezTo>
                  <a:pt x="1749969" y="738361"/>
                  <a:pt x="1681691" y="790495"/>
                  <a:pt x="1618953" y="798473"/>
                </a:cubicBezTo>
                <a:cubicBezTo>
                  <a:pt x="1417536" y="788744"/>
                  <a:pt x="1264661" y="776533"/>
                  <a:pt x="1108804" y="798473"/>
                </a:cubicBezTo>
                <a:cubicBezTo>
                  <a:pt x="952947" y="820413"/>
                  <a:pt x="750029" y="812163"/>
                  <a:pt x="598654" y="798473"/>
                </a:cubicBezTo>
                <a:cubicBezTo>
                  <a:pt x="447279" y="784784"/>
                  <a:pt x="261251" y="779799"/>
                  <a:pt x="133081" y="798473"/>
                </a:cubicBezTo>
                <a:cubicBezTo>
                  <a:pt x="63007" y="801688"/>
                  <a:pt x="-7915" y="724711"/>
                  <a:pt x="0" y="665392"/>
                </a:cubicBezTo>
                <a:cubicBezTo>
                  <a:pt x="11706" y="520110"/>
                  <a:pt x="-7697" y="341858"/>
                  <a:pt x="0" y="133081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كيف يتم معرفة ذلك ؟</a:t>
            </a:r>
            <a:endParaRPr lang="en-US" sz="20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056370E8-8CD0-530A-4432-95F6E7E539F8}"/>
              </a:ext>
            </a:extLst>
          </p:cNvPr>
          <p:cNvSpPr/>
          <p:nvPr/>
        </p:nvSpPr>
        <p:spPr>
          <a:xfrm>
            <a:off x="3266743" y="4851147"/>
            <a:ext cx="3450300" cy="574784"/>
          </a:xfrm>
          <a:custGeom>
            <a:avLst/>
            <a:gdLst>
              <a:gd name="connsiteX0" fmla="*/ 0 w 3450300"/>
              <a:gd name="connsiteY0" fmla="*/ 95799 h 574784"/>
              <a:gd name="connsiteX1" fmla="*/ 95799 w 3450300"/>
              <a:gd name="connsiteY1" fmla="*/ 0 h 574784"/>
              <a:gd name="connsiteX2" fmla="*/ 714952 w 3450300"/>
              <a:gd name="connsiteY2" fmla="*/ 0 h 574784"/>
              <a:gd name="connsiteX3" fmla="*/ 1334106 w 3450300"/>
              <a:gd name="connsiteY3" fmla="*/ 0 h 574784"/>
              <a:gd name="connsiteX4" fmla="*/ 1920672 w 3450300"/>
              <a:gd name="connsiteY4" fmla="*/ 0 h 574784"/>
              <a:gd name="connsiteX5" fmla="*/ 2637587 w 3450300"/>
              <a:gd name="connsiteY5" fmla="*/ 0 h 574784"/>
              <a:gd name="connsiteX6" fmla="*/ 3354501 w 3450300"/>
              <a:gd name="connsiteY6" fmla="*/ 0 h 574784"/>
              <a:gd name="connsiteX7" fmla="*/ 3450300 w 3450300"/>
              <a:gd name="connsiteY7" fmla="*/ 95799 h 574784"/>
              <a:gd name="connsiteX8" fmla="*/ 3450300 w 3450300"/>
              <a:gd name="connsiteY8" fmla="*/ 478985 h 574784"/>
              <a:gd name="connsiteX9" fmla="*/ 3354501 w 3450300"/>
              <a:gd name="connsiteY9" fmla="*/ 574784 h 574784"/>
              <a:gd name="connsiteX10" fmla="*/ 2637587 w 3450300"/>
              <a:gd name="connsiteY10" fmla="*/ 574784 h 574784"/>
              <a:gd name="connsiteX11" fmla="*/ 2018433 w 3450300"/>
              <a:gd name="connsiteY11" fmla="*/ 574784 h 574784"/>
              <a:gd name="connsiteX12" fmla="*/ 1464454 w 3450300"/>
              <a:gd name="connsiteY12" fmla="*/ 574784 h 574784"/>
              <a:gd name="connsiteX13" fmla="*/ 747539 w 3450300"/>
              <a:gd name="connsiteY13" fmla="*/ 574784 h 574784"/>
              <a:gd name="connsiteX14" fmla="*/ 95799 w 3450300"/>
              <a:gd name="connsiteY14" fmla="*/ 574784 h 574784"/>
              <a:gd name="connsiteX15" fmla="*/ 0 w 3450300"/>
              <a:gd name="connsiteY15" fmla="*/ 478985 h 574784"/>
              <a:gd name="connsiteX16" fmla="*/ 0 w 3450300"/>
              <a:gd name="connsiteY16" fmla="*/ 95799 h 574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50300" h="574784" fill="none" extrusionOk="0">
                <a:moveTo>
                  <a:pt x="0" y="95799"/>
                </a:moveTo>
                <a:cubicBezTo>
                  <a:pt x="1266" y="31404"/>
                  <a:pt x="37257" y="6501"/>
                  <a:pt x="95799" y="0"/>
                </a:cubicBezTo>
                <a:cubicBezTo>
                  <a:pt x="372867" y="-6269"/>
                  <a:pt x="444165" y="28495"/>
                  <a:pt x="714952" y="0"/>
                </a:cubicBezTo>
                <a:cubicBezTo>
                  <a:pt x="985739" y="-28495"/>
                  <a:pt x="1068834" y="-24033"/>
                  <a:pt x="1334106" y="0"/>
                </a:cubicBezTo>
                <a:cubicBezTo>
                  <a:pt x="1599378" y="24033"/>
                  <a:pt x="1748163" y="6294"/>
                  <a:pt x="1920672" y="0"/>
                </a:cubicBezTo>
                <a:cubicBezTo>
                  <a:pt x="2093181" y="-6294"/>
                  <a:pt x="2452890" y="-4805"/>
                  <a:pt x="2637587" y="0"/>
                </a:cubicBezTo>
                <a:cubicBezTo>
                  <a:pt x="2822285" y="4805"/>
                  <a:pt x="3172698" y="13993"/>
                  <a:pt x="3354501" y="0"/>
                </a:cubicBezTo>
                <a:cubicBezTo>
                  <a:pt x="3418822" y="-5116"/>
                  <a:pt x="3453478" y="36046"/>
                  <a:pt x="3450300" y="95799"/>
                </a:cubicBezTo>
                <a:cubicBezTo>
                  <a:pt x="3445328" y="231577"/>
                  <a:pt x="3438230" y="393375"/>
                  <a:pt x="3450300" y="478985"/>
                </a:cubicBezTo>
                <a:cubicBezTo>
                  <a:pt x="3448079" y="523340"/>
                  <a:pt x="3403745" y="571161"/>
                  <a:pt x="3354501" y="574784"/>
                </a:cubicBezTo>
                <a:cubicBezTo>
                  <a:pt x="3144185" y="588940"/>
                  <a:pt x="2968372" y="540352"/>
                  <a:pt x="2637587" y="574784"/>
                </a:cubicBezTo>
                <a:cubicBezTo>
                  <a:pt x="2306802" y="609216"/>
                  <a:pt x="2201348" y="575246"/>
                  <a:pt x="2018433" y="574784"/>
                </a:cubicBezTo>
                <a:cubicBezTo>
                  <a:pt x="1835518" y="574322"/>
                  <a:pt x="1639139" y="593731"/>
                  <a:pt x="1464454" y="574784"/>
                </a:cubicBezTo>
                <a:cubicBezTo>
                  <a:pt x="1289769" y="555837"/>
                  <a:pt x="947089" y="543384"/>
                  <a:pt x="747539" y="574784"/>
                </a:cubicBezTo>
                <a:cubicBezTo>
                  <a:pt x="547989" y="606184"/>
                  <a:pt x="338319" y="555580"/>
                  <a:pt x="95799" y="574784"/>
                </a:cubicBezTo>
                <a:cubicBezTo>
                  <a:pt x="45955" y="574831"/>
                  <a:pt x="-6845" y="537752"/>
                  <a:pt x="0" y="478985"/>
                </a:cubicBezTo>
                <a:cubicBezTo>
                  <a:pt x="14543" y="317935"/>
                  <a:pt x="-8237" y="243212"/>
                  <a:pt x="0" y="95799"/>
                </a:cubicBezTo>
                <a:close/>
              </a:path>
              <a:path w="3450300" h="574784" stroke="0" extrusionOk="0">
                <a:moveTo>
                  <a:pt x="0" y="95799"/>
                </a:moveTo>
                <a:cubicBezTo>
                  <a:pt x="2413" y="39424"/>
                  <a:pt x="41289" y="11929"/>
                  <a:pt x="95799" y="0"/>
                </a:cubicBezTo>
                <a:cubicBezTo>
                  <a:pt x="310317" y="5466"/>
                  <a:pt x="573771" y="-31528"/>
                  <a:pt x="747539" y="0"/>
                </a:cubicBezTo>
                <a:cubicBezTo>
                  <a:pt x="921307" y="31528"/>
                  <a:pt x="1117422" y="-22364"/>
                  <a:pt x="1464454" y="0"/>
                </a:cubicBezTo>
                <a:cubicBezTo>
                  <a:pt x="1811486" y="22364"/>
                  <a:pt x="2018310" y="34747"/>
                  <a:pt x="2181368" y="0"/>
                </a:cubicBezTo>
                <a:cubicBezTo>
                  <a:pt x="2344426" y="-34747"/>
                  <a:pt x="2877012" y="50868"/>
                  <a:pt x="3354501" y="0"/>
                </a:cubicBezTo>
                <a:cubicBezTo>
                  <a:pt x="3409301" y="-6340"/>
                  <a:pt x="3456473" y="47245"/>
                  <a:pt x="3450300" y="95799"/>
                </a:cubicBezTo>
                <a:cubicBezTo>
                  <a:pt x="3437432" y="244702"/>
                  <a:pt x="3458551" y="307623"/>
                  <a:pt x="3450300" y="478985"/>
                </a:cubicBezTo>
                <a:cubicBezTo>
                  <a:pt x="3446182" y="535656"/>
                  <a:pt x="3404262" y="576968"/>
                  <a:pt x="3354501" y="574784"/>
                </a:cubicBezTo>
                <a:cubicBezTo>
                  <a:pt x="3221425" y="595683"/>
                  <a:pt x="2991394" y="561361"/>
                  <a:pt x="2702761" y="574784"/>
                </a:cubicBezTo>
                <a:cubicBezTo>
                  <a:pt x="2414128" y="588207"/>
                  <a:pt x="2408543" y="601275"/>
                  <a:pt x="2148781" y="574784"/>
                </a:cubicBezTo>
                <a:cubicBezTo>
                  <a:pt x="1889019" y="548293"/>
                  <a:pt x="1811588" y="601884"/>
                  <a:pt x="1529628" y="574784"/>
                </a:cubicBezTo>
                <a:cubicBezTo>
                  <a:pt x="1247668" y="547684"/>
                  <a:pt x="1088453" y="552846"/>
                  <a:pt x="812713" y="574784"/>
                </a:cubicBezTo>
                <a:cubicBezTo>
                  <a:pt x="536974" y="596722"/>
                  <a:pt x="261517" y="574947"/>
                  <a:pt x="95799" y="574784"/>
                </a:cubicBezTo>
                <a:cubicBezTo>
                  <a:pt x="32448" y="568462"/>
                  <a:pt x="3322" y="528058"/>
                  <a:pt x="0" y="478985"/>
                </a:cubicBezTo>
                <a:cubicBezTo>
                  <a:pt x="-10471" y="315176"/>
                  <a:pt x="18864" y="207114"/>
                  <a:pt x="0" y="95799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ROI = Return on Investment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184B1703-7CC1-D5C7-E5BB-3E969BC6D2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828458" y="4995988"/>
            <a:ext cx="579420" cy="6643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000725A-A864-CB71-E567-55432B94E713}"/>
              </a:ext>
            </a:extLst>
          </p:cNvPr>
          <p:cNvSpPr txBox="1"/>
          <p:nvPr/>
        </p:nvSpPr>
        <p:spPr>
          <a:xfrm>
            <a:off x="9272659" y="85688"/>
            <a:ext cx="2030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b="1" dirty="0">
                <a:latin typeface="Cairo" panose="00000500000000000000" pitchFamily="2" charset="-78"/>
                <a:cs typeface="Cairo" panose="00000500000000000000" pitchFamily="2" charset="-78"/>
              </a:rPr>
              <a:t>الفجوة التمويلية</a:t>
            </a:r>
            <a:endParaRPr lang="en-US" b="1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A02069D-4D39-7AD2-C442-225EC0EC5E4C}"/>
              </a:ext>
            </a:extLst>
          </p:cNvPr>
          <p:cNvSpPr/>
          <p:nvPr/>
        </p:nvSpPr>
        <p:spPr>
          <a:xfrm>
            <a:off x="3307443" y="5628675"/>
            <a:ext cx="3450300" cy="574784"/>
          </a:xfrm>
          <a:custGeom>
            <a:avLst/>
            <a:gdLst>
              <a:gd name="connsiteX0" fmla="*/ 0 w 3450300"/>
              <a:gd name="connsiteY0" fmla="*/ 95799 h 574784"/>
              <a:gd name="connsiteX1" fmla="*/ 95799 w 3450300"/>
              <a:gd name="connsiteY1" fmla="*/ 0 h 574784"/>
              <a:gd name="connsiteX2" fmla="*/ 714952 w 3450300"/>
              <a:gd name="connsiteY2" fmla="*/ 0 h 574784"/>
              <a:gd name="connsiteX3" fmla="*/ 1334106 w 3450300"/>
              <a:gd name="connsiteY3" fmla="*/ 0 h 574784"/>
              <a:gd name="connsiteX4" fmla="*/ 1920672 w 3450300"/>
              <a:gd name="connsiteY4" fmla="*/ 0 h 574784"/>
              <a:gd name="connsiteX5" fmla="*/ 2637587 w 3450300"/>
              <a:gd name="connsiteY5" fmla="*/ 0 h 574784"/>
              <a:gd name="connsiteX6" fmla="*/ 3354501 w 3450300"/>
              <a:gd name="connsiteY6" fmla="*/ 0 h 574784"/>
              <a:gd name="connsiteX7" fmla="*/ 3450300 w 3450300"/>
              <a:gd name="connsiteY7" fmla="*/ 95799 h 574784"/>
              <a:gd name="connsiteX8" fmla="*/ 3450300 w 3450300"/>
              <a:gd name="connsiteY8" fmla="*/ 478985 h 574784"/>
              <a:gd name="connsiteX9" fmla="*/ 3354501 w 3450300"/>
              <a:gd name="connsiteY9" fmla="*/ 574784 h 574784"/>
              <a:gd name="connsiteX10" fmla="*/ 2637587 w 3450300"/>
              <a:gd name="connsiteY10" fmla="*/ 574784 h 574784"/>
              <a:gd name="connsiteX11" fmla="*/ 2018433 w 3450300"/>
              <a:gd name="connsiteY11" fmla="*/ 574784 h 574784"/>
              <a:gd name="connsiteX12" fmla="*/ 1464454 w 3450300"/>
              <a:gd name="connsiteY12" fmla="*/ 574784 h 574784"/>
              <a:gd name="connsiteX13" fmla="*/ 747539 w 3450300"/>
              <a:gd name="connsiteY13" fmla="*/ 574784 h 574784"/>
              <a:gd name="connsiteX14" fmla="*/ 95799 w 3450300"/>
              <a:gd name="connsiteY14" fmla="*/ 574784 h 574784"/>
              <a:gd name="connsiteX15" fmla="*/ 0 w 3450300"/>
              <a:gd name="connsiteY15" fmla="*/ 478985 h 574784"/>
              <a:gd name="connsiteX16" fmla="*/ 0 w 3450300"/>
              <a:gd name="connsiteY16" fmla="*/ 95799 h 574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50300" h="574784" fill="none" extrusionOk="0">
                <a:moveTo>
                  <a:pt x="0" y="95799"/>
                </a:moveTo>
                <a:cubicBezTo>
                  <a:pt x="1266" y="31404"/>
                  <a:pt x="37257" y="6501"/>
                  <a:pt x="95799" y="0"/>
                </a:cubicBezTo>
                <a:cubicBezTo>
                  <a:pt x="372867" y="-6269"/>
                  <a:pt x="444165" y="28495"/>
                  <a:pt x="714952" y="0"/>
                </a:cubicBezTo>
                <a:cubicBezTo>
                  <a:pt x="985739" y="-28495"/>
                  <a:pt x="1068834" y="-24033"/>
                  <a:pt x="1334106" y="0"/>
                </a:cubicBezTo>
                <a:cubicBezTo>
                  <a:pt x="1599378" y="24033"/>
                  <a:pt x="1748163" y="6294"/>
                  <a:pt x="1920672" y="0"/>
                </a:cubicBezTo>
                <a:cubicBezTo>
                  <a:pt x="2093181" y="-6294"/>
                  <a:pt x="2452890" y="-4805"/>
                  <a:pt x="2637587" y="0"/>
                </a:cubicBezTo>
                <a:cubicBezTo>
                  <a:pt x="2822285" y="4805"/>
                  <a:pt x="3172698" y="13993"/>
                  <a:pt x="3354501" y="0"/>
                </a:cubicBezTo>
                <a:cubicBezTo>
                  <a:pt x="3418822" y="-5116"/>
                  <a:pt x="3453478" y="36046"/>
                  <a:pt x="3450300" y="95799"/>
                </a:cubicBezTo>
                <a:cubicBezTo>
                  <a:pt x="3445328" y="231577"/>
                  <a:pt x="3438230" y="393375"/>
                  <a:pt x="3450300" y="478985"/>
                </a:cubicBezTo>
                <a:cubicBezTo>
                  <a:pt x="3448079" y="523340"/>
                  <a:pt x="3403745" y="571161"/>
                  <a:pt x="3354501" y="574784"/>
                </a:cubicBezTo>
                <a:cubicBezTo>
                  <a:pt x="3144185" y="588940"/>
                  <a:pt x="2968372" y="540352"/>
                  <a:pt x="2637587" y="574784"/>
                </a:cubicBezTo>
                <a:cubicBezTo>
                  <a:pt x="2306802" y="609216"/>
                  <a:pt x="2201348" y="575246"/>
                  <a:pt x="2018433" y="574784"/>
                </a:cubicBezTo>
                <a:cubicBezTo>
                  <a:pt x="1835518" y="574322"/>
                  <a:pt x="1639139" y="593731"/>
                  <a:pt x="1464454" y="574784"/>
                </a:cubicBezTo>
                <a:cubicBezTo>
                  <a:pt x="1289769" y="555837"/>
                  <a:pt x="947089" y="543384"/>
                  <a:pt x="747539" y="574784"/>
                </a:cubicBezTo>
                <a:cubicBezTo>
                  <a:pt x="547989" y="606184"/>
                  <a:pt x="338319" y="555580"/>
                  <a:pt x="95799" y="574784"/>
                </a:cubicBezTo>
                <a:cubicBezTo>
                  <a:pt x="45955" y="574831"/>
                  <a:pt x="-6845" y="537752"/>
                  <a:pt x="0" y="478985"/>
                </a:cubicBezTo>
                <a:cubicBezTo>
                  <a:pt x="14543" y="317935"/>
                  <a:pt x="-8237" y="243212"/>
                  <a:pt x="0" y="95799"/>
                </a:cubicBezTo>
                <a:close/>
              </a:path>
              <a:path w="3450300" h="574784" stroke="0" extrusionOk="0">
                <a:moveTo>
                  <a:pt x="0" y="95799"/>
                </a:moveTo>
                <a:cubicBezTo>
                  <a:pt x="2413" y="39424"/>
                  <a:pt x="41289" y="11929"/>
                  <a:pt x="95799" y="0"/>
                </a:cubicBezTo>
                <a:cubicBezTo>
                  <a:pt x="310317" y="5466"/>
                  <a:pt x="573771" y="-31528"/>
                  <a:pt x="747539" y="0"/>
                </a:cubicBezTo>
                <a:cubicBezTo>
                  <a:pt x="921307" y="31528"/>
                  <a:pt x="1117422" y="-22364"/>
                  <a:pt x="1464454" y="0"/>
                </a:cubicBezTo>
                <a:cubicBezTo>
                  <a:pt x="1811486" y="22364"/>
                  <a:pt x="2018310" y="34747"/>
                  <a:pt x="2181368" y="0"/>
                </a:cubicBezTo>
                <a:cubicBezTo>
                  <a:pt x="2344426" y="-34747"/>
                  <a:pt x="2877012" y="50868"/>
                  <a:pt x="3354501" y="0"/>
                </a:cubicBezTo>
                <a:cubicBezTo>
                  <a:pt x="3409301" y="-6340"/>
                  <a:pt x="3456473" y="47245"/>
                  <a:pt x="3450300" y="95799"/>
                </a:cubicBezTo>
                <a:cubicBezTo>
                  <a:pt x="3437432" y="244702"/>
                  <a:pt x="3458551" y="307623"/>
                  <a:pt x="3450300" y="478985"/>
                </a:cubicBezTo>
                <a:cubicBezTo>
                  <a:pt x="3446182" y="535656"/>
                  <a:pt x="3404262" y="576968"/>
                  <a:pt x="3354501" y="574784"/>
                </a:cubicBezTo>
                <a:cubicBezTo>
                  <a:pt x="3221425" y="595683"/>
                  <a:pt x="2991394" y="561361"/>
                  <a:pt x="2702761" y="574784"/>
                </a:cubicBezTo>
                <a:cubicBezTo>
                  <a:pt x="2414128" y="588207"/>
                  <a:pt x="2408543" y="601275"/>
                  <a:pt x="2148781" y="574784"/>
                </a:cubicBezTo>
                <a:cubicBezTo>
                  <a:pt x="1889019" y="548293"/>
                  <a:pt x="1811588" y="601884"/>
                  <a:pt x="1529628" y="574784"/>
                </a:cubicBezTo>
                <a:cubicBezTo>
                  <a:pt x="1247668" y="547684"/>
                  <a:pt x="1088453" y="552846"/>
                  <a:pt x="812713" y="574784"/>
                </a:cubicBezTo>
                <a:cubicBezTo>
                  <a:pt x="536974" y="596722"/>
                  <a:pt x="261517" y="574947"/>
                  <a:pt x="95799" y="574784"/>
                </a:cubicBezTo>
                <a:cubicBezTo>
                  <a:pt x="32448" y="568462"/>
                  <a:pt x="3322" y="528058"/>
                  <a:pt x="0" y="478985"/>
                </a:cubicBezTo>
                <a:cubicBezTo>
                  <a:pt x="-10471" y="315176"/>
                  <a:pt x="18864" y="207114"/>
                  <a:pt x="0" y="95799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العائد على الإستمثار</a:t>
            </a:r>
            <a:endParaRPr lang="en-US" sz="20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07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3" grpId="0" animBg="1"/>
      <p:bldP spid="2" grpId="0" animBg="1"/>
      <p:bldP spid="8" grpId="0" animBg="1"/>
      <p:bldP spid="34" grpId="0" animBg="1"/>
      <p:bldP spid="35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0802" y="6114479"/>
            <a:ext cx="1142245" cy="669925"/>
          </a:xfrm>
        </p:spPr>
        <p:txBody>
          <a:bodyPr/>
          <a:lstStyle/>
          <a:p>
            <a:r>
              <a:rPr lang="en-US" sz="8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D93C468-F09A-B4B7-D4DC-D3C5E830C159}"/>
              </a:ext>
            </a:extLst>
          </p:cNvPr>
          <p:cNvSpPr/>
          <p:nvPr/>
        </p:nvSpPr>
        <p:spPr>
          <a:xfrm>
            <a:off x="9865275" y="2853479"/>
            <a:ext cx="1731054" cy="399590"/>
          </a:xfrm>
          <a:custGeom>
            <a:avLst/>
            <a:gdLst>
              <a:gd name="connsiteX0" fmla="*/ 0 w 1731054"/>
              <a:gd name="connsiteY0" fmla="*/ 66600 h 399590"/>
              <a:gd name="connsiteX1" fmla="*/ 66600 w 1731054"/>
              <a:gd name="connsiteY1" fmla="*/ 0 h 399590"/>
              <a:gd name="connsiteX2" fmla="*/ 615197 w 1731054"/>
              <a:gd name="connsiteY2" fmla="*/ 0 h 399590"/>
              <a:gd name="connsiteX3" fmla="*/ 1163793 w 1731054"/>
              <a:gd name="connsiteY3" fmla="*/ 0 h 399590"/>
              <a:gd name="connsiteX4" fmla="*/ 1664454 w 1731054"/>
              <a:gd name="connsiteY4" fmla="*/ 0 h 399590"/>
              <a:gd name="connsiteX5" fmla="*/ 1731054 w 1731054"/>
              <a:gd name="connsiteY5" fmla="*/ 66600 h 399590"/>
              <a:gd name="connsiteX6" fmla="*/ 1731054 w 1731054"/>
              <a:gd name="connsiteY6" fmla="*/ 332990 h 399590"/>
              <a:gd name="connsiteX7" fmla="*/ 1664454 w 1731054"/>
              <a:gd name="connsiteY7" fmla="*/ 399590 h 399590"/>
              <a:gd name="connsiteX8" fmla="*/ 1115857 w 1731054"/>
              <a:gd name="connsiteY8" fmla="*/ 399590 h 399590"/>
              <a:gd name="connsiteX9" fmla="*/ 567261 w 1731054"/>
              <a:gd name="connsiteY9" fmla="*/ 399590 h 399590"/>
              <a:gd name="connsiteX10" fmla="*/ 66600 w 1731054"/>
              <a:gd name="connsiteY10" fmla="*/ 399590 h 399590"/>
              <a:gd name="connsiteX11" fmla="*/ 0 w 1731054"/>
              <a:gd name="connsiteY11" fmla="*/ 332990 h 399590"/>
              <a:gd name="connsiteX12" fmla="*/ 0 w 1731054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1054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179702" y="-22752"/>
                  <a:pt x="430951" y="-16276"/>
                  <a:pt x="615197" y="0"/>
                </a:cubicBezTo>
                <a:cubicBezTo>
                  <a:pt x="799443" y="16276"/>
                  <a:pt x="1006042" y="-17756"/>
                  <a:pt x="1163793" y="0"/>
                </a:cubicBezTo>
                <a:cubicBezTo>
                  <a:pt x="1321544" y="17756"/>
                  <a:pt x="1552277" y="17995"/>
                  <a:pt x="1664454" y="0"/>
                </a:cubicBezTo>
                <a:cubicBezTo>
                  <a:pt x="1696791" y="-436"/>
                  <a:pt x="1733953" y="28393"/>
                  <a:pt x="1731054" y="66600"/>
                </a:cubicBezTo>
                <a:cubicBezTo>
                  <a:pt x="1740528" y="138300"/>
                  <a:pt x="1718562" y="226928"/>
                  <a:pt x="1731054" y="332990"/>
                </a:cubicBezTo>
                <a:cubicBezTo>
                  <a:pt x="1722232" y="369513"/>
                  <a:pt x="1700756" y="398583"/>
                  <a:pt x="1664454" y="399590"/>
                </a:cubicBezTo>
                <a:cubicBezTo>
                  <a:pt x="1520184" y="426416"/>
                  <a:pt x="1293370" y="411639"/>
                  <a:pt x="1115857" y="399590"/>
                </a:cubicBezTo>
                <a:cubicBezTo>
                  <a:pt x="938344" y="387541"/>
                  <a:pt x="741281" y="422644"/>
                  <a:pt x="567261" y="399590"/>
                </a:cubicBezTo>
                <a:cubicBezTo>
                  <a:pt x="393241" y="376536"/>
                  <a:pt x="251562" y="403347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731054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86665" y="-9273"/>
                  <a:pt x="469923" y="-16107"/>
                  <a:pt x="599218" y="0"/>
                </a:cubicBezTo>
                <a:cubicBezTo>
                  <a:pt x="728513" y="16107"/>
                  <a:pt x="963535" y="-19966"/>
                  <a:pt x="1163793" y="0"/>
                </a:cubicBezTo>
                <a:cubicBezTo>
                  <a:pt x="1364052" y="19966"/>
                  <a:pt x="1539026" y="-4177"/>
                  <a:pt x="1664454" y="0"/>
                </a:cubicBezTo>
                <a:cubicBezTo>
                  <a:pt x="1698692" y="3418"/>
                  <a:pt x="1730808" y="25716"/>
                  <a:pt x="1731054" y="66600"/>
                </a:cubicBezTo>
                <a:cubicBezTo>
                  <a:pt x="1731672" y="163177"/>
                  <a:pt x="1737005" y="233743"/>
                  <a:pt x="1731054" y="332990"/>
                </a:cubicBezTo>
                <a:cubicBezTo>
                  <a:pt x="1724897" y="368193"/>
                  <a:pt x="1700418" y="398983"/>
                  <a:pt x="1664454" y="399590"/>
                </a:cubicBezTo>
                <a:cubicBezTo>
                  <a:pt x="1479094" y="380567"/>
                  <a:pt x="1311780" y="411215"/>
                  <a:pt x="1115857" y="399590"/>
                </a:cubicBezTo>
                <a:cubicBezTo>
                  <a:pt x="919934" y="387965"/>
                  <a:pt x="730482" y="382397"/>
                  <a:pt x="567261" y="399590"/>
                </a:cubicBezTo>
                <a:cubicBezTo>
                  <a:pt x="404040" y="416783"/>
                  <a:pt x="280210" y="414162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Liquidity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1B01A14-4836-496B-6A4B-97AAE9C14903}"/>
              </a:ext>
            </a:extLst>
          </p:cNvPr>
          <p:cNvSpPr/>
          <p:nvPr/>
        </p:nvSpPr>
        <p:spPr>
          <a:xfrm>
            <a:off x="5573704" y="234376"/>
            <a:ext cx="2452983" cy="399590"/>
          </a:xfrm>
          <a:custGeom>
            <a:avLst/>
            <a:gdLst>
              <a:gd name="connsiteX0" fmla="*/ 0 w 2452983"/>
              <a:gd name="connsiteY0" fmla="*/ 66600 h 399590"/>
              <a:gd name="connsiteX1" fmla="*/ 66600 w 2452983"/>
              <a:gd name="connsiteY1" fmla="*/ 0 h 399590"/>
              <a:gd name="connsiteX2" fmla="*/ 669744 w 2452983"/>
              <a:gd name="connsiteY2" fmla="*/ 0 h 399590"/>
              <a:gd name="connsiteX3" fmla="*/ 1203294 w 2452983"/>
              <a:gd name="connsiteY3" fmla="*/ 0 h 399590"/>
              <a:gd name="connsiteX4" fmla="*/ 1806437 w 2452983"/>
              <a:gd name="connsiteY4" fmla="*/ 0 h 399590"/>
              <a:gd name="connsiteX5" fmla="*/ 2386383 w 2452983"/>
              <a:gd name="connsiteY5" fmla="*/ 0 h 399590"/>
              <a:gd name="connsiteX6" fmla="*/ 2452983 w 2452983"/>
              <a:gd name="connsiteY6" fmla="*/ 66600 h 399590"/>
              <a:gd name="connsiteX7" fmla="*/ 2452983 w 2452983"/>
              <a:gd name="connsiteY7" fmla="*/ 332990 h 399590"/>
              <a:gd name="connsiteX8" fmla="*/ 2386383 w 2452983"/>
              <a:gd name="connsiteY8" fmla="*/ 399590 h 399590"/>
              <a:gd name="connsiteX9" fmla="*/ 1852833 w 2452983"/>
              <a:gd name="connsiteY9" fmla="*/ 399590 h 399590"/>
              <a:gd name="connsiteX10" fmla="*/ 1249689 w 2452983"/>
              <a:gd name="connsiteY10" fmla="*/ 399590 h 399590"/>
              <a:gd name="connsiteX11" fmla="*/ 716139 w 2452983"/>
              <a:gd name="connsiteY11" fmla="*/ 399590 h 399590"/>
              <a:gd name="connsiteX12" fmla="*/ 66600 w 2452983"/>
              <a:gd name="connsiteY12" fmla="*/ 399590 h 399590"/>
              <a:gd name="connsiteX13" fmla="*/ 0 w 2452983"/>
              <a:gd name="connsiteY13" fmla="*/ 332990 h 399590"/>
              <a:gd name="connsiteX14" fmla="*/ 0 w 2452983"/>
              <a:gd name="connsiteY14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52983" h="399590" fill="none" extrusionOk="0">
                <a:moveTo>
                  <a:pt x="0" y="66600"/>
                </a:moveTo>
                <a:cubicBezTo>
                  <a:pt x="-1319" y="26026"/>
                  <a:pt x="27749" y="2710"/>
                  <a:pt x="66600" y="0"/>
                </a:cubicBezTo>
                <a:cubicBezTo>
                  <a:pt x="274659" y="19529"/>
                  <a:pt x="377513" y="18895"/>
                  <a:pt x="669744" y="0"/>
                </a:cubicBezTo>
                <a:cubicBezTo>
                  <a:pt x="961975" y="-18895"/>
                  <a:pt x="1074873" y="15951"/>
                  <a:pt x="1203294" y="0"/>
                </a:cubicBezTo>
                <a:cubicBezTo>
                  <a:pt x="1331715" y="-15951"/>
                  <a:pt x="1536517" y="-9508"/>
                  <a:pt x="1806437" y="0"/>
                </a:cubicBezTo>
                <a:cubicBezTo>
                  <a:pt x="2076357" y="9508"/>
                  <a:pt x="2261979" y="2168"/>
                  <a:pt x="2386383" y="0"/>
                </a:cubicBezTo>
                <a:cubicBezTo>
                  <a:pt x="2429144" y="2945"/>
                  <a:pt x="2453279" y="34586"/>
                  <a:pt x="2452983" y="66600"/>
                </a:cubicBezTo>
                <a:cubicBezTo>
                  <a:pt x="2452574" y="145208"/>
                  <a:pt x="2446383" y="278051"/>
                  <a:pt x="2452983" y="332990"/>
                </a:cubicBezTo>
                <a:cubicBezTo>
                  <a:pt x="2456112" y="368370"/>
                  <a:pt x="2423687" y="398465"/>
                  <a:pt x="2386383" y="399590"/>
                </a:cubicBezTo>
                <a:cubicBezTo>
                  <a:pt x="2244227" y="422268"/>
                  <a:pt x="2108295" y="408385"/>
                  <a:pt x="1852833" y="399590"/>
                </a:cubicBezTo>
                <a:cubicBezTo>
                  <a:pt x="1597371" y="390796"/>
                  <a:pt x="1438571" y="423512"/>
                  <a:pt x="1249689" y="399590"/>
                </a:cubicBezTo>
                <a:cubicBezTo>
                  <a:pt x="1060807" y="375668"/>
                  <a:pt x="942435" y="409277"/>
                  <a:pt x="716139" y="399590"/>
                </a:cubicBezTo>
                <a:cubicBezTo>
                  <a:pt x="489843" y="389904"/>
                  <a:pt x="263646" y="424208"/>
                  <a:pt x="66600" y="399590"/>
                </a:cubicBezTo>
                <a:cubicBezTo>
                  <a:pt x="31039" y="399089"/>
                  <a:pt x="2323" y="371840"/>
                  <a:pt x="0" y="332990"/>
                </a:cubicBezTo>
                <a:cubicBezTo>
                  <a:pt x="10228" y="258184"/>
                  <a:pt x="918" y="197869"/>
                  <a:pt x="0" y="66600"/>
                </a:cubicBezTo>
                <a:close/>
              </a:path>
              <a:path w="2452983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39324" y="-9322"/>
                  <a:pt x="528552" y="-1432"/>
                  <a:pt x="646546" y="0"/>
                </a:cubicBezTo>
                <a:cubicBezTo>
                  <a:pt x="764540" y="1432"/>
                  <a:pt x="1046666" y="-4314"/>
                  <a:pt x="1272887" y="0"/>
                </a:cubicBezTo>
                <a:cubicBezTo>
                  <a:pt x="1499108" y="4314"/>
                  <a:pt x="2053854" y="-47352"/>
                  <a:pt x="2386383" y="0"/>
                </a:cubicBezTo>
                <a:cubicBezTo>
                  <a:pt x="2420621" y="3418"/>
                  <a:pt x="2452737" y="25716"/>
                  <a:pt x="2452983" y="66600"/>
                </a:cubicBezTo>
                <a:cubicBezTo>
                  <a:pt x="2453601" y="163177"/>
                  <a:pt x="2458934" y="233743"/>
                  <a:pt x="2452983" y="332990"/>
                </a:cubicBezTo>
                <a:cubicBezTo>
                  <a:pt x="2446826" y="368193"/>
                  <a:pt x="2422347" y="398983"/>
                  <a:pt x="2386383" y="399590"/>
                </a:cubicBezTo>
                <a:cubicBezTo>
                  <a:pt x="2113140" y="390512"/>
                  <a:pt x="2029127" y="397009"/>
                  <a:pt x="1783239" y="399590"/>
                </a:cubicBezTo>
                <a:cubicBezTo>
                  <a:pt x="1537351" y="402171"/>
                  <a:pt x="1375427" y="400040"/>
                  <a:pt x="1180096" y="399590"/>
                </a:cubicBezTo>
                <a:cubicBezTo>
                  <a:pt x="984765" y="399140"/>
                  <a:pt x="816587" y="391605"/>
                  <a:pt x="669744" y="399590"/>
                </a:cubicBezTo>
                <a:cubicBezTo>
                  <a:pt x="522901" y="407575"/>
                  <a:pt x="306313" y="396200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solidFill>
            <a:schemeClr val="tx1">
              <a:lumMod val="95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قياس كفاءة الشركة</a:t>
            </a:r>
            <a:endParaRPr lang="en-US" b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ED6A5C3-E923-9AFC-2D44-F282061FE451}"/>
              </a:ext>
            </a:extLst>
          </p:cNvPr>
          <p:cNvSpPr/>
          <p:nvPr/>
        </p:nvSpPr>
        <p:spPr>
          <a:xfrm>
            <a:off x="9798781" y="2215827"/>
            <a:ext cx="1731053" cy="399590"/>
          </a:xfrm>
          <a:custGeom>
            <a:avLst/>
            <a:gdLst>
              <a:gd name="connsiteX0" fmla="*/ 0 w 1731053"/>
              <a:gd name="connsiteY0" fmla="*/ 66600 h 399590"/>
              <a:gd name="connsiteX1" fmla="*/ 66600 w 1731053"/>
              <a:gd name="connsiteY1" fmla="*/ 0 h 399590"/>
              <a:gd name="connsiteX2" fmla="*/ 615196 w 1731053"/>
              <a:gd name="connsiteY2" fmla="*/ 0 h 399590"/>
              <a:gd name="connsiteX3" fmla="*/ 1163792 w 1731053"/>
              <a:gd name="connsiteY3" fmla="*/ 0 h 399590"/>
              <a:gd name="connsiteX4" fmla="*/ 1664453 w 1731053"/>
              <a:gd name="connsiteY4" fmla="*/ 0 h 399590"/>
              <a:gd name="connsiteX5" fmla="*/ 1731053 w 1731053"/>
              <a:gd name="connsiteY5" fmla="*/ 66600 h 399590"/>
              <a:gd name="connsiteX6" fmla="*/ 1731053 w 1731053"/>
              <a:gd name="connsiteY6" fmla="*/ 332990 h 399590"/>
              <a:gd name="connsiteX7" fmla="*/ 1664453 w 1731053"/>
              <a:gd name="connsiteY7" fmla="*/ 399590 h 399590"/>
              <a:gd name="connsiteX8" fmla="*/ 1115857 w 1731053"/>
              <a:gd name="connsiteY8" fmla="*/ 399590 h 399590"/>
              <a:gd name="connsiteX9" fmla="*/ 567261 w 1731053"/>
              <a:gd name="connsiteY9" fmla="*/ 399590 h 399590"/>
              <a:gd name="connsiteX10" fmla="*/ 66600 w 1731053"/>
              <a:gd name="connsiteY10" fmla="*/ 399590 h 399590"/>
              <a:gd name="connsiteX11" fmla="*/ 0 w 1731053"/>
              <a:gd name="connsiteY11" fmla="*/ 332990 h 399590"/>
              <a:gd name="connsiteX12" fmla="*/ 0 w 1731053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1053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183037" y="-16443"/>
                  <a:pt x="432173" y="-14913"/>
                  <a:pt x="615196" y="0"/>
                </a:cubicBezTo>
                <a:cubicBezTo>
                  <a:pt x="798219" y="14913"/>
                  <a:pt x="1006041" y="-17756"/>
                  <a:pt x="1163792" y="0"/>
                </a:cubicBezTo>
                <a:cubicBezTo>
                  <a:pt x="1321543" y="17756"/>
                  <a:pt x="1552276" y="17995"/>
                  <a:pt x="1664453" y="0"/>
                </a:cubicBezTo>
                <a:cubicBezTo>
                  <a:pt x="1696790" y="-436"/>
                  <a:pt x="1733952" y="28393"/>
                  <a:pt x="1731053" y="66600"/>
                </a:cubicBezTo>
                <a:cubicBezTo>
                  <a:pt x="1740527" y="138300"/>
                  <a:pt x="1718561" y="226928"/>
                  <a:pt x="1731053" y="332990"/>
                </a:cubicBezTo>
                <a:cubicBezTo>
                  <a:pt x="1722231" y="369513"/>
                  <a:pt x="1700755" y="398583"/>
                  <a:pt x="1664453" y="399590"/>
                </a:cubicBezTo>
                <a:cubicBezTo>
                  <a:pt x="1515392" y="420398"/>
                  <a:pt x="1289231" y="408109"/>
                  <a:pt x="1115857" y="399590"/>
                </a:cubicBezTo>
                <a:cubicBezTo>
                  <a:pt x="942483" y="391071"/>
                  <a:pt x="741281" y="422644"/>
                  <a:pt x="567261" y="399590"/>
                </a:cubicBezTo>
                <a:cubicBezTo>
                  <a:pt x="393241" y="376536"/>
                  <a:pt x="251562" y="403347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731053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86665" y="-9273"/>
                  <a:pt x="469923" y="-16107"/>
                  <a:pt x="599218" y="0"/>
                </a:cubicBezTo>
                <a:cubicBezTo>
                  <a:pt x="728513" y="16107"/>
                  <a:pt x="965487" y="-18790"/>
                  <a:pt x="1163792" y="0"/>
                </a:cubicBezTo>
                <a:cubicBezTo>
                  <a:pt x="1362097" y="18790"/>
                  <a:pt x="1539025" y="-4177"/>
                  <a:pt x="1664453" y="0"/>
                </a:cubicBezTo>
                <a:cubicBezTo>
                  <a:pt x="1698691" y="3418"/>
                  <a:pt x="1730807" y="25716"/>
                  <a:pt x="1731053" y="66600"/>
                </a:cubicBezTo>
                <a:cubicBezTo>
                  <a:pt x="1731671" y="163177"/>
                  <a:pt x="1737004" y="233743"/>
                  <a:pt x="1731053" y="332990"/>
                </a:cubicBezTo>
                <a:cubicBezTo>
                  <a:pt x="1724896" y="368193"/>
                  <a:pt x="1700417" y="398983"/>
                  <a:pt x="1664453" y="399590"/>
                </a:cubicBezTo>
                <a:cubicBezTo>
                  <a:pt x="1476915" y="379589"/>
                  <a:pt x="1304634" y="409728"/>
                  <a:pt x="1115857" y="399590"/>
                </a:cubicBezTo>
                <a:cubicBezTo>
                  <a:pt x="927080" y="389452"/>
                  <a:pt x="730482" y="382397"/>
                  <a:pt x="567261" y="399590"/>
                </a:cubicBezTo>
                <a:cubicBezTo>
                  <a:pt x="404040" y="416783"/>
                  <a:pt x="280210" y="414162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نسب السيولة</a:t>
            </a:r>
            <a:endParaRPr lang="en-US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40472E0-0F30-71A3-9481-C7678B052652}"/>
              </a:ext>
            </a:extLst>
          </p:cNvPr>
          <p:cNvSpPr/>
          <p:nvPr/>
        </p:nvSpPr>
        <p:spPr>
          <a:xfrm>
            <a:off x="4572240" y="2853479"/>
            <a:ext cx="1644901" cy="399590"/>
          </a:xfrm>
          <a:custGeom>
            <a:avLst/>
            <a:gdLst>
              <a:gd name="connsiteX0" fmla="*/ 0 w 1644901"/>
              <a:gd name="connsiteY0" fmla="*/ 66600 h 399590"/>
              <a:gd name="connsiteX1" fmla="*/ 66600 w 1644901"/>
              <a:gd name="connsiteY1" fmla="*/ 0 h 399590"/>
              <a:gd name="connsiteX2" fmla="*/ 585617 w 1644901"/>
              <a:gd name="connsiteY2" fmla="*/ 0 h 399590"/>
              <a:gd name="connsiteX3" fmla="*/ 1104635 w 1644901"/>
              <a:gd name="connsiteY3" fmla="*/ 0 h 399590"/>
              <a:gd name="connsiteX4" fmla="*/ 1578301 w 1644901"/>
              <a:gd name="connsiteY4" fmla="*/ 0 h 399590"/>
              <a:gd name="connsiteX5" fmla="*/ 1644901 w 1644901"/>
              <a:gd name="connsiteY5" fmla="*/ 66600 h 399590"/>
              <a:gd name="connsiteX6" fmla="*/ 1644901 w 1644901"/>
              <a:gd name="connsiteY6" fmla="*/ 332990 h 399590"/>
              <a:gd name="connsiteX7" fmla="*/ 1578301 w 1644901"/>
              <a:gd name="connsiteY7" fmla="*/ 399590 h 399590"/>
              <a:gd name="connsiteX8" fmla="*/ 1059284 w 1644901"/>
              <a:gd name="connsiteY8" fmla="*/ 399590 h 399590"/>
              <a:gd name="connsiteX9" fmla="*/ 540266 w 1644901"/>
              <a:gd name="connsiteY9" fmla="*/ 399590 h 399590"/>
              <a:gd name="connsiteX10" fmla="*/ 66600 w 1644901"/>
              <a:gd name="connsiteY10" fmla="*/ 399590 h 399590"/>
              <a:gd name="connsiteX11" fmla="*/ 0 w 1644901"/>
              <a:gd name="connsiteY11" fmla="*/ 332990 h 399590"/>
              <a:gd name="connsiteX12" fmla="*/ 0 w 1644901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4901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281830" y="18251"/>
                  <a:pt x="471644" y="-24878"/>
                  <a:pt x="585617" y="0"/>
                </a:cubicBezTo>
                <a:cubicBezTo>
                  <a:pt x="699590" y="24878"/>
                  <a:pt x="935881" y="-3788"/>
                  <a:pt x="1104635" y="0"/>
                </a:cubicBezTo>
                <a:cubicBezTo>
                  <a:pt x="1273389" y="3788"/>
                  <a:pt x="1462443" y="22188"/>
                  <a:pt x="1578301" y="0"/>
                </a:cubicBezTo>
                <a:cubicBezTo>
                  <a:pt x="1610638" y="-436"/>
                  <a:pt x="1647800" y="28393"/>
                  <a:pt x="1644901" y="66600"/>
                </a:cubicBezTo>
                <a:cubicBezTo>
                  <a:pt x="1654375" y="138300"/>
                  <a:pt x="1632409" y="226928"/>
                  <a:pt x="1644901" y="332990"/>
                </a:cubicBezTo>
                <a:cubicBezTo>
                  <a:pt x="1636079" y="369513"/>
                  <a:pt x="1614603" y="398583"/>
                  <a:pt x="1578301" y="399590"/>
                </a:cubicBezTo>
                <a:cubicBezTo>
                  <a:pt x="1405844" y="377511"/>
                  <a:pt x="1181298" y="378911"/>
                  <a:pt x="1059284" y="399590"/>
                </a:cubicBezTo>
                <a:cubicBezTo>
                  <a:pt x="937270" y="420269"/>
                  <a:pt x="785607" y="406174"/>
                  <a:pt x="540266" y="399590"/>
                </a:cubicBezTo>
                <a:cubicBezTo>
                  <a:pt x="294925" y="393006"/>
                  <a:pt x="230946" y="388064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644901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98884" y="-12822"/>
                  <a:pt x="321509" y="-1082"/>
                  <a:pt x="570500" y="0"/>
                </a:cubicBezTo>
                <a:cubicBezTo>
                  <a:pt x="819491" y="1082"/>
                  <a:pt x="919320" y="-8049"/>
                  <a:pt x="1104635" y="0"/>
                </a:cubicBezTo>
                <a:cubicBezTo>
                  <a:pt x="1289950" y="8049"/>
                  <a:pt x="1401091" y="-19020"/>
                  <a:pt x="1578301" y="0"/>
                </a:cubicBezTo>
                <a:cubicBezTo>
                  <a:pt x="1612539" y="3418"/>
                  <a:pt x="1644655" y="25716"/>
                  <a:pt x="1644901" y="66600"/>
                </a:cubicBezTo>
                <a:cubicBezTo>
                  <a:pt x="1645519" y="163177"/>
                  <a:pt x="1650852" y="233743"/>
                  <a:pt x="1644901" y="332990"/>
                </a:cubicBezTo>
                <a:cubicBezTo>
                  <a:pt x="1638744" y="368193"/>
                  <a:pt x="1614265" y="398983"/>
                  <a:pt x="1578301" y="399590"/>
                </a:cubicBezTo>
                <a:cubicBezTo>
                  <a:pt x="1435942" y="422829"/>
                  <a:pt x="1163789" y="387974"/>
                  <a:pt x="1059284" y="399590"/>
                </a:cubicBezTo>
                <a:cubicBezTo>
                  <a:pt x="954779" y="411206"/>
                  <a:pt x="734910" y="403030"/>
                  <a:pt x="540266" y="399590"/>
                </a:cubicBezTo>
                <a:cubicBezTo>
                  <a:pt x="345622" y="396150"/>
                  <a:pt x="289989" y="406429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Profit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DD2BFFB-6ACF-0D87-1327-69ABA7C67CE8}"/>
              </a:ext>
            </a:extLst>
          </p:cNvPr>
          <p:cNvSpPr/>
          <p:nvPr/>
        </p:nvSpPr>
        <p:spPr>
          <a:xfrm>
            <a:off x="6690283" y="716816"/>
            <a:ext cx="4158453" cy="1419847"/>
          </a:xfrm>
          <a:custGeom>
            <a:avLst/>
            <a:gdLst>
              <a:gd name="connsiteX0" fmla="*/ 0 w 4158453"/>
              <a:gd name="connsiteY0" fmla="*/ 0 h 1419847"/>
              <a:gd name="connsiteX1" fmla="*/ 1723116 w 4158453"/>
              <a:gd name="connsiteY1" fmla="*/ 992515 h 1419847"/>
              <a:gd name="connsiteX2" fmla="*/ 3386497 w 4158453"/>
              <a:gd name="connsiteY2" fmla="*/ 831691 h 1419847"/>
              <a:gd name="connsiteX3" fmla="*/ 4158453 w 4158453"/>
              <a:gd name="connsiteY3" fmla="*/ 1419847 h 1419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8453" h="1419847">
                <a:moveTo>
                  <a:pt x="0" y="0"/>
                </a:moveTo>
                <a:cubicBezTo>
                  <a:pt x="579350" y="426950"/>
                  <a:pt x="1158700" y="853900"/>
                  <a:pt x="1723116" y="992515"/>
                </a:cubicBezTo>
                <a:cubicBezTo>
                  <a:pt x="2287532" y="1131130"/>
                  <a:pt x="2980607" y="760469"/>
                  <a:pt x="3386497" y="831691"/>
                </a:cubicBezTo>
                <a:cubicBezTo>
                  <a:pt x="3792387" y="902913"/>
                  <a:pt x="3975420" y="1161380"/>
                  <a:pt x="4158453" y="1419847"/>
                </a:cubicBezTo>
              </a:path>
            </a:pathLst>
          </a:cu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1B97994-E1AF-3F42-6D4E-907A2B4A5192}"/>
              </a:ext>
            </a:extLst>
          </p:cNvPr>
          <p:cNvSpPr/>
          <p:nvPr/>
        </p:nvSpPr>
        <p:spPr>
          <a:xfrm>
            <a:off x="6690282" y="725020"/>
            <a:ext cx="1470393" cy="1419847"/>
          </a:xfrm>
          <a:custGeom>
            <a:avLst/>
            <a:gdLst>
              <a:gd name="connsiteX0" fmla="*/ 0 w 4158453"/>
              <a:gd name="connsiteY0" fmla="*/ 0 h 1419847"/>
              <a:gd name="connsiteX1" fmla="*/ 1723116 w 4158453"/>
              <a:gd name="connsiteY1" fmla="*/ 992515 h 1419847"/>
              <a:gd name="connsiteX2" fmla="*/ 3386497 w 4158453"/>
              <a:gd name="connsiteY2" fmla="*/ 831691 h 1419847"/>
              <a:gd name="connsiteX3" fmla="*/ 4158453 w 4158453"/>
              <a:gd name="connsiteY3" fmla="*/ 1419847 h 1419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8453" h="1419847">
                <a:moveTo>
                  <a:pt x="0" y="0"/>
                </a:moveTo>
                <a:cubicBezTo>
                  <a:pt x="579350" y="426950"/>
                  <a:pt x="1158700" y="853900"/>
                  <a:pt x="1723116" y="992515"/>
                </a:cubicBezTo>
                <a:cubicBezTo>
                  <a:pt x="2287532" y="1131130"/>
                  <a:pt x="2980607" y="760469"/>
                  <a:pt x="3386497" y="831691"/>
                </a:cubicBezTo>
                <a:cubicBezTo>
                  <a:pt x="3792387" y="902913"/>
                  <a:pt x="3975420" y="1161380"/>
                  <a:pt x="4158453" y="1419847"/>
                </a:cubicBezTo>
              </a:path>
            </a:pathLst>
          </a:cu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A752ABA-4B19-73BE-2348-CCD2104742C9}"/>
              </a:ext>
            </a:extLst>
          </p:cNvPr>
          <p:cNvSpPr/>
          <p:nvPr/>
        </p:nvSpPr>
        <p:spPr>
          <a:xfrm flipH="1">
            <a:off x="5283454" y="733648"/>
            <a:ext cx="1406827" cy="1419847"/>
          </a:xfrm>
          <a:custGeom>
            <a:avLst/>
            <a:gdLst>
              <a:gd name="connsiteX0" fmla="*/ 0 w 4158453"/>
              <a:gd name="connsiteY0" fmla="*/ 0 h 1419847"/>
              <a:gd name="connsiteX1" fmla="*/ 1723116 w 4158453"/>
              <a:gd name="connsiteY1" fmla="*/ 992515 h 1419847"/>
              <a:gd name="connsiteX2" fmla="*/ 3386497 w 4158453"/>
              <a:gd name="connsiteY2" fmla="*/ 831691 h 1419847"/>
              <a:gd name="connsiteX3" fmla="*/ 4158453 w 4158453"/>
              <a:gd name="connsiteY3" fmla="*/ 1419847 h 1419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8453" h="1419847">
                <a:moveTo>
                  <a:pt x="0" y="0"/>
                </a:moveTo>
                <a:cubicBezTo>
                  <a:pt x="579350" y="426950"/>
                  <a:pt x="1158700" y="853900"/>
                  <a:pt x="1723116" y="992515"/>
                </a:cubicBezTo>
                <a:cubicBezTo>
                  <a:pt x="2287532" y="1131130"/>
                  <a:pt x="2980607" y="760469"/>
                  <a:pt x="3386497" y="831691"/>
                </a:cubicBezTo>
                <a:cubicBezTo>
                  <a:pt x="3792387" y="902913"/>
                  <a:pt x="3975420" y="1161380"/>
                  <a:pt x="4158453" y="1419847"/>
                </a:cubicBezTo>
              </a:path>
            </a:pathLst>
          </a:cu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A6DE14E-7678-0DA2-6A6D-80586CE1055B}"/>
              </a:ext>
            </a:extLst>
          </p:cNvPr>
          <p:cNvSpPr/>
          <p:nvPr/>
        </p:nvSpPr>
        <p:spPr>
          <a:xfrm flipH="1">
            <a:off x="2531830" y="723204"/>
            <a:ext cx="4158452" cy="1419847"/>
          </a:xfrm>
          <a:custGeom>
            <a:avLst/>
            <a:gdLst>
              <a:gd name="connsiteX0" fmla="*/ 0 w 4158453"/>
              <a:gd name="connsiteY0" fmla="*/ 0 h 1419847"/>
              <a:gd name="connsiteX1" fmla="*/ 1723116 w 4158453"/>
              <a:gd name="connsiteY1" fmla="*/ 992515 h 1419847"/>
              <a:gd name="connsiteX2" fmla="*/ 3386497 w 4158453"/>
              <a:gd name="connsiteY2" fmla="*/ 831691 h 1419847"/>
              <a:gd name="connsiteX3" fmla="*/ 4158453 w 4158453"/>
              <a:gd name="connsiteY3" fmla="*/ 1419847 h 1419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8453" h="1419847">
                <a:moveTo>
                  <a:pt x="0" y="0"/>
                </a:moveTo>
                <a:cubicBezTo>
                  <a:pt x="579350" y="426950"/>
                  <a:pt x="1158700" y="853900"/>
                  <a:pt x="1723116" y="992515"/>
                </a:cubicBezTo>
                <a:cubicBezTo>
                  <a:pt x="2287532" y="1131130"/>
                  <a:pt x="2980607" y="760469"/>
                  <a:pt x="3386497" y="831691"/>
                </a:cubicBezTo>
                <a:cubicBezTo>
                  <a:pt x="3792387" y="902913"/>
                  <a:pt x="3975420" y="1161380"/>
                  <a:pt x="4158453" y="1419847"/>
                </a:cubicBezTo>
              </a:path>
            </a:pathLst>
          </a:cu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B8BB161-6159-B44B-B2EE-E4FF1BD8A99B}"/>
              </a:ext>
            </a:extLst>
          </p:cNvPr>
          <p:cNvSpPr/>
          <p:nvPr/>
        </p:nvSpPr>
        <p:spPr>
          <a:xfrm>
            <a:off x="7355211" y="2211850"/>
            <a:ext cx="1731053" cy="399590"/>
          </a:xfrm>
          <a:custGeom>
            <a:avLst/>
            <a:gdLst>
              <a:gd name="connsiteX0" fmla="*/ 0 w 1731053"/>
              <a:gd name="connsiteY0" fmla="*/ 66600 h 399590"/>
              <a:gd name="connsiteX1" fmla="*/ 66600 w 1731053"/>
              <a:gd name="connsiteY1" fmla="*/ 0 h 399590"/>
              <a:gd name="connsiteX2" fmla="*/ 615196 w 1731053"/>
              <a:gd name="connsiteY2" fmla="*/ 0 h 399590"/>
              <a:gd name="connsiteX3" fmla="*/ 1163792 w 1731053"/>
              <a:gd name="connsiteY3" fmla="*/ 0 h 399590"/>
              <a:gd name="connsiteX4" fmla="*/ 1664453 w 1731053"/>
              <a:gd name="connsiteY4" fmla="*/ 0 h 399590"/>
              <a:gd name="connsiteX5" fmla="*/ 1731053 w 1731053"/>
              <a:gd name="connsiteY5" fmla="*/ 66600 h 399590"/>
              <a:gd name="connsiteX6" fmla="*/ 1731053 w 1731053"/>
              <a:gd name="connsiteY6" fmla="*/ 332990 h 399590"/>
              <a:gd name="connsiteX7" fmla="*/ 1664453 w 1731053"/>
              <a:gd name="connsiteY7" fmla="*/ 399590 h 399590"/>
              <a:gd name="connsiteX8" fmla="*/ 1115857 w 1731053"/>
              <a:gd name="connsiteY8" fmla="*/ 399590 h 399590"/>
              <a:gd name="connsiteX9" fmla="*/ 567261 w 1731053"/>
              <a:gd name="connsiteY9" fmla="*/ 399590 h 399590"/>
              <a:gd name="connsiteX10" fmla="*/ 66600 w 1731053"/>
              <a:gd name="connsiteY10" fmla="*/ 399590 h 399590"/>
              <a:gd name="connsiteX11" fmla="*/ 0 w 1731053"/>
              <a:gd name="connsiteY11" fmla="*/ 332990 h 399590"/>
              <a:gd name="connsiteX12" fmla="*/ 0 w 1731053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1053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183037" y="-16443"/>
                  <a:pt x="432173" y="-14913"/>
                  <a:pt x="615196" y="0"/>
                </a:cubicBezTo>
                <a:cubicBezTo>
                  <a:pt x="798219" y="14913"/>
                  <a:pt x="1006041" y="-17756"/>
                  <a:pt x="1163792" y="0"/>
                </a:cubicBezTo>
                <a:cubicBezTo>
                  <a:pt x="1321543" y="17756"/>
                  <a:pt x="1552276" y="17995"/>
                  <a:pt x="1664453" y="0"/>
                </a:cubicBezTo>
                <a:cubicBezTo>
                  <a:pt x="1696790" y="-436"/>
                  <a:pt x="1733952" y="28393"/>
                  <a:pt x="1731053" y="66600"/>
                </a:cubicBezTo>
                <a:cubicBezTo>
                  <a:pt x="1740527" y="138300"/>
                  <a:pt x="1718561" y="226928"/>
                  <a:pt x="1731053" y="332990"/>
                </a:cubicBezTo>
                <a:cubicBezTo>
                  <a:pt x="1722231" y="369513"/>
                  <a:pt x="1700755" y="398583"/>
                  <a:pt x="1664453" y="399590"/>
                </a:cubicBezTo>
                <a:cubicBezTo>
                  <a:pt x="1515392" y="420398"/>
                  <a:pt x="1289231" y="408109"/>
                  <a:pt x="1115857" y="399590"/>
                </a:cubicBezTo>
                <a:cubicBezTo>
                  <a:pt x="942483" y="391071"/>
                  <a:pt x="741281" y="422644"/>
                  <a:pt x="567261" y="399590"/>
                </a:cubicBezTo>
                <a:cubicBezTo>
                  <a:pt x="393241" y="376536"/>
                  <a:pt x="251562" y="403347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731053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86665" y="-9273"/>
                  <a:pt x="469923" y="-16107"/>
                  <a:pt x="599218" y="0"/>
                </a:cubicBezTo>
                <a:cubicBezTo>
                  <a:pt x="728513" y="16107"/>
                  <a:pt x="965487" y="-18790"/>
                  <a:pt x="1163792" y="0"/>
                </a:cubicBezTo>
                <a:cubicBezTo>
                  <a:pt x="1362097" y="18790"/>
                  <a:pt x="1539025" y="-4177"/>
                  <a:pt x="1664453" y="0"/>
                </a:cubicBezTo>
                <a:cubicBezTo>
                  <a:pt x="1698691" y="3418"/>
                  <a:pt x="1730807" y="25716"/>
                  <a:pt x="1731053" y="66600"/>
                </a:cubicBezTo>
                <a:cubicBezTo>
                  <a:pt x="1731671" y="163177"/>
                  <a:pt x="1737004" y="233743"/>
                  <a:pt x="1731053" y="332990"/>
                </a:cubicBezTo>
                <a:cubicBezTo>
                  <a:pt x="1724896" y="368193"/>
                  <a:pt x="1700417" y="398983"/>
                  <a:pt x="1664453" y="399590"/>
                </a:cubicBezTo>
                <a:cubicBezTo>
                  <a:pt x="1476915" y="379589"/>
                  <a:pt x="1304634" y="409728"/>
                  <a:pt x="1115857" y="399590"/>
                </a:cubicBezTo>
                <a:cubicBezTo>
                  <a:pt x="927080" y="389452"/>
                  <a:pt x="730482" y="382397"/>
                  <a:pt x="567261" y="399590"/>
                </a:cubicBezTo>
                <a:cubicBezTo>
                  <a:pt x="404040" y="416783"/>
                  <a:pt x="280210" y="414162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نسب الديون</a:t>
            </a:r>
            <a:endParaRPr lang="en-US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64D4DAC-4718-82D5-E061-06EC46437F69}"/>
              </a:ext>
            </a:extLst>
          </p:cNvPr>
          <p:cNvSpPr/>
          <p:nvPr/>
        </p:nvSpPr>
        <p:spPr>
          <a:xfrm>
            <a:off x="4524378" y="2160434"/>
            <a:ext cx="1731053" cy="399590"/>
          </a:xfrm>
          <a:custGeom>
            <a:avLst/>
            <a:gdLst>
              <a:gd name="connsiteX0" fmla="*/ 0 w 1731053"/>
              <a:gd name="connsiteY0" fmla="*/ 66600 h 399590"/>
              <a:gd name="connsiteX1" fmla="*/ 66600 w 1731053"/>
              <a:gd name="connsiteY1" fmla="*/ 0 h 399590"/>
              <a:gd name="connsiteX2" fmla="*/ 615196 w 1731053"/>
              <a:gd name="connsiteY2" fmla="*/ 0 h 399590"/>
              <a:gd name="connsiteX3" fmla="*/ 1163792 w 1731053"/>
              <a:gd name="connsiteY3" fmla="*/ 0 h 399590"/>
              <a:gd name="connsiteX4" fmla="*/ 1664453 w 1731053"/>
              <a:gd name="connsiteY4" fmla="*/ 0 h 399590"/>
              <a:gd name="connsiteX5" fmla="*/ 1731053 w 1731053"/>
              <a:gd name="connsiteY5" fmla="*/ 66600 h 399590"/>
              <a:gd name="connsiteX6" fmla="*/ 1731053 w 1731053"/>
              <a:gd name="connsiteY6" fmla="*/ 332990 h 399590"/>
              <a:gd name="connsiteX7" fmla="*/ 1664453 w 1731053"/>
              <a:gd name="connsiteY7" fmla="*/ 399590 h 399590"/>
              <a:gd name="connsiteX8" fmla="*/ 1115857 w 1731053"/>
              <a:gd name="connsiteY8" fmla="*/ 399590 h 399590"/>
              <a:gd name="connsiteX9" fmla="*/ 567261 w 1731053"/>
              <a:gd name="connsiteY9" fmla="*/ 399590 h 399590"/>
              <a:gd name="connsiteX10" fmla="*/ 66600 w 1731053"/>
              <a:gd name="connsiteY10" fmla="*/ 399590 h 399590"/>
              <a:gd name="connsiteX11" fmla="*/ 0 w 1731053"/>
              <a:gd name="connsiteY11" fmla="*/ 332990 h 399590"/>
              <a:gd name="connsiteX12" fmla="*/ 0 w 1731053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1053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183037" y="-16443"/>
                  <a:pt x="432173" y="-14913"/>
                  <a:pt x="615196" y="0"/>
                </a:cubicBezTo>
                <a:cubicBezTo>
                  <a:pt x="798219" y="14913"/>
                  <a:pt x="1006041" y="-17756"/>
                  <a:pt x="1163792" y="0"/>
                </a:cubicBezTo>
                <a:cubicBezTo>
                  <a:pt x="1321543" y="17756"/>
                  <a:pt x="1552276" y="17995"/>
                  <a:pt x="1664453" y="0"/>
                </a:cubicBezTo>
                <a:cubicBezTo>
                  <a:pt x="1696790" y="-436"/>
                  <a:pt x="1733952" y="28393"/>
                  <a:pt x="1731053" y="66600"/>
                </a:cubicBezTo>
                <a:cubicBezTo>
                  <a:pt x="1740527" y="138300"/>
                  <a:pt x="1718561" y="226928"/>
                  <a:pt x="1731053" y="332990"/>
                </a:cubicBezTo>
                <a:cubicBezTo>
                  <a:pt x="1722231" y="369513"/>
                  <a:pt x="1700755" y="398583"/>
                  <a:pt x="1664453" y="399590"/>
                </a:cubicBezTo>
                <a:cubicBezTo>
                  <a:pt x="1515392" y="420398"/>
                  <a:pt x="1289231" y="408109"/>
                  <a:pt x="1115857" y="399590"/>
                </a:cubicBezTo>
                <a:cubicBezTo>
                  <a:pt x="942483" y="391071"/>
                  <a:pt x="741281" y="422644"/>
                  <a:pt x="567261" y="399590"/>
                </a:cubicBezTo>
                <a:cubicBezTo>
                  <a:pt x="393241" y="376536"/>
                  <a:pt x="251562" y="403347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731053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86665" y="-9273"/>
                  <a:pt x="469923" y="-16107"/>
                  <a:pt x="599218" y="0"/>
                </a:cubicBezTo>
                <a:cubicBezTo>
                  <a:pt x="728513" y="16107"/>
                  <a:pt x="965487" y="-18790"/>
                  <a:pt x="1163792" y="0"/>
                </a:cubicBezTo>
                <a:cubicBezTo>
                  <a:pt x="1362097" y="18790"/>
                  <a:pt x="1539025" y="-4177"/>
                  <a:pt x="1664453" y="0"/>
                </a:cubicBezTo>
                <a:cubicBezTo>
                  <a:pt x="1698691" y="3418"/>
                  <a:pt x="1730807" y="25716"/>
                  <a:pt x="1731053" y="66600"/>
                </a:cubicBezTo>
                <a:cubicBezTo>
                  <a:pt x="1731671" y="163177"/>
                  <a:pt x="1737004" y="233743"/>
                  <a:pt x="1731053" y="332990"/>
                </a:cubicBezTo>
                <a:cubicBezTo>
                  <a:pt x="1724896" y="368193"/>
                  <a:pt x="1700417" y="398983"/>
                  <a:pt x="1664453" y="399590"/>
                </a:cubicBezTo>
                <a:cubicBezTo>
                  <a:pt x="1476915" y="379589"/>
                  <a:pt x="1304634" y="409728"/>
                  <a:pt x="1115857" y="399590"/>
                </a:cubicBezTo>
                <a:cubicBezTo>
                  <a:pt x="927080" y="389452"/>
                  <a:pt x="730482" y="382397"/>
                  <a:pt x="567261" y="399590"/>
                </a:cubicBezTo>
                <a:cubicBezTo>
                  <a:pt x="404040" y="416783"/>
                  <a:pt x="280210" y="414162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نسب الربحية</a:t>
            </a:r>
            <a:endParaRPr lang="en-US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791DD5F-A0DA-B5AC-A58E-FEA4938A3C60}"/>
              </a:ext>
            </a:extLst>
          </p:cNvPr>
          <p:cNvSpPr/>
          <p:nvPr/>
        </p:nvSpPr>
        <p:spPr>
          <a:xfrm>
            <a:off x="2030073" y="2214757"/>
            <a:ext cx="1731053" cy="399590"/>
          </a:xfrm>
          <a:custGeom>
            <a:avLst/>
            <a:gdLst>
              <a:gd name="connsiteX0" fmla="*/ 0 w 1731053"/>
              <a:gd name="connsiteY0" fmla="*/ 66600 h 399590"/>
              <a:gd name="connsiteX1" fmla="*/ 66600 w 1731053"/>
              <a:gd name="connsiteY1" fmla="*/ 0 h 399590"/>
              <a:gd name="connsiteX2" fmla="*/ 615196 w 1731053"/>
              <a:gd name="connsiteY2" fmla="*/ 0 h 399590"/>
              <a:gd name="connsiteX3" fmla="*/ 1163792 w 1731053"/>
              <a:gd name="connsiteY3" fmla="*/ 0 h 399590"/>
              <a:gd name="connsiteX4" fmla="*/ 1664453 w 1731053"/>
              <a:gd name="connsiteY4" fmla="*/ 0 h 399590"/>
              <a:gd name="connsiteX5" fmla="*/ 1731053 w 1731053"/>
              <a:gd name="connsiteY5" fmla="*/ 66600 h 399590"/>
              <a:gd name="connsiteX6" fmla="*/ 1731053 w 1731053"/>
              <a:gd name="connsiteY6" fmla="*/ 332990 h 399590"/>
              <a:gd name="connsiteX7" fmla="*/ 1664453 w 1731053"/>
              <a:gd name="connsiteY7" fmla="*/ 399590 h 399590"/>
              <a:gd name="connsiteX8" fmla="*/ 1115857 w 1731053"/>
              <a:gd name="connsiteY8" fmla="*/ 399590 h 399590"/>
              <a:gd name="connsiteX9" fmla="*/ 567261 w 1731053"/>
              <a:gd name="connsiteY9" fmla="*/ 399590 h 399590"/>
              <a:gd name="connsiteX10" fmla="*/ 66600 w 1731053"/>
              <a:gd name="connsiteY10" fmla="*/ 399590 h 399590"/>
              <a:gd name="connsiteX11" fmla="*/ 0 w 1731053"/>
              <a:gd name="connsiteY11" fmla="*/ 332990 h 399590"/>
              <a:gd name="connsiteX12" fmla="*/ 0 w 1731053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1053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183037" y="-16443"/>
                  <a:pt x="432173" y="-14913"/>
                  <a:pt x="615196" y="0"/>
                </a:cubicBezTo>
                <a:cubicBezTo>
                  <a:pt x="798219" y="14913"/>
                  <a:pt x="1006041" y="-17756"/>
                  <a:pt x="1163792" y="0"/>
                </a:cubicBezTo>
                <a:cubicBezTo>
                  <a:pt x="1321543" y="17756"/>
                  <a:pt x="1552276" y="17995"/>
                  <a:pt x="1664453" y="0"/>
                </a:cubicBezTo>
                <a:cubicBezTo>
                  <a:pt x="1696790" y="-436"/>
                  <a:pt x="1733952" y="28393"/>
                  <a:pt x="1731053" y="66600"/>
                </a:cubicBezTo>
                <a:cubicBezTo>
                  <a:pt x="1740527" y="138300"/>
                  <a:pt x="1718561" y="226928"/>
                  <a:pt x="1731053" y="332990"/>
                </a:cubicBezTo>
                <a:cubicBezTo>
                  <a:pt x="1722231" y="369513"/>
                  <a:pt x="1700755" y="398583"/>
                  <a:pt x="1664453" y="399590"/>
                </a:cubicBezTo>
                <a:cubicBezTo>
                  <a:pt x="1515392" y="420398"/>
                  <a:pt x="1289231" y="408109"/>
                  <a:pt x="1115857" y="399590"/>
                </a:cubicBezTo>
                <a:cubicBezTo>
                  <a:pt x="942483" y="391071"/>
                  <a:pt x="741281" y="422644"/>
                  <a:pt x="567261" y="399590"/>
                </a:cubicBezTo>
                <a:cubicBezTo>
                  <a:pt x="393241" y="376536"/>
                  <a:pt x="251562" y="403347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731053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86665" y="-9273"/>
                  <a:pt x="469923" y="-16107"/>
                  <a:pt x="599218" y="0"/>
                </a:cubicBezTo>
                <a:cubicBezTo>
                  <a:pt x="728513" y="16107"/>
                  <a:pt x="965487" y="-18790"/>
                  <a:pt x="1163792" y="0"/>
                </a:cubicBezTo>
                <a:cubicBezTo>
                  <a:pt x="1362097" y="18790"/>
                  <a:pt x="1539025" y="-4177"/>
                  <a:pt x="1664453" y="0"/>
                </a:cubicBezTo>
                <a:cubicBezTo>
                  <a:pt x="1698691" y="3418"/>
                  <a:pt x="1730807" y="25716"/>
                  <a:pt x="1731053" y="66600"/>
                </a:cubicBezTo>
                <a:cubicBezTo>
                  <a:pt x="1731671" y="163177"/>
                  <a:pt x="1737004" y="233743"/>
                  <a:pt x="1731053" y="332990"/>
                </a:cubicBezTo>
                <a:cubicBezTo>
                  <a:pt x="1724896" y="368193"/>
                  <a:pt x="1700417" y="398983"/>
                  <a:pt x="1664453" y="399590"/>
                </a:cubicBezTo>
                <a:cubicBezTo>
                  <a:pt x="1476915" y="379589"/>
                  <a:pt x="1304634" y="409728"/>
                  <a:pt x="1115857" y="399590"/>
                </a:cubicBezTo>
                <a:cubicBezTo>
                  <a:pt x="927080" y="389452"/>
                  <a:pt x="730482" y="382397"/>
                  <a:pt x="567261" y="399590"/>
                </a:cubicBezTo>
                <a:cubicBezTo>
                  <a:pt x="404040" y="416783"/>
                  <a:pt x="280210" y="414162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نسب السوق</a:t>
            </a:r>
            <a:endParaRPr lang="en-US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FCFF096-B83F-6A64-640D-E3B83F7EC8D9}"/>
              </a:ext>
            </a:extLst>
          </p:cNvPr>
          <p:cNvSpPr/>
          <p:nvPr/>
        </p:nvSpPr>
        <p:spPr>
          <a:xfrm>
            <a:off x="7485844" y="3451661"/>
            <a:ext cx="1731054" cy="399590"/>
          </a:xfrm>
          <a:custGeom>
            <a:avLst/>
            <a:gdLst>
              <a:gd name="connsiteX0" fmla="*/ 0 w 1731054"/>
              <a:gd name="connsiteY0" fmla="*/ 66600 h 399590"/>
              <a:gd name="connsiteX1" fmla="*/ 66600 w 1731054"/>
              <a:gd name="connsiteY1" fmla="*/ 0 h 399590"/>
              <a:gd name="connsiteX2" fmla="*/ 615197 w 1731054"/>
              <a:gd name="connsiteY2" fmla="*/ 0 h 399590"/>
              <a:gd name="connsiteX3" fmla="*/ 1163793 w 1731054"/>
              <a:gd name="connsiteY3" fmla="*/ 0 h 399590"/>
              <a:gd name="connsiteX4" fmla="*/ 1664454 w 1731054"/>
              <a:gd name="connsiteY4" fmla="*/ 0 h 399590"/>
              <a:gd name="connsiteX5" fmla="*/ 1731054 w 1731054"/>
              <a:gd name="connsiteY5" fmla="*/ 66600 h 399590"/>
              <a:gd name="connsiteX6" fmla="*/ 1731054 w 1731054"/>
              <a:gd name="connsiteY6" fmla="*/ 332990 h 399590"/>
              <a:gd name="connsiteX7" fmla="*/ 1664454 w 1731054"/>
              <a:gd name="connsiteY7" fmla="*/ 399590 h 399590"/>
              <a:gd name="connsiteX8" fmla="*/ 1115857 w 1731054"/>
              <a:gd name="connsiteY8" fmla="*/ 399590 h 399590"/>
              <a:gd name="connsiteX9" fmla="*/ 567261 w 1731054"/>
              <a:gd name="connsiteY9" fmla="*/ 399590 h 399590"/>
              <a:gd name="connsiteX10" fmla="*/ 66600 w 1731054"/>
              <a:gd name="connsiteY10" fmla="*/ 399590 h 399590"/>
              <a:gd name="connsiteX11" fmla="*/ 0 w 1731054"/>
              <a:gd name="connsiteY11" fmla="*/ 332990 h 399590"/>
              <a:gd name="connsiteX12" fmla="*/ 0 w 1731054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1054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179702" y="-22752"/>
                  <a:pt x="430951" y="-16276"/>
                  <a:pt x="615197" y="0"/>
                </a:cubicBezTo>
                <a:cubicBezTo>
                  <a:pt x="799443" y="16276"/>
                  <a:pt x="1006042" y="-17756"/>
                  <a:pt x="1163793" y="0"/>
                </a:cubicBezTo>
                <a:cubicBezTo>
                  <a:pt x="1321544" y="17756"/>
                  <a:pt x="1552277" y="17995"/>
                  <a:pt x="1664454" y="0"/>
                </a:cubicBezTo>
                <a:cubicBezTo>
                  <a:pt x="1696791" y="-436"/>
                  <a:pt x="1733953" y="28393"/>
                  <a:pt x="1731054" y="66600"/>
                </a:cubicBezTo>
                <a:cubicBezTo>
                  <a:pt x="1740528" y="138300"/>
                  <a:pt x="1718562" y="226928"/>
                  <a:pt x="1731054" y="332990"/>
                </a:cubicBezTo>
                <a:cubicBezTo>
                  <a:pt x="1722232" y="369513"/>
                  <a:pt x="1700756" y="398583"/>
                  <a:pt x="1664454" y="399590"/>
                </a:cubicBezTo>
                <a:cubicBezTo>
                  <a:pt x="1520184" y="426416"/>
                  <a:pt x="1293370" y="411639"/>
                  <a:pt x="1115857" y="399590"/>
                </a:cubicBezTo>
                <a:cubicBezTo>
                  <a:pt x="938344" y="387541"/>
                  <a:pt x="741281" y="422644"/>
                  <a:pt x="567261" y="399590"/>
                </a:cubicBezTo>
                <a:cubicBezTo>
                  <a:pt x="393241" y="376536"/>
                  <a:pt x="251562" y="403347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731054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86665" y="-9273"/>
                  <a:pt x="469923" y="-16107"/>
                  <a:pt x="599218" y="0"/>
                </a:cubicBezTo>
                <a:cubicBezTo>
                  <a:pt x="728513" y="16107"/>
                  <a:pt x="963535" y="-19966"/>
                  <a:pt x="1163793" y="0"/>
                </a:cubicBezTo>
                <a:cubicBezTo>
                  <a:pt x="1364052" y="19966"/>
                  <a:pt x="1539026" y="-4177"/>
                  <a:pt x="1664454" y="0"/>
                </a:cubicBezTo>
                <a:cubicBezTo>
                  <a:pt x="1698692" y="3418"/>
                  <a:pt x="1730808" y="25716"/>
                  <a:pt x="1731054" y="66600"/>
                </a:cubicBezTo>
                <a:cubicBezTo>
                  <a:pt x="1731672" y="163177"/>
                  <a:pt x="1737005" y="233743"/>
                  <a:pt x="1731054" y="332990"/>
                </a:cubicBezTo>
                <a:cubicBezTo>
                  <a:pt x="1724897" y="368193"/>
                  <a:pt x="1700418" y="398983"/>
                  <a:pt x="1664454" y="399590"/>
                </a:cubicBezTo>
                <a:cubicBezTo>
                  <a:pt x="1479094" y="380567"/>
                  <a:pt x="1311780" y="411215"/>
                  <a:pt x="1115857" y="399590"/>
                </a:cubicBezTo>
                <a:cubicBezTo>
                  <a:pt x="919934" y="387965"/>
                  <a:pt x="730482" y="382397"/>
                  <a:pt x="567261" y="399590"/>
                </a:cubicBezTo>
                <a:cubicBezTo>
                  <a:pt x="404040" y="416783"/>
                  <a:pt x="280210" y="414162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Debt Risk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CEEB445-2676-9FEC-E677-D84637D46F42}"/>
              </a:ext>
            </a:extLst>
          </p:cNvPr>
          <p:cNvSpPr/>
          <p:nvPr/>
        </p:nvSpPr>
        <p:spPr>
          <a:xfrm>
            <a:off x="9884697" y="3429000"/>
            <a:ext cx="1731054" cy="661267"/>
          </a:xfrm>
          <a:custGeom>
            <a:avLst/>
            <a:gdLst>
              <a:gd name="connsiteX0" fmla="*/ 0 w 1731054"/>
              <a:gd name="connsiteY0" fmla="*/ 110213 h 661267"/>
              <a:gd name="connsiteX1" fmla="*/ 110213 w 1731054"/>
              <a:gd name="connsiteY1" fmla="*/ 0 h 661267"/>
              <a:gd name="connsiteX2" fmla="*/ 628862 w 1731054"/>
              <a:gd name="connsiteY2" fmla="*/ 0 h 661267"/>
              <a:gd name="connsiteX3" fmla="*/ 1147511 w 1731054"/>
              <a:gd name="connsiteY3" fmla="*/ 0 h 661267"/>
              <a:gd name="connsiteX4" fmla="*/ 1620841 w 1731054"/>
              <a:gd name="connsiteY4" fmla="*/ 0 h 661267"/>
              <a:gd name="connsiteX5" fmla="*/ 1731054 w 1731054"/>
              <a:gd name="connsiteY5" fmla="*/ 110213 h 661267"/>
              <a:gd name="connsiteX6" fmla="*/ 1731054 w 1731054"/>
              <a:gd name="connsiteY6" fmla="*/ 551054 h 661267"/>
              <a:gd name="connsiteX7" fmla="*/ 1620841 w 1731054"/>
              <a:gd name="connsiteY7" fmla="*/ 661267 h 661267"/>
              <a:gd name="connsiteX8" fmla="*/ 1102192 w 1731054"/>
              <a:gd name="connsiteY8" fmla="*/ 661267 h 661267"/>
              <a:gd name="connsiteX9" fmla="*/ 583543 w 1731054"/>
              <a:gd name="connsiteY9" fmla="*/ 661267 h 661267"/>
              <a:gd name="connsiteX10" fmla="*/ 110213 w 1731054"/>
              <a:gd name="connsiteY10" fmla="*/ 661267 h 661267"/>
              <a:gd name="connsiteX11" fmla="*/ 0 w 1731054"/>
              <a:gd name="connsiteY11" fmla="*/ 551054 h 661267"/>
              <a:gd name="connsiteX12" fmla="*/ 0 w 1731054"/>
              <a:gd name="connsiteY12" fmla="*/ 110213 h 661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1054" h="661267" fill="none" extrusionOk="0">
                <a:moveTo>
                  <a:pt x="0" y="110213"/>
                </a:moveTo>
                <a:cubicBezTo>
                  <a:pt x="-10436" y="43026"/>
                  <a:pt x="53654" y="-4976"/>
                  <a:pt x="110213" y="0"/>
                </a:cubicBezTo>
                <a:cubicBezTo>
                  <a:pt x="222429" y="-17164"/>
                  <a:pt x="523999" y="-13331"/>
                  <a:pt x="628862" y="0"/>
                </a:cubicBezTo>
                <a:cubicBezTo>
                  <a:pt x="733725" y="13331"/>
                  <a:pt x="978361" y="18517"/>
                  <a:pt x="1147511" y="0"/>
                </a:cubicBezTo>
                <a:cubicBezTo>
                  <a:pt x="1316661" y="-18517"/>
                  <a:pt x="1462346" y="13384"/>
                  <a:pt x="1620841" y="0"/>
                </a:cubicBezTo>
                <a:cubicBezTo>
                  <a:pt x="1677025" y="-460"/>
                  <a:pt x="1738101" y="45880"/>
                  <a:pt x="1731054" y="110213"/>
                </a:cubicBezTo>
                <a:cubicBezTo>
                  <a:pt x="1752895" y="321115"/>
                  <a:pt x="1729350" y="437570"/>
                  <a:pt x="1731054" y="551054"/>
                </a:cubicBezTo>
                <a:cubicBezTo>
                  <a:pt x="1725660" y="611765"/>
                  <a:pt x="1677128" y="651646"/>
                  <a:pt x="1620841" y="661267"/>
                </a:cubicBezTo>
                <a:cubicBezTo>
                  <a:pt x="1451943" y="684070"/>
                  <a:pt x="1325722" y="668024"/>
                  <a:pt x="1102192" y="661267"/>
                </a:cubicBezTo>
                <a:cubicBezTo>
                  <a:pt x="878662" y="654510"/>
                  <a:pt x="804497" y="659864"/>
                  <a:pt x="583543" y="661267"/>
                </a:cubicBezTo>
                <a:cubicBezTo>
                  <a:pt x="362589" y="662670"/>
                  <a:pt x="281129" y="675097"/>
                  <a:pt x="110213" y="661267"/>
                </a:cubicBezTo>
                <a:cubicBezTo>
                  <a:pt x="47165" y="652876"/>
                  <a:pt x="-4698" y="607278"/>
                  <a:pt x="0" y="551054"/>
                </a:cubicBezTo>
                <a:cubicBezTo>
                  <a:pt x="4511" y="462433"/>
                  <a:pt x="9675" y="284190"/>
                  <a:pt x="0" y="110213"/>
                </a:cubicBezTo>
                <a:close/>
              </a:path>
              <a:path w="1731054" h="661267" stroke="0" extrusionOk="0">
                <a:moveTo>
                  <a:pt x="0" y="110213"/>
                </a:moveTo>
                <a:cubicBezTo>
                  <a:pt x="7331" y="38813"/>
                  <a:pt x="47799" y="11504"/>
                  <a:pt x="110213" y="0"/>
                </a:cubicBezTo>
                <a:cubicBezTo>
                  <a:pt x="266119" y="-3615"/>
                  <a:pt x="469214" y="-14341"/>
                  <a:pt x="613756" y="0"/>
                </a:cubicBezTo>
                <a:cubicBezTo>
                  <a:pt x="758298" y="14341"/>
                  <a:pt x="946183" y="-16069"/>
                  <a:pt x="1147511" y="0"/>
                </a:cubicBezTo>
                <a:cubicBezTo>
                  <a:pt x="1348840" y="16069"/>
                  <a:pt x="1403809" y="-10155"/>
                  <a:pt x="1620841" y="0"/>
                </a:cubicBezTo>
                <a:cubicBezTo>
                  <a:pt x="1674548" y="9622"/>
                  <a:pt x="1730558" y="41077"/>
                  <a:pt x="1731054" y="110213"/>
                </a:cubicBezTo>
                <a:cubicBezTo>
                  <a:pt x="1723504" y="263215"/>
                  <a:pt x="1725943" y="431728"/>
                  <a:pt x="1731054" y="551054"/>
                </a:cubicBezTo>
                <a:cubicBezTo>
                  <a:pt x="1720514" y="609220"/>
                  <a:pt x="1671591" y="653765"/>
                  <a:pt x="1620841" y="661267"/>
                </a:cubicBezTo>
                <a:cubicBezTo>
                  <a:pt x="1409325" y="667250"/>
                  <a:pt x="1227805" y="641798"/>
                  <a:pt x="1102192" y="661267"/>
                </a:cubicBezTo>
                <a:cubicBezTo>
                  <a:pt x="976579" y="680736"/>
                  <a:pt x="698643" y="652847"/>
                  <a:pt x="583543" y="661267"/>
                </a:cubicBezTo>
                <a:cubicBezTo>
                  <a:pt x="468443" y="669687"/>
                  <a:pt x="308850" y="637718"/>
                  <a:pt x="110213" y="661267"/>
                </a:cubicBezTo>
                <a:cubicBezTo>
                  <a:pt x="52285" y="664028"/>
                  <a:pt x="-3182" y="606221"/>
                  <a:pt x="0" y="551054"/>
                </a:cubicBezTo>
                <a:cubicBezTo>
                  <a:pt x="-19541" y="390163"/>
                  <a:pt x="3131" y="210992"/>
                  <a:pt x="0" y="110213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نقيس الكاش بالشركة</a:t>
            </a:r>
            <a:endParaRPr lang="en-US" sz="12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DC0875A-9C5F-3244-E318-95B92B7A0D0B}"/>
              </a:ext>
            </a:extLst>
          </p:cNvPr>
          <p:cNvSpPr/>
          <p:nvPr/>
        </p:nvSpPr>
        <p:spPr>
          <a:xfrm>
            <a:off x="9884697" y="4266198"/>
            <a:ext cx="1731054" cy="462031"/>
          </a:xfrm>
          <a:custGeom>
            <a:avLst/>
            <a:gdLst>
              <a:gd name="connsiteX0" fmla="*/ 0 w 1731054"/>
              <a:gd name="connsiteY0" fmla="*/ 77007 h 462031"/>
              <a:gd name="connsiteX1" fmla="*/ 77007 w 1731054"/>
              <a:gd name="connsiteY1" fmla="*/ 0 h 462031"/>
              <a:gd name="connsiteX2" fmla="*/ 618457 w 1731054"/>
              <a:gd name="connsiteY2" fmla="*/ 0 h 462031"/>
              <a:gd name="connsiteX3" fmla="*/ 1159908 w 1731054"/>
              <a:gd name="connsiteY3" fmla="*/ 0 h 462031"/>
              <a:gd name="connsiteX4" fmla="*/ 1654047 w 1731054"/>
              <a:gd name="connsiteY4" fmla="*/ 0 h 462031"/>
              <a:gd name="connsiteX5" fmla="*/ 1731054 w 1731054"/>
              <a:gd name="connsiteY5" fmla="*/ 77007 h 462031"/>
              <a:gd name="connsiteX6" fmla="*/ 1731054 w 1731054"/>
              <a:gd name="connsiteY6" fmla="*/ 385024 h 462031"/>
              <a:gd name="connsiteX7" fmla="*/ 1654047 w 1731054"/>
              <a:gd name="connsiteY7" fmla="*/ 462031 h 462031"/>
              <a:gd name="connsiteX8" fmla="*/ 1112597 w 1731054"/>
              <a:gd name="connsiteY8" fmla="*/ 462031 h 462031"/>
              <a:gd name="connsiteX9" fmla="*/ 571146 w 1731054"/>
              <a:gd name="connsiteY9" fmla="*/ 462031 h 462031"/>
              <a:gd name="connsiteX10" fmla="*/ 77007 w 1731054"/>
              <a:gd name="connsiteY10" fmla="*/ 462031 h 462031"/>
              <a:gd name="connsiteX11" fmla="*/ 0 w 1731054"/>
              <a:gd name="connsiteY11" fmla="*/ 385024 h 462031"/>
              <a:gd name="connsiteX12" fmla="*/ 0 w 1731054"/>
              <a:gd name="connsiteY12" fmla="*/ 77007 h 46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1054" h="462031" fill="none" extrusionOk="0">
                <a:moveTo>
                  <a:pt x="0" y="77007"/>
                </a:moveTo>
                <a:cubicBezTo>
                  <a:pt x="-7438" y="29974"/>
                  <a:pt x="36495" y="-2330"/>
                  <a:pt x="77007" y="0"/>
                </a:cubicBezTo>
                <a:cubicBezTo>
                  <a:pt x="313271" y="20818"/>
                  <a:pt x="407736" y="-20658"/>
                  <a:pt x="618457" y="0"/>
                </a:cubicBezTo>
                <a:cubicBezTo>
                  <a:pt x="829178" y="20658"/>
                  <a:pt x="1025747" y="5687"/>
                  <a:pt x="1159908" y="0"/>
                </a:cubicBezTo>
                <a:cubicBezTo>
                  <a:pt x="1294069" y="-5687"/>
                  <a:pt x="1493216" y="15560"/>
                  <a:pt x="1654047" y="0"/>
                </a:cubicBezTo>
                <a:cubicBezTo>
                  <a:pt x="1691533" y="-495"/>
                  <a:pt x="1734824" y="32624"/>
                  <a:pt x="1731054" y="77007"/>
                </a:cubicBezTo>
                <a:cubicBezTo>
                  <a:pt x="1727966" y="198375"/>
                  <a:pt x="1723949" y="284046"/>
                  <a:pt x="1731054" y="385024"/>
                </a:cubicBezTo>
                <a:cubicBezTo>
                  <a:pt x="1724959" y="427375"/>
                  <a:pt x="1695233" y="459209"/>
                  <a:pt x="1654047" y="462031"/>
                </a:cubicBezTo>
                <a:cubicBezTo>
                  <a:pt x="1541781" y="467555"/>
                  <a:pt x="1269885" y="479242"/>
                  <a:pt x="1112597" y="462031"/>
                </a:cubicBezTo>
                <a:cubicBezTo>
                  <a:pt x="955309" y="444821"/>
                  <a:pt x="740166" y="449348"/>
                  <a:pt x="571146" y="462031"/>
                </a:cubicBezTo>
                <a:cubicBezTo>
                  <a:pt x="402126" y="474714"/>
                  <a:pt x="274683" y="477828"/>
                  <a:pt x="77007" y="462031"/>
                </a:cubicBezTo>
                <a:cubicBezTo>
                  <a:pt x="33782" y="459355"/>
                  <a:pt x="-3290" y="424301"/>
                  <a:pt x="0" y="385024"/>
                </a:cubicBezTo>
                <a:cubicBezTo>
                  <a:pt x="-9425" y="261561"/>
                  <a:pt x="12171" y="139116"/>
                  <a:pt x="0" y="77007"/>
                </a:cubicBezTo>
                <a:close/>
              </a:path>
              <a:path w="1731054" h="462031" stroke="0" extrusionOk="0">
                <a:moveTo>
                  <a:pt x="0" y="77007"/>
                </a:moveTo>
                <a:cubicBezTo>
                  <a:pt x="2357" y="31091"/>
                  <a:pt x="34099" y="2815"/>
                  <a:pt x="77007" y="0"/>
                </a:cubicBezTo>
                <a:cubicBezTo>
                  <a:pt x="187726" y="8073"/>
                  <a:pt x="492971" y="-14089"/>
                  <a:pt x="602687" y="0"/>
                </a:cubicBezTo>
                <a:cubicBezTo>
                  <a:pt x="712403" y="14089"/>
                  <a:pt x="949301" y="-8220"/>
                  <a:pt x="1159908" y="0"/>
                </a:cubicBezTo>
                <a:cubicBezTo>
                  <a:pt x="1370515" y="8220"/>
                  <a:pt x="1477191" y="14607"/>
                  <a:pt x="1654047" y="0"/>
                </a:cubicBezTo>
                <a:cubicBezTo>
                  <a:pt x="1695796" y="1049"/>
                  <a:pt x="1730507" y="25366"/>
                  <a:pt x="1731054" y="77007"/>
                </a:cubicBezTo>
                <a:cubicBezTo>
                  <a:pt x="1729653" y="169395"/>
                  <a:pt x="1728867" y="302944"/>
                  <a:pt x="1731054" y="385024"/>
                </a:cubicBezTo>
                <a:cubicBezTo>
                  <a:pt x="1726818" y="426467"/>
                  <a:pt x="1688226" y="455840"/>
                  <a:pt x="1654047" y="462031"/>
                </a:cubicBezTo>
                <a:cubicBezTo>
                  <a:pt x="1497806" y="440449"/>
                  <a:pt x="1239533" y="458845"/>
                  <a:pt x="1112597" y="462031"/>
                </a:cubicBezTo>
                <a:cubicBezTo>
                  <a:pt x="985661" y="465218"/>
                  <a:pt x="762483" y="453248"/>
                  <a:pt x="571146" y="462031"/>
                </a:cubicBezTo>
                <a:cubicBezTo>
                  <a:pt x="379809" y="470814"/>
                  <a:pt x="260841" y="448619"/>
                  <a:pt x="77007" y="462031"/>
                </a:cubicBezTo>
                <a:cubicBezTo>
                  <a:pt x="41120" y="468267"/>
                  <a:pt x="-5169" y="418293"/>
                  <a:pt x="0" y="385024"/>
                </a:cubicBezTo>
                <a:cubicBezTo>
                  <a:pt x="12577" y="309856"/>
                  <a:pt x="-1699" y="170614"/>
                  <a:pt x="0" y="77007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EG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ما مصادره ؟</a:t>
            </a:r>
            <a:endParaRPr lang="en-US" sz="12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44A59A8-0030-1E00-D161-3311CB9584BE}"/>
              </a:ext>
            </a:extLst>
          </p:cNvPr>
          <p:cNvSpPr/>
          <p:nvPr/>
        </p:nvSpPr>
        <p:spPr>
          <a:xfrm>
            <a:off x="7485844" y="3994046"/>
            <a:ext cx="1731054" cy="573360"/>
          </a:xfrm>
          <a:custGeom>
            <a:avLst/>
            <a:gdLst>
              <a:gd name="connsiteX0" fmla="*/ 0 w 1731054"/>
              <a:gd name="connsiteY0" fmla="*/ 95562 h 573360"/>
              <a:gd name="connsiteX1" fmla="*/ 95562 w 1731054"/>
              <a:gd name="connsiteY1" fmla="*/ 0 h 573360"/>
              <a:gd name="connsiteX2" fmla="*/ 624271 w 1731054"/>
              <a:gd name="connsiteY2" fmla="*/ 0 h 573360"/>
              <a:gd name="connsiteX3" fmla="*/ 1152981 w 1731054"/>
              <a:gd name="connsiteY3" fmla="*/ 0 h 573360"/>
              <a:gd name="connsiteX4" fmla="*/ 1635492 w 1731054"/>
              <a:gd name="connsiteY4" fmla="*/ 0 h 573360"/>
              <a:gd name="connsiteX5" fmla="*/ 1731054 w 1731054"/>
              <a:gd name="connsiteY5" fmla="*/ 95562 h 573360"/>
              <a:gd name="connsiteX6" fmla="*/ 1731054 w 1731054"/>
              <a:gd name="connsiteY6" fmla="*/ 477798 h 573360"/>
              <a:gd name="connsiteX7" fmla="*/ 1635492 w 1731054"/>
              <a:gd name="connsiteY7" fmla="*/ 573360 h 573360"/>
              <a:gd name="connsiteX8" fmla="*/ 1106783 w 1731054"/>
              <a:gd name="connsiteY8" fmla="*/ 573360 h 573360"/>
              <a:gd name="connsiteX9" fmla="*/ 578073 w 1731054"/>
              <a:gd name="connsiteY9" fmla="*/ 573360 h 573360"/>
              <a:gd name="connsiteX10" fmla="*/ 95562 w 1731054"/>
              <a:gd name="connsiteY10" fmla="*/ 573360 h 573360"/>
              <a:gd name="connsiteX11" fmla="*/ 0 w 1731054"/>
              <a:gd name="connsiteY11" fmla="*/ 477798 h 573360"/>
              <a:gd name="connsiteX12" fmla="*/ 0 w 1731054"/>
              <a:gd name="connsiteY12" fmla="*/ 95562 h 5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1054" h="573360" fill="none" extrusionOk="0">
                <a:moveTo>
                  <a:pt x="0" y="95562"/>
                </a:moveTo>
                <a:cubicBezTo>
                  <a:pt x="-7363" y="38328"/>
                  <a:pt x="46412" y="-4188"/>
                  <a:pt x="95562" y="0"/>
                </a:cubicBezTo>
                <a:cubicBezTo>
                  <a:pt x="244561" y="-7034"/>
                  <a:pt x="507085" y="22162"/>
                  <a:pt x="624271" y="0"/>
                </a:cubicBezTo>
                <a:cubicBezTo>
                  <a:pt x="741457" y="-22162"/>
                  <a:pt x="984634" y="-19013"/>
                  <a:pt x="1152981" y="0"/>
                </a:cubicBezTo>
                <a:cubicBezTo>
                  <a:pt x="1321328" y="19013"/>
                  <a:pt x="1466965" y="24077"/>
                  <a:pt x="1635492" y="0"/>
                </a:cubicBezTo>
                <a:cubicBezTo>
                  <a:pt x="1684047" y="-414"/>
                  <a:pt x="1740008" y="38383"/>
                  <a:pt x="1731054" y="95562"/>
                </a:cubicBezTo>
                <a:cubicBezTo>
                  <a:pt x="1743813" y="172075"/>
                  <a:pt x="1729558" y="387476"/>
                  <a:pt x="1731054" y="477798"/>
                </a:cubicBezTo>
                <a:cubicBezTo>
                  <a:pt x="1727721" y="530477"/>
                  <a:pt x="1685448" y="567436"/>
                  <a:pt x="1635492" y="573360"/>
                </a:cubicBezTo>
                <a:cubicBezTo>
                  <a:pt x="1374045" y="556077"/>
                  <a:pt x="1282408" y="547414"/>
                  <a:pt x="1106783" y="573360"/>
                </a:cubicBezTo>
                <a:cubicBezTo>
                  <a:pt x="931158" y="599306"/>
                  <a:pt x="765189" y="594908"/>
                  <a:pt x="578073" y="573360"/>
                </a:cubicBezTo>
                <a:cubicBezTo>
                  <a:pt x="390957" y="551813"/>
                  <a:pt x="316860" y="564172"/>
                  <a:pt x="95562" y="573360"/>
                </a:cubicBezTo>
                <a:cubicBezTo>
                  <a:pt x="41606" y="568819"/>
                  <a:pt x="-6088" y="524555"/>
                  <a:pt x="0" y="477798"/>
                </a:cubicBezTo>
                <a:cubicBezTo>
                  <a:pt x="-7508" y="398088"/>
                  <a:pt x="12018" y="249033"/>
                  <a:pt x="0" y="95562"/>
                </a:cubicBezTo>
                <a:close/>
              </a:path>
              <a:path w="1731054" h="573360" stroke="0" extrusionOk="0">
                <a:moveTo>
                  <a:pt x="0" y="95562"/>
                </a:moveTo>
                <a:cubicBezTo>
                  <a:pt x="5222" y="35283"/>
                  <a:pt x="42568" y="1613"/>
                  <a:pt x="95562" y="0"/>
                </a:cubicBezTo>
                <a:cubicBezTo>
                  <a:pt x="251207" y="23553"/>
                  <a:pt x="356922" y="-18196"/>
                  <a:pt x="608872" y="0"/>
                </a:cubicBezTo>
                <a:cubicBezTo>
                  <a:pt x="860822" y="18196"/>
                  <a:pt x="940797" y="-544"/>
                  <a:pt x="1152981" y="0"/>
                </a:cubicBezTo>
                <a:cubicBezTo>
                  <a:pt x="1365165" y="544"/>
                  <a:pt x="1518850" y="-5462"/>
                  <a:pt x="1635492" y="0"/>
                </a:cubicBezTo>
                <a:cubicBezTo>
                  <a:pt x="1685004" y="4386"/>
                  <a:pt x="1730378" y="31516"/>
                  <a:pt x="1731054" y="95562"/>
                </a:cubicBezTo>
                <a:cubicBezTo>
                  <a:pt x="1746363" y="226218"/>
                  <a:pt x="1712322" y="390762"/>
                  <a:pt x="1731054" y="477798"/>
                </a:cubicBezTo>
                <a:cubicBezTo>
                  <a:pt x="1722838" y="528468"/>
                  <a:pt x="1680505" y="567604"/>
                  <a:pt x="1635492" y="573360"/>
                </a:cubicBezTo>
                <a:cubicBezTo>
                  <a:pt x="1439585" y="567325"/>
                  <a:pt x="1296956" y="567357"/>
                  <a:pt x="1106783" y="573360"/>
                </a:cubicBezTo>
                <a:cubicBezTo>
                  <a:pt x="916610" y="579363"/>
                  <a:pt x="765714" y="598713"/>
                  <a:pt x="578073" y="573360"/>
                </a:cubicBezTo>
                <a:cubicBezTo>
                  <a:pt x="390432" y="548008"/>
                  <a:pt x="212691" y="585422"/>
                  <a:pt x="95562" y="573360"/>
                </a:cubicBezTo>
                <a:cubicBezTo>
                  <a:pt x="45091" y="575525"/>
                  <a:pt x="-4477" y="522553"/>
                  <a:pt x="0" y="477798"/>
                </a:cubicBezTo>
                <a:cubicBezTo>
                  <a:pt x="14886" y="342400"/>
                  <a:pt x="-4223" y="257139"/>
                  <a:pt x="0" y="95562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نسب الديون إلى</a:t>
            </a:r>
            <a:endParaRPr lang="en-US" sz="12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85D6186-2FDB-AB95-C0E3-AC6EA26FB84E}"/>
              </a:ext>
            </a:extLst>
          </p:cNvPr>
          <p:cNvSpPr/>
          <p:nvPr/>
        </p:nvSpPr>
        <p:spPr>
          <a:xfrm>
            <a:off x="7659405" y="5891921"/>
            <a:ext cx="1731054" cy="618676"/>
          </a:xfrm>
          <a:custGeom>
            <a:avLst/>
            <a:gdLst>
              <a:gd name="connsiteX0" fmla="*/ 0 w 1731054"/>
              <a:gd name="connsiteY0" fmla="*/ 103115 h 618676"/>
              <a:gd name="connsiteX1" fmla="*/ 103115 w 1731054"/>
              <a:gd name="connsiteY1" fmla="*/ 0 h 618676"/>
              <a:gd name="connsiteX2" fmla="*/ 626638 w 1731054"/>
              <a:gd name="connsiteY2" fmla="*/ 0 h 618676"/>
              <a:gd name="connsiteX3" fmla="*/ 1150161 w 1731054"/>
              <a:gd name="connsiteY3" fmla="*/ 0 h 618676"/>
              <a:gd name="connsiteX4" fmla="*/ 1627939 w 1731054"/>
              <a:gd name="connsiteY4" fmla="*/ 0 h 618676"/>
              <a:gd name="connsiteX5" fmla="*/ 1731054 w 1731054"/>
              <a:gd name="connsiteY5" fmla="*/ 103115 h 618676"/>
              <a:gd name="connsiteX6" fmla="*/ 1731054 w 1731054"/>
              <a:gd name="connsiteY6" fmla="*/ 515561 h 618676"/>
              <a:gd name="connsiteX7" fmla="*/ 1627939 w 1731054"/>
              <a:gd name="connsiteY7" fmla="*/ 618676 h 618676"/>
              <a:gd name="connsiteX8" fmla="*/ 1104416 w 1731054"/>
              <a:gd name="connsiteY8" fmla="*/ 618676 h 618676"/>
              <a:gd name="connsiteX9" fmla="*/ 580893 w 1731054"/>
              <a:gd name="connsiteY9" fmla="*/ 618676 h 618676"/>
              <a:gd name="connsiteX10" fmla="*/ 103115 w 1731054"/>
              <a:gd name="connsiteY10" fmla="*/ 618676 h 618676"/>
              <a:gd name="connsiteX11" fmla="*/ 0 w 1731054"/>
              <a:gd name="connsiteY11" fmla="*/ 515561 h 618676"/>
              <a:gd name="connsiteX12" fmla="*/ 0 w 1731054"/>
              <a:gd name="connsiteY12" fmla="*/ 103115 h 618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1054" h="618676" fill="none" extrusionOk="0">
                <a:moveTo>
                  <a:pt x="0" y="103115"/>
                </a:moveTo>
                <a:cubicBezTo>
                  <a:pt x="-8523" y="41006"/>
                  <a:pt x="48037" y="-2161"/>
                  <a:pt x="103115" y="0"/>
                </a:cubicBezTo>
                <a:cubicBezTo>
                  <a:pt x="295741" y="19084"/>
                  <a:pt x="496648" y="-25212"/>
                  <a:pt x="626638" y="0"/>
                </a:cubicBezTo>
                <a:cubicBezTo>
                  <a:pt x="756628" y="25212"/>
                  <a:pt x="926558" y="-1527"/>
                  <a:pt x="1150161" y="0"/>
                </a:cubicBezTo>
                <a:cubicBezTo>
                  <a:pt x="1373764" y="1527"/>
                  <a:pt x="1514887" y="-17729"/>
                  <a:pt x="1627939" y="0"/>
                </a:cubicBezTo>
                <a:cubicBezTo>
                  <a:pt x="1671522" y="-1312"/>
                  <a:pt x="1734688" y="44380"/>
                  <a:pt x="1731054" y="103115"/>
                </a:cubicBezTo>
                <a:cubicBezTo>
                  <a:pt x="1750571" y="228643"/>
                  <a:pt x="1735108" y="401855"/>
                  <a:pt x="1731054" y="515561"/>
                </a:cubicBezTo>
                <a:cubicBezTo>
                  <a:pt x="1719393" y="572168"/>
                  <a:pt x="1683553" y="615874"/>
                  <a:pt x="1627939" y="618676"/>
                </a:cubicBezTo>
                <a:cubicBezTo>
                  <a:pt x="1500921" y="623230"/>
                  <a:pt x="1308393" y="603668"/>
                  <a:pt x="1104416" y="618676"/>
                </a:cubicBezTo>
                <a:cubicBezTo>
                  <a:pt x="900439" y="633684"/>
                  <a:pt x="742322" y="612837"/>
                  <a:pt x="580893" y="618676"/>
                </a:cubicBezTo>
                <a:cubicBezTo>
                  <a:pt x="419464" y="624515"/>
                  <a:pt x="329436" y="617503"/>
                  <a:pt x="103115" y="618676"/>
                </a:cubicBezTo>
                <a:cubicBezTo>
                  <a:pt x="45323" y="615431"/>
                  <a:pt x="-4479" y="568081"/>
                  <a:pt x="0" y="515561"/>
                </a:cubicBezTo>
                <a:cubicBezTo>
                  <a:pt x="-12835" y="342372"/>
                  <a:pt x="-14487" y="294075"/>
                  <a:pt x="0" y="103115"/>
                </a:cubicBezTo>
                <a:close/>
              </a:path>
              <a:path w="1731054" h="618676" stroke="0" extrusionOk="0">
                <a:moveTo>
                  <a:pt x="0" y="103115"/>
                </a:moveTo>
                <a:cubicBezTo>
                  <a:pt x="7867" y="34865"/>
                  <a:pt x="45195" y="7231"/>
                  <a:pt x="103115" y="0"/>
                </a:cubicBezTo>
                <a:cubicBezTo>
                  <a:pt x="292092" y="11182"/>
                  <a:pt x="480581" y="16812"/>
                  <a:pt x="611390" y="0"/>
                </a:cubicBezTo>
                <a:cubicBezTo>
                  <a:pt x="742199" y="-16812"/>
                  <a:pt x="928739" y="-5979"/>
                  <a:pt x="1150161" y="0"/>
                </a:cubicBezTo>
                <a:cubicBezTo>
                  <a:pt x="1371583" y="5979"/>
                  <a:pt x="1490280" y="-7593"/>
                  <a:pt x="1627939" y="0"/>
                </a:cubicBezTo>
                <a:cubicBezTo>
                  <a:pt x="1681331" y="4778"/>
                  <a:pt x="1730597" y="38547"/>
                  <a:pt x="1731054" y="103115"/>
                </a:cubicBezTo>
                <a:cubicBezTo>
                  <a:pt x="1715533" y="195903"/>
                  <a:pt x="1714532" y="397308"/>
                  <a:pt x="1731054" y="515561"/>
                </a:cubicBezTo>
                <a:cubicBezTo>
                  <a:pt x="1723295" y="570520"/>
                  <a:pt x="1675862" y="611984"/>
                  <a:pt x="1627939" y="618676"/>
                </a:cubicBezTo>
                <a:cubicBezTo>
                  <a:pt x="1492571" y="639286"/>
                  <a:pt x="1319584" y="621354"/>
                  <a:pt x="1104416" y="618676"/>
                </a:cubicBezTo>
                <a:cubicBezTo>
                  <a:pt x="889248" y="615998"/>
                  <a:pt x="758795" y="644170"/>
                  <a:pt x="580893" y="618676"/>
                </a:cubicBezTo>
                <a:cubicBezTo>
                  <a:pt x="402991" y="593182"/>
                  <a:pt x="323995" y="602683"/>
                  <a:pt x="103115" y="618676"/>
                </a:cubicBezTo>
                <a:cubicBezTo>
                  <a:pt x="53111" y="625195"/>
                  <a:pt x="-3208" y="566763"/>
                  <a:pt x="0" y="515561"/>
                </a:cubicBezTo>
                <a:cubicBezTo>
                  <a:pt x="-19474" y="359895"/>
                  <a:pt x="-1631" y="226476"/>
                  <a:pt x="0" y="10311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قدرة الشركة على تغطية ديونها</a:t>
            </a:r>
            <a:endParaRPr lang="en-US" sz="12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3565DA1-92A9-7C63-7C6E-1CEEF21478A5}"/>
              </a:ext>
            </a:extLst>
          </p:cNvPr>
          <p:cNvSpPr/>
          <p:nvPr/>
        </p:nvSpPr>
        <p:spPr>
          <a:xfrm>
            <a:off x="8430876" y="2600724"/>
            <a:ext cx="1005533" cy="745222"/>
          </a:xfrm>
          <a:custGeom>
            <a:avLst/>
            <a:gdLst>
              <a:gd name="connsiteX0" fmla="*/ 0 w 4158453"/>
              <a:gd name="connsiteY0" fmla="*/ 0 h 1419847"/>
              <a:gd name="connsiteX1" fmla="*/ 1723116 w 4158453"/>
              <a:gd name="connsiteY1" fmla="*/ 992515 h 1419847"/>
              <a:gd name="connsiteX2" fmla="*/ 3386497 w 4158453"/>
              <a:gd name="connsiteY2" fmla="*/ 831691 h 1419847"/>
              <a:gd name="connsiteX3" fmla="*/ 4158453 w 4158453"/>
              <a:gd name="connsiteY3" fmla="*/ 1419847 h 1419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8453" h="1419847">
                <a:moveTo>
                  <a:pt x="0" y="0"/>
                </a:moveTo>
                <a:cubicBezTo>
                  <a:pt x="579350" y="426950"/>
                  <a:pt x="1158700" y="853900"/>
                  <a:pt x="1723116" y="992515"/>
                </a:cubicBezTo>
                <a:cubicBezTo>
                  <a:pt x="2287532" y="1131130"/>
                  <a:pt x="2980607" y="760469"/>
                  <a:pt x="3386497" y="831691"/>
                </a:cubicBezTo>
                <a:cubicBezTo>
                  <a:pt x="3792387" y="902913"/>
                  <a:pt x="3975420" y="1161380"/>
                  <a:pt x="4158453" y="1419847"/>
                </a:cubicBezTo>
              </a:path>
            </a:pathLst>
          </a:cu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0AE89A3-81A5-1090-7AD8-F2C80D1816D5}"/>
              </a:ext>
            </a:extLst>
          </p:cNvPr>
          <p:cNvSpPr/>
          <p:nvPr/>
        </p:nvSpPr>
        <p:spPr>
          <a:xfrm flipH="1">
            <a:off x="7401626" y="2612477"/>
            <a:ext cx="1005533" cy="745222"/>
          </a:xfrm>
          <a:custGeom>
            <a:avLst/>
            <a:gdLst>
              <a:gd name="connsiteX0" fmla="*/ 0 w 4158453"/>
              <a:gd name="connsiteY0" fmla="*/ 0 h 1419847"/>
              <a:gd name="connsiteX1" fmla="*/ 1723116 w 4158453"/>
              <a:gd name="connsiteY1" fmla="*/ 992515 h 1419847"/>
              <a:gd name="connsiteX2" fmla="*/ 3386497 w 4158453"/>
              <a:gd name="connsiteY2" fmla="*/ 831691 h 1419847"/>
              <a:gd name="connsiteX3" fmla="*/ 4158453 w 4158453"/>
              <a:gd name="connsiteY3" fmla="*/ 1419847 h 1419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8453" h="1419847">
                <a:moveTo>
                  <a:pt x="0" y="0"/>
                </a:moveTo>
                <a:cubicBezTo>
                  <a:pt x="579350" y="426950"/>
                  <a:pt x="1158700" y="853900"/>
                  <a:pt x="1723116" y="992515"/>
                </a:cubicBezTo>
                <a:cubicBezTo>
                  <a:pt x="2287532" y="1131130"/>
                  <a:pt x="2980607" y="760469"/>
                  <a:pt x="3386497" y="831691"/>
                </a:cubicBezTo>
                <a:cubicBezTo>
                  <a:pt x="3792387" y="902913"/>
                  <a:pt x="3975420" y="1161380"/>
                  <a:pt x="4158453" y="1419847"/>
                </a:cubicBezTo>
              </a:path>
            </a:pathLst>
          </a:cu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77996B8-8BB6-7DB4-8640-40B6696B7D77}"/>
              </a:ext>
            </a:extLst>
          </p:cNvPr>
          <p:cNvSpPr/>
          <p:nvPr/>
        </p:nvSpPr>
        <p:spPr>
          <a:xfrm>
            <a:off x="8429444" y="2606789"/>
            <a:ext cx="340087" cy="763069"/>
          </a:xfrm>
          <a:custGeom>
            <a:avLst/>
            <a:gdLst>
              <a:gd name="connsiteX0" fmla="*/ 0 w 4158453"/>
              <a:gd name="connsiteY0" fmla="*/ 0 h 1419847"/>
              <a:gd name="connsiteX1" fmla="*/ 1723116 w 4158453"/>
              <a:gd name="connsiteY1" fmla="*/ 992515 h 1419847"/>
              <a:gd name="connsiteX2" fmla="*/ 3386497 w 4158453"/>
              <a:gd name="connsiteY2" fmla="*/ 831691 h 1419847"/>
              <a:gd name="connsiteX3" fmla="*/ 4158453 w 4158453"/>
              <a:gd name="connsiteY3" fmla="*/ 1419847 h 1419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8453" h="1419847">
                <a:moveTo>
                  <a:pt x="0" y="0"/>
                </a:moveTo>
                <a:cubicBezTo>
                  <a:pt x="579350" y="426950"/>
                  <a:pt x="1158700" y="853900"/>
                  <a:pt x="1723116" y="992515"/>
                </a:cubicBezTo>
                <a:cubicBezTo>
                  <a:pt x="2287532" y="1131130"/>
                  <a:pt x="2980607" y="760469"/>
                  <a:pt x="3386497" y="831691"/>
                </a:cubicBezTo>
                <a:cubicBezTo>
                  <a:pt x="3792387" y="902913"/>
                  <a:pt x="3975420" y="1161380"/>
                  <a:pt x="4158453" y="1419847"/>
                </a:cubicBezTo>
              </a:path>
            </a:pathLst>
          </a:cu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C71CA3BB-4713-9877-BFDF-ABDCDBCCB2D0}"/>
              </a:ext>
            </a:extLst>
          </p:cNvPr>
          <p:cNvSpPr/>
          <p:nvPr/>
        </p:nvSpPr>
        <p:spPr>
          <a:xfrm flipH="1">
            <a:off x="8093149" y="2626250"/>
            <a:ext cx="325385" cy="755361"/>
          </a:xfrm>
          <a:custGeom>
            <a:avLst/>
            <a:gdLst>
              <a:gd name="connsiteX0" fmla="*/ 0 w 4158453"/>
              <a:gd name="connsiteY0" fmla="*/ 0 h 1419847"/>
              <a:gd name="connsiteX1" fmla="*/ 1723116 w 4158453"/>
              <a:gd name="connsiteY1" fmla="*/ 992515 h 1419847"/>
              <a:gd name="connsiteX2" fmla="*/ 3386497 w 4158453"/>
              <a:gd name="connsiteY2" fmla="*/ 831691 h 1419847"/>
              <a:gd name="connsiteX3" fmla="*/ 4158453 w 4158453"/>
              <a:gd name="connsiteY3" fmla="*/ 1419847 h 1419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8453" h="1419847">
                <a:moveTo>
                  <a:pt x="0" y="0"/>
                </a:moveTo>
                <a:cubicBezTo>
                  <a:pt x="579350" y="426950"/>
                  <a:pt x="1158700" y="853900"/>
                  <a:pt x="1723116" y="992515"/>
                </a:cubicBezTo>
                <a:cubicBezTo>
                  <a:pt x="2287532" y="1131130"/>
                  <a:pt x="2980607" y="760469"/>
                  <a:pt x="3386497" y="831691"/>
                </a:cubicBezTo>
                <a:cubicBezTo>
                  <a:pt x="3792387" y="902913"/>
                  <a:pt x="3975420" y="1161380"/>
                  <a:pt x="4158453" y="1419847"/>
                </a:cubicBezTo>
              </a:path>
            </a:pathLst>
          </a:cu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41DCE3F4-92A6-9886-A70A-D59919619093}"/>
              </a:ext>
            </a:extLst>
          </p:cNvPr>
          <p:cNvSpPr/>
          <p:nvPr/>
        </p:nvSpPr>
        <p:spPr>
          <a:xfrm>
            <a:off x="4050839" y="3556369"/>
            <a:ext cx="2963584" cy="573359"/>
          </a:xfrm>
          <a:custGeom>
            <a:avLst/>
            <a:gdLst>
              <a:gd name="connsiteX0" fmla="*/ 0 w 2963584"/>
              <a:gd name="connsiteY0" fmla="*/ 95562 h 573359"/>
              <a:gd name="connsiteX1" fmla="*/ 95562 w 2963584"/>
              <a:gd name="connsiteY1" fmla="*/ 0 h 573359"/>
              <a:gd name="connsiteX2" fmla="*/ 816402 w 2963584"/>
              <a:gd name="connsiteY2" fmla="*/ 0 h 573359"/>
              <a:gd name="connsiteX3" fmla="*/ 1454067 w 2963584"/>
              <a:gd name="connsiteY3" fmla="*/ 0 h 573359"/>
              <a:gd name="connsiteX4" fmla="*/ 2174907 w 2963584"/>
              <a:gd name="connsiteY4" fmla="*/ 0 h 573359"/>
              <a:gd name="connsiteX5" fmla="*/ 2868022 w 2963584"/>
              <a:gd name="connsiteY5" fmla="*/ 0 h 573359"/>
              <a:gd name="connsiteX6" fmla="*/ 2963584 w 2963584"/>
              <a:gd name="connsiteY6" fmla="*/ 95562 h 573359"/>
              <a:gd name="connsiteX7" fmla="*/ 2963584 w 2963584"/>
              <a:gd name="connsiteY7" fmla="*/ 477797 h 573359"/>
              <a:gd name="connsiteX8" fmla="*/ 2868022 w 2963584"/>
              <a:gd name="connsiteY8" fmla="*/ 573359 h 573359"/>
              <a:gd name="connsiteX9" fmla="*/ 2230356 w 2963584"/>
              <a:gd name="connsiteY9" fmla="*/ 573359 h 573359"/>
              <a:gd name="connsiteX10" fmla="*/ 1509517 w 2963584"/>
              <a:gd name="connsiteY10" fmla="*/ 573359 h 573359"/>
              <a:gd name="connsiteX11" fmla="*/ 871851 w 2963584"/>
              <a:gd name="connsiteY11" fmla="*/ 573359 h 573359"/>
              <a:gd name="connsiteX12" fmla="*/ 95562 w 2963584"/>
              <a:gd name="connsiteY12" fmla="*/ 573359 h 573359"/>
              <a:gd name="connsiteX13" fmla="*/ 0 w 2963584"/>
              <a:gd name="connsiteY13" fmla="*/ 477797 h 573359"/>
              <a:gd name="connsiteX14" fmla="*/ 0 w 2963584"/>
              <a:gd name="connsiteY14" fmla="*/ 95562 h 573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63584" h="573359" fill="none" extrusionOk="0">
                <a:moveTo>
                  <a:pt x="0" y="95562"/>
                </a:moveTo>
                <a:cubicBezTo>
                  <a:pt x="-3901" y="31567"/>
                  <a:pt x="35103" y="10061"/>
                  <a:pt x="95562" y="0"/>
                </a:cubicBezTo>
                <a:cubicBezTo>
                  <a:pt x="401974" y="-10598"/>
                  <a:pt x="622454" y="26306"/>
                  <a:pt x="816402" y="0"/>
                </a:cubicBezTo>
                <a:cubicBezTo>
                  <a:pt x="1010350" y="-26306"/>
                  <a:pt x="1196846" y="16973"/>
                  <a:pt x="1454067" y="0"/>
                </a:cubicBezTo>
                <a:cubicBezTo>
                  <a:pt x="1711288" y="-16973"/>
                  <a:pt x="1978384" y="29868"/>
                  <a:pt x="2174907" y="0"/>
                </a:cubicBezTo>
                <a:cubicBezTo>
                  <a:pt x="2371430" y="-29868"/>
                  <a:pt x="2558528" y="11667"/>
                  <a:pt x="2868022" y="0"/>
                </a:cubicBezTo>
                <a:cubicBezTo>
                  <a:pt x="2931662" y="5350"/>
                  <a:pt x="2964360" y="55276"/>
                  <a:pt x="2963584" y="95562"/>
                </a:cubicBezTo>
                <a:cubicBezTo>
                  <a:pt x="2967247" y="208605"/>
                  <a:pt x="2954792" y="357233"/>
                  <a:pt x="2963584" y="477797"/>
                </a:cubicBezTo>
                <a:cubicBezTo>
                  <a:pt x="2972068" y="526771"/>
                  <a:pt x="2925213" y="563852"/>
                  <a:pt x="2868022" y="573359"/>
                </a:cubicBezTo>
                <a:cubicBezTo>
                  <a:pt x="2645481" y="543507"/>
                  <a:pt x="2526698" y="560998"/>
                  <a:pt x="2230356" y="573359"/>
                </a:cubicBezTo>
                <a:cubicBezTo>
                  <a:pt x="1934014" y="585720"/>
                  <a:pt x="1866954" y="607411"/>
                  <a:pt x="1509517" y="573359"/>
                </a:cubicBezTo>
                <a:cubicBezTo>
                  <a:pt x="1152080" y="539307"/>
                  <a:pt x="1062831" y="602095"/>
                  <a:pt x="871851" y="573359"/>
                </a:cubicBezTo>
                <a:cubicBezTo>
                  <a:pt x="680871" y="544623"/>
                  <a:pt x="414761" y="558024"/>
                  <a:pt x="95562" y="573359"/>
                </a:cubicBezTo>
                <a:cubicBezTo>
                  <a:pt x="49234" y="570712"/>
                  <a:pt x="6019" y="535932"/>
                  <a:pt x="0" y="477797"/>
                </a:cubicBezTo>
                <a:cubicBezTo>
                  <a:pt x="-8210" y="340065"/>
                  <a:pt x="1076" y="194227"/>
                  <a:pt x="0" y="95562"/>
                </a:cubicBezTo>
                <a:close/>
              </a:path>
              <a:path w="2963584" h="573359" stroke="0" extrusionOk="0">
                <a:moveTo>
                  <a:pt x="0" y="95562"/>
                </a:moveTo>
                <a:cubicBezTo>
                  <a:pt x="5222" y="35283"/>
                  <a:pt x="42568" y="1613"/>
                  <a:pt x="95562" y="0"/>
                </a:cubicBezTo>
                <a:cubicBezTo>
                  <a:pt x="437429" y="26357"/>
                  <a:pt x="558540" y="4704"/>
                  <a:pt x="788677" y="0"/>
                </a:cubicBezTo>
                <a:cubicBezTo>
                  <a:pt x="1018815" y="-4704"/>
                  <a:pt x="1226791" y="9623"/>
                  <a:pt x="1537241" y="0"/>
                </a:cubicBezTo>
                <a:cubicBezTo>
                  <a:pt x="1847691" y="-9623"/>
                  <a:pt x="2343557" y="20722"/>
                  <a:pt x="2868022" y="0"/>
                </a:cubicBezTo>
                <a:cubicBezTo>
                  <a:pt x="2917534" y="4386"/>
                  <a:pt x="2962908" y="31516"/>
                  <a:pt x="2963584" y="95562"/>
                </a:cubicBezTo>
                <a:cubicBezTo>
                  <a:pt x="2973418" y="235489"/>
                  <a:pt x="2975595" y="393932"/>
                  <a:pt x="2963584" y="477797"/>
                </a:cubicBezTo>
                <a:cubicBezTo>
                  <a:pt x="2955368" y="528467"/>
                  <a:pt x="2913035" y="567603"/>
                  <a:pt x="2868022" y="573359"/>
                </a:cubicBezTo>
                <a:cubicBezTo>
                  <a:pt x="2594512" y="559481"/>
                  <a:pt x="2313956" y="587261"/>
                  <a:pt x="2147182" y="573359"/>
                </a:cubicBezTo>
                <a:cubicBezTo>
                  <a:pt x="1980408" y="559457"/>
                  <a:pt x="1770318" y="565541"/>
                  <a:pt x="1426343" y="573359"/>
                </a:cubicBezTo>
                <a:cubicBezTo>
                  <a:pt x="1082368" y="581177"/>
                  <a:pt x="1049300" y="546020"/>
                  <a:pt x="816402" y="573359"/>
                </a:cubicBezTo>
                <a:cubicBezTo>
                  <a:pt x="583504" y="600698"/>
                  <a:pt x="387993" y="607186"/>
                  <a:pt x="95562" y="573359"/>
                </a:cubicBezTo>
                <a:cubicBezTo>
                  <a:pt x="40845" y="577333"/>
                  <a:pt x="-5748" y="534077"/>
                  <a:pt x="0" y="477797"/>
                </a:cubicBezTo>
                <a:cubicBezTo>
                  <a:pt x="15461" y="392281"/>
                  <a:pt x="-6831" y="174554"/>
                  <a:pt x="0" y="95562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كل 100 دولار مبيعات ! بنصفي منهم كم ؟</a:t>
            </a:r>
            <a:endParaRPr lang="en-US" sz="14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5D5CA65-3E93-01E7-E6D2-29DA8E656FB1}"/>
              </a:ext>
            </a:extLst>
          </p:cNvPr>
          <p:cNvSpPr/>
          <p:nvPr/>
        </p:nvSpPr>
        <p:spPr>
          <a:xfrm>
            <a:off x="961554" y="2937550"/>
            <a:ext cx="2674941" cy="399590"/>
          </a:xfrm>
          <a:custGeom>
            <a:avLst/>
            <a:gdLst>
              <a:gd name="connsiteX0" fmla="*/ 0 w 2674941"/>
              <a:gd name="connsiteY0" fmla="*/ 66600 h 399590"/>
              <a:gd name="connsiteX1" fmla="*/ 66600 w 2674941"/>
              <a:gd name="connsiteY1" fmla="*/ 0 h 399590"/>
              <a:gd name="connsiteX2" fmla="*/ 727453 w 2674941"/>
              <a:gd name="connsiteY2" fmla="*/ 0 h 399590"/>
              <a:gd name="connsiteX3" fmla="*/ 1312053 w 2674941"/>
              <a:gd name="connsiteY3" fmla="*/ 0 h 399590"/>
              <a:gd name="connsiteX4" fmla="*/ 1972906 w 2674941"/>
              <a:gd name="connsiteY4" fmla="*/ 0 h 399590"/>
              <a:gd name="connsiteX5" fmla="*/ 2608341 w 2674941"/>
              <a:gd name="connsiteY5" fmla="*/ 0 h 399590"/>
              <a:gd name="connsiteX6" fmla="*/ 2674941 w 2674941"/>
              <a:gd name="connsiteY6" fmla="*/ 66600 h 399590"/>
              <a:gd name="connsiteX7" fmla="*/ 2674941 w 2674941"/>
              <a:gd name="connsiteY7" fmla="*/ 332990 h 399590"/>
              <a:gd name="connsiteX8" fmla="*/ 2608341 w 2674941"/>
              <a:gd name="connsiteY8" fmla="*/ 399590 h 399590"/>
              <a:gd name="connsiteX9" fmla="*/ 2023741 w 2674941"/>
              <a:gd name="connsiteY9" fmla="*/ 399590 h 399590"/>
              <a:gd name="connsiteX10" fmla="*/ 1362888 w 2674941"/>
              <a:gd name="connsiteY10" fmla="*/ 399590 h 399590"/>
              <a:gd name="connsiteX11" fmla="*/ 778287 w 2674941"/>
              <a:gd name="connsiteY11" fmla="*/ 399590 h 399590"/>
              <a:gd name="connsiteX12" fmla="*/ 66600 w 2674941"/>
              <a:gd name="connsiteY12" fmla="*/ 399590 h 399590"/>
              <a:gd name="connsiteX13" fmla="*/ 0 w 2674941"/>
              <a:gd name="connsiteY13" fmla="*/ 332990 h 399590"/>
              <a:gd name="connsiteX14" fmla="*/ 0 w 2674941"/>
              <a:gd name="connsiteY14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74941" h="399590" fill="none" extrusionOk="0">
                <a:moveTo>
                  <a:pt x="0" y="66600"/>
                </a:moveTo>
                <a:cubicBezTo>
                  <a:pt x="-1319" y="26026"/>
                  <a:pt x="27749" y="2710"/>
                  <a:pt x="66600" y="0"/>
                </a:cubicBezTo>
                <a:cubicBezTo>
                  <a:pt x="320866" y="25805"/>
                  <a:pt x="579445" y="-6064"/>
                  <a:pt x="727453" y="0"/>
                </a:cubicBezTo>
                <a:cubicBezTo>
                  <a:pt x="875461" y="6064"/>
                  <a:pt x="1137620" y="208"/>
                  <a:pt x="1312053" y="0"/>
                </a:cubicBezTo>
                <a:cubicBezTo>
                  <a:pt x="1486486" y="-208"/>
                  <a:pt x="1674797" y="19221"/>
                  <a:pt x="1972906" y="0"/>
                </a:cubicBezTo>
                <a:cubicBezTo>
                  <a:pt x="2271015" y="-19221"/>
                  <a:pt x="2414818" y="14950"/>
                  <a:pt x="2608341" y="0"/>
                </a:cubicBezTo>
                <a:cubicBezTo>
                  <a:pt x="2651102" y="2945"/>
                  <a:pt x="2675237" y="34586"/>
                  <a:pt x="2674941" y="66600"/>
                </a:cubicBezTo>
                <a:cubicBezTo>
                  <a:pt x="2674532" y="145208"/>
                  <a:pt x="2668341" y="278051"/>
                  <a:pt x="2674941" y="332990"/>
                </a:cubicBezTo>
                <a:cubicBezTo>
                  <a:pt x="2678070" y="368370"/>
                  <a:pt x="2645645" y="398465"/>
                  <a:pt x="2608341" y="399590"/>
                </a:cubicBezTo>
                <a:cubicBezTo>
                  <a:pt x="2468688" y="387420"/>
                  <a:pt x="2221629" y="417127"/>
                  <a:pt x="2023741" y="399590"/>
                </a:cubicBezTo>
                <a:cubicBezTo>
                  <a:pt x="1825853" y="382053"/>
                  <a:pt x="1532584" y="430961"/>
                  <a:pt x="1362888" y="399590"/>
                </a:cubicBezTo>
                <a:cubicBezTo>
                  <a:pt x="1193192" y="368219"/>
                  <a:pt x="984789" y="418341"/>
                  <a:pt x="778287" y="399590"/>
                </a:cubicBezTo>
                <a:cubicBezTo>
                  <a:pt x="571785" y="380839"/>
                  <a:pt x="358174" y="411462"/>
                  <a:pt x="66600" y="399590"/>
                </a:cubicBezTo>
                <a:cubicBezTo>
                  <a:pt x="31039" y="399089"/>
                  <a:pt x="2323" y="371840"/>
                  <a:pt x="0" y="332990"/>
                </a:cubicBezTo>
                <a:cubicBezTo>
                  <a:pt x="10228" y="258184"/>
                  <a:pt x="918" y="197869"/>
                  <a:pt x="0" y="66600"/>
                </a:cubicBezTo>
                <a:close/>
              </a:path>
              <a:path w="2674941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43424" y="10715"/>
                  <a:pt x="549759" y="2735"/>
                  <a:pt x="702035" y="0"/>
                </a:cubicBezTo>
                <a:cubicBezTo>
                  <a:pt x="854312" y="-2735"/>
                  <a:pt x="1250574" y="16552"/>
                  <a:pt x="1388305" y="0"/>
                </a:cubicBezTo>
                <a:cubicBezTo>
                  <a:pt x="1526036" y="-16552"/>
                  <a:pt x="2021319" y="-20544"/>
                  <a:pt x="2608341" y="0"/>
                </a:cubicBezTo>
                <a:cubicBezTo>
                  <a:pt x="2642579" y="3418"/>
                  <a:pt x="2674695" y="25716"/>
                  <a:pt x="2674941" y="66600"/>
                </a:cubicBezTo>
                <a:cubicBezTo>
                  <a:pt x="2675559" y="163177"/>
                  <a:pt x="2680892" y="233743"/>
                  <a:pt x="2674941" y="332990"/>
                </a:cubicBezTo>
                <a:cubicBezTo>
                  <a:pt x="2668784" y="368193"/>
                  <a:pt x="2644305" y="398983"/>
                  <a:pt x="2608341" y="399590"/>
                </a:cubicBezTo>
                <a:cubicBezTo>
                  <a:pt x="2443340" y="426047"/>
                  <a:pt x="2199821" y="398807"/>
                  <a:pt x="1947488" y="399590"/>
                </a:cubicBezTo>
                <a:cubicBezTo>
                  <a:pt x="1695155" y="400373"/>
                  <a:pt x="1515896" y="370813"/>
                  <a:pt x="1286636" y="399590"/>
                </a:cubicBezTo>
                <a:cubicBezTo>
                  <a:pt x="1057376" y="428367"/>
                  <a:pt x="887765" y="375832"/>
                  <a:pt x="727453" y="399590"/>
                </a:cubicBezTo>
                <a:cubicBezTo>
                  <a:pt x="567141" y="423348"/>
                  <a:pt x="322985" y="392610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قيمة السهم بالسوق لقيمته الدفترية</a:t>
            </a:r>
            <a:endParaRPr lang="en-US" sz="16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1D2E433-E1AF-D5FC-853C-AA8F4A9E37AE}"/>
              </a:ext>
            </a:extLst>
          </p:cNvPr>
          <p:cNvSpPr/>
          <p:nvPr/>
        </p:nvSpPr>
        <p:spPr>
          <a:xfrm>
            <a:off x="1869815" y="4158013"/>
            <a:ext cx="1481792" cy="399590"/>
          </a:xfrm>
          <a:custGeom>
            <a:avLst/>
            <a:gdLst>
              <a:gd name="connsiteX0" fmla="*/ 0 w 1481792"/>
              <a:gd name="connsiteY0" fmla="*/ 66600 h 399590"/>
              <a:gd name="connsiteX1" fmla="*/ 66600 w 1481792"/>
              <a:gd name="connsiteY1" fmla="*/ 0 h 399590"/>
              <a:gd name="connsiteX2" fmla="*/ 713924 w 1481792"/>
              <a:gd name="connsiteY2" fmla="*/ 0 h 399590"/>
              <a:gd name="connsiteX3" fmla="*/ 1415192 w 1481792"/>
              <a:gd name="connsiteY3" fmla="*/ 0 h 399590"/>
              <a:gd name="connsiteX4" fmla="*/ 1481792 w 1481792"/>
              <a:gd name="connsiteY4" fmla="*/ 66600 h 399590"/>
              <a:gd name="connsiteX5" fmla="*/ 1481792 w 1481792"/>
              <a:gd name="connsiteY5" fmla="*/ 332990 h 399590"/>
              <a:gd name="connsiteX6" fmla="*/ 1415192 w 1481792"/>
              <a:gd name="connsiteY6" fmla="*/ 399590 h 399590"/>
              <a:gd name="connsiteX7" fmla="*/ 767868 w 1481792"/>
              <a:gd name="connsiteY7" fmla="*/ 399590 h 399590"/>
              <a:gd name="connsiteX8" fmla="*/ 66600 w 1481792"/>
              <a:gd name="connsiteY8" fmla="*/ 399590 h 399590"/>
              <a:gd name="connsiteX9" fmla="*/ 0 w 1481792"/>
              <a:gd name="connsiteY9" fmla="*/ 332990 h 399590"/>
              <a:gd name="connsiteX10" fmla="*/ 0 w 1481792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81792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265021" y="1210"/>
                  <a:pt x="431895" y="27303"/>
                  <a:pt x="713924" y="0"/>
                </a:cubicBezTo>
                <a:cubicBezTo>
                  <a:pt x="995953" y="-27303"/>
                  <a:pt x="1120875" y="-24395"/>
                  <a:pt x="1415192" y="0"/>
                </a:cubicBezTo>
                <a:cubicBezTo>
                  <a:pt x="1452816" y="-5652"/>
                  <a:pt x="1486093" y="30923"/>
                  <a:pt x="1481792" y="66600"/>
                </a:cubicBezTo>
                <a:cubicBezTo>
                  <a:pt x="1492632" y="142846"/>
                  <a:pt x="1491461" y="251105"/>
                  <a:pt x="1481792" y="332990"/>
                </a:cubicBezTo>
                <a:cubicBezTo>
                  <a:pt x="1477347" y="369336"/>
                  <a:pt x="1454873" y="398165"/>
                  <a:pt x="1415192" y="399590"/>
                </a:cubicBezTo>
                <a:cubicBezTo>
                  <a:pt x="1157830" y="374286"/>
                  <a:pt x="1046460" y="394539"/>
                  <a:pt x="767868" y="399590"/>
                </a:cubicBezTo>
                <a:cubicBezTo>
                  <a:pt x="489276" y="404641"/>
                  <a:pt x="386077" y="370739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1481792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81538" y="8421"/>
                  <a:pt x="476903" y="16527"/>
                  <a:pt x="740896" y="0"/>
                </a:cubicBezTo>
                <a:cubicBezTo>
                  <a:pt x="1004889" y="-16527"/>
                  <a:pt x="1099858" y="2907"/>
                  <a:pt x="1415192" y="0"/>
                </a:cubicBezTo>
                <a:cubicBezTo>
                  <a:pt x="1446268" y="-6310"/>
                  <a:pt x="1487230" y="27542"/>
                  <a:pt x="1481792" y="66600"/>
                </a:cubicBezTo>
                <a:cubicBezTo>
                  <a:pt x="1480098" y="189726"/>
                  <a:pt x="1487391" y="245350"/>
                  <a:pt x="1481792" y="332990"/>
                </a:cubicBezTo>
                <a:cubicBezTo>
                  <a:pt x="1477477" y="375755"/>
                  <a:pt x="1457872" y="398348"/>
                  <a:pt x="1415192" y="399590"/>
                </a:cubicBezTo>
                <a:cubicBezTo>
                  <a:pt x="1172073" y="393662"/>
                  <a:pt x="1088847" y="400161"/>
                  <a:pt x="767868" y="399590"/>
                </a:cubicBezTo>
                <a:cubicBezTo>
                  <a:pt x="446889" y="399019"/>
                  <a:pt x="242083" y="424907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الريع على السهم</a:t>
            </a:r>
            <a:endParaRPr lang="en-US" sz="16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C59FD762-92DD-1445-DDE5-09D94BB8E6DA}"/>
              </a:ext>
            </a:extLst>
          </p:cNvPr>
          <p:cNvSpPr/>
          <p:nvPr/>
        </p:nvSpPr>
        <p:spPr>
          <a:xfrm>
            <a:off x="4699022" y="4229157"/>
            <a:ext cx="1396978" cy="565979"/>
          </a:xfrm>
          <a:custGeom>
            <a:avLst/>
            <a:gdLst>
              <a:gd name="connsiteX0" fmla="*/ 0 w 1396978"/>
              <a:gd name="connsiteY0" fmla="*/ 94332 h 565979"/>
              <a:gd name="connsiteX1" fmla="*/ 94332 w 1396978"/>
              <a:gd name="connsiteY1" fmla="*/ 0 h 565979"/>
              <a:gd name="connsiteX2" fmla="*/ 674323 w 1396978"/>
              <a:gd name="connsiteY2" fmla="*/ 0 h 565979"/>
              <a:gd name="connsiteX3" fmla="*/ 1302646 w 1396978"/>
              <a:gd name="connsiteY3" fmla="*/ 0 h 565979"/>
              <a:gd name="connsiteX4" fmla="*/ 1396978 w 1396978"/>
              <a:gd name="connsiteY4" fmla="*/ 94332 h 565979"/>
              <a:gd name="connsiteX5" fmla="*/ 1396978 w 1396978"/>
              <a:gd name="connsiteY5" fmla="*/ 471647 h 565979"/>
              <a:gd name="connsiteX6" fmla="*/ 1302646 w 1396978"/>
              <a:gd name="connsiteY6" fmla="*/ 565979 h 565979"/>
              <a:gd name="connsiteX7" fmla="*/ 722655 w 1396978"/>
              <a:gd name="connsiteY7" fmla="*/ 565979 h 565979"/>
              <a:gd name="connsiteX8" fmla="*/ 94332 w 1396978"/>
              <a:gd name="connsiteY8" fmla="*/ 565979 h 565979"/>
              <a:gd name="connsiteX9" fmla="*/ 0 w 1396978"/>
              <a:gd name="connsiteY9" fmla="*/ 471647 h 565979"/>
              <a:gd name="connsiteX10" fmla="*/ 0 w 1396978"/>
              <a:gd name="connsiteY10" fmla="*/ 94332 h 56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96978" h="565979" fill="none" extrusionOk="0">
                <a:moveTo>
                  <a:pt x="0" y="94332"/>
                </a:moveTo>
                <a:cubicBezTo>
                  <a:pt x="-4904" y="52281"/>
                  <a:pt x="35637" y="4020"/>
                  <a:pt x="94332" y="0"/>
                </a:cubicBezTo>
                <a:cubicBezTo>
                  <a:pt x="261565" y="-911"/>
                  <a:pt x="448959" y="17885"/>
                  <a:pt x="674323" y="0"/>
                </a:cubicBezTo>
                <a:cubicBezTo>
                  <a:pt x="899687" y="-17885"/>
                  <a:pt x="1056591" y="10193"/>
                  <a:pt x="1302646" y="0"/>
                </a:cubicBezTo>
                <a:cubicBezTo>
                  <a:pt x="1355784" y="-6986"/>
                  <a:pt x="1399354" y="42845"/>
                  <a:pt x="1396978" y="94332"/>
                </a:cubicBezTo>
                <a:cubicBezTo>
                  <a:pt x="1411247" y="244062"/>
                  <a:pt x="1411513" y="314555"/>
                  <a:pt x="1396978" y="471647"/>
                </a:cubicBezTo>
                <a:cubicBezTo>
                  <a:pt x="1385307" y="522600"/>
                  <a:pt x="1361221" y="562795"/>
                  <a:pt x="1302646" y="565979"/>
                </a:cubicBezTo>
                <a:cubicBezTo>
                  <a:pt x="1127966" y="564344"/>
                  <a:pt x="887741" y="538586"/>
                  <a:pt x="722655" y="565979"/>
                </a:cubicBezTo>
                <a:cubicBezTo>
                  <a:pt x="557569" y="593372"/>
                  <a:pt x="369330" y="544610"/>
                  <a:pt x="94332" y="565979"/>
                </a:cubicBezTo>
                <a:cubicBezTo>
                  <a:pt x="35264" y="575787"/>
                  <a:pt x="1455" y="523568"/>
                  <a:pt x="0" y="471647"/>
                </a:cubicBezTo>
                <a:cubicBezTo>
                  <a:pt x="14525" y="375055"/>
                  <a:pt x="14893" y="236694"/>
                  <a:pt x="0" y="94332"/>
                </a:cubicBezTo>
                <a:close/>
              </a:path>
              <a:path w="1396978" h="565979" stroke="0" extrusionOk="0">
                <a:moveTo>
                  <a:pt x="0" y="94332"/>
                </a:moveTo>
                <a:cubicBezTo>
                  <a:pt x="4861" y="35251"/>
                  <a:pt x="41340" y="6656"/>
                  <a:pt x="94332" y="0"/>
                </a:cubicBezTo>
                <a:cubicBezTo>
                  <a:pt x="354243" y="15524"/>
                  <a:pt x="510729" y="14252"/>
                  <a:pt x="698489" y="0"/>
                </a:cubicBezTo>
                <a:cubicBezTo>
                  <a:pt x="886249" y="-14252"/>
                  <a:pt x="1171889" y="10128"/>
                  <a:pt x="1302646" y="0"/>
                </a:cubicBezTo>
                <a:cubicBezTo>
                  <a:pt x="1353193" y="-1715"/>
                  <a:pt x="1402970" y="39727"/>
                  <a:pt x="1396978" y="94332"/>
                </a:cubicBezTo>
                <a:cubicBezTo>
                  <a:pt x="1385589" y="192179"/>
                  <a:pt x="1404434" y="390545"/>
                  <a:pt x="1396978" y="471647"/>
                </a:cubicBezTo>
                <a:cubicBezTo>
                  <a:pt x="1394365" y="527367"/>
                  <a:pt x="1356157" y="565681"/>
                  <a:pt x="1302646" y="565979"/>
                </a:cubicBezTo>
                <a:cubicBezTo>
                  <a:pt x="1158868" y="583043"/>
                  <a:pt x="999149" y="565270"/>
                  <a:pt x="722655" y="565979"/>
                </a:cubicBezTo>
                <a:cubicBezTo>
                  <a:pt x="446161" y="566688"/>
                  <a:pt x="387543" y="561630"/>
                  <a:pt x="94332" y="565979"/>
                </a:cubicBezTo>
                <a:cubicBezTo>
                  <a:pt x="43824" y="568460"/>
                  <a:pt x="-982" y="528224"/>
                  <a:pt x="0" y="471647"/>
                </a:cubicBezTo>
                <a:cubicBezTo>
                  <a:pt x="-12427" y="386209"/>
                  <a:pt x="-16679" y="180944"/>
                  <a:pt x="0" y="94332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معدل دوران الأصول</a:t>
            </a:r>
            <a:endParaRPr lang="en-US" sz="12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ADF5E3-7A53-F8BD-FB2B-A878973390F7}"/>
              </a:ext>
            </a:extLst>
          </p:cNvPr>
          <p:cNvSpPr txBox="1"/>
          <p:nvPr/>
        </p:nvSpPr>
        <p:spPr>
          <a:xfrm>
            <a:off x="9272659" y="85688"/>
            <a:ext cx="2030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النسب</a:t>
            </a:r>
            <a:endParaRPr lang="en-US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C7B05A7-8DDF-2B8F-65EA-3F3699795A75}"/>
              </a:ext>
            </a:extLst>
          </p:cNvPr>
          <p:cNvSpPr/>
          <p:nvPr/>
        </p:nvSpPr>
        <p:spPr>
          <a:xfrm>
            <a:off x="9916943" y="4840808"/>
            <a:ext cx="1731054" cy="462031"/>
          </a:xfrm>
          <a:custGeom>
            <a:avLst/>
            <a:gdLst>
              <a:gd name="connsiteX0" fmla="*/ 0 w 1731054"/>
              <a:gd name="connsiteY0" fmla="*/ 77007 h 462031"/>
              <a:gd name="connsiteX1" fmla="*/ 77007 w 1731054"/>
              <a:gd name="connsiteY1" fmla="*/ 0 h 462031"/>
              <a:gd name="connsiteX2" fmla="*/ 618457 w 1731054"/>
              <a:gd name="connsiteY2" fmla="*/ 0 h 462031"/>
              <a:gd name="connsiteX3" fmla="*/ 1159908 w 1731054"/>
              <a:gd name="connsiteY3" fmla="*/ 0 h 462031"/>
              <a:gd name="connsiteX4" fmla="*/ 1654047 w 1731054"/>
              <a:gd name="connsiteY4" fmla="*/ 0 h 462031"/>
              <a:gd name="connsiteX5" fmla="*/ 1731054 w 1731054"/>
              <a:gd name="connsiteY5" fmla="*/ 77007 h 462031"/>
              <a:gd name="connsiteX6" fmla="*/ 1731054 w 1731054"/>
              <a:gd name="connsiteY6" fmla="*/ 385024 h 462031"/>
              <a:gd name="connsiteX7" fmla="*/ 1654047 w 1731054"/>
              <a:gd name="connsiteY7" fmla="*/ 462031 h 462031"/>
              <a:gd name="connsiteX8" fmla="*/ 1112597 w 1731054"/>
              <a:gd name="connsiteY8" fmla="*/ 462031 h 462031"/>
              <a:gd name="connsiteX9" fmla="*/ 571146 w 1731054"/>
              <a:gd name="connsiteY9" fmla="*/ 462031 h 462031"/>
              <a:gd name="connsiteX10" fmla="*/ 77007 w 1731054"/>
              <a:gd name="connsiteY10" fmla="*/ 462031 h 462031"/>
              <a:gd name="connsiteX11" fmla="*/ 0 w 1731054"/>
              <a:gd name="connsiteY11" fmla="*/ 385024 h 462031"/>
              <a:gd name="connsiteX12" fmla="*/ 0 w 1731054"/>
              <a:gd name="connsiteY12" fmla="*/ 77007 h 46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1054" h="462031" fill="none" extrusionOk="0">
                <a:moveTo>
                  <a:pt x="0" y="77007"/>
                </a:moveTo>
                <a:cubicBezTo>
                  <a:pt x="-7438" y="29974"/>
                  <a:pt x="36495" y="-2330"/>
                  <a:pt x="77007" y="0"/>
                </a:cubicBezTo>
                <a:cubicBezTo>
                  <a:pt x="313271" y="20818"/>
                  <a:pt x="407736" y="-20658"/>
                  <a:pt x="618457" y="0"/>
                </a:cubicBezTo>
                <a:cubicBezTo>
                  <a:pt x="829178" y="20658"/>
                  <a:pt x="1025747" y="5687"/>
                  <a:pt x="1159908" y="0"/>
                </a:cubicBezTo>
                <a:cubicBezTo>
                  <a:pt x="1294069" y="-5687"/>
                  <a:pt x="1493216" y="15560"/>
                  <a:pt x="1654047" y="0"/>
                </a:cubicBezTo>
                <a:cubicBezTo>
                  <a:pt x="1691533" y="-495"/>
                  <a:pt x="1734824" y="32624"/>
                  <a:pt x="1731054" y="77007"/>
                </a:cubicBezTo>
                <a:cubicBezTo>
                  <a:pt x="1727966" y="198375"/>
                  <a:pt x="1723949" y="284046"/>
                  <a:pt x="1731054" y="385024"/>
                </a:cubicBezTo>
                <a:cubicBezTo>
                  <a:pt x="1724959" y="427375"/>
                  <a:pt x="1695233" y="459209"/>
                  <a:pt x="1654047" y="462031"/>
                </a:cubicBezTo>
                <a:cubicBezTo>
                  <a:pt x="1541781" y="467555"/>
                  <a:pt x="1269885" y="479242"/>
                  <a:pt x="1112597" y="462031"/>
                </a:cubicBezTo>
                <a:cubicBezTo>
                  <a:pt x="955309" y="444821"/>
                  <a:pt x="740166" y="449348"/>
                  <a:pt x="571146" y="462031"/>
                </a:cubicBezTo>
                <a:cubicBezTo>
                  <a:pt x="402126" y="474714"/>
                  <a:pt x="274683" y="477828"/>
                  <a:pt x="77007" y="462031"/>
                </a:cubicBezTo>
                <a:cubicBezTo>
                  <a:pt x="33782" y="459355"/>
                  <a:pt x="-3290" y="424301"/>
                  <a:pt x="0" y="385024"/>
                </a:cubicBezTo>
                <a:cubicBezTo>
                  <a:pt x="-9425" y="261561"/>
                  <a:pt x="12171" y="139116"/>
                  <a:pt x="0" y="77007"/>
                </a:cubicBezTo>
                <a:close/>
              </a:path>
              <a:path w="1731054" h="462031" stroke="0" extrusionOk="0">
                <a:moveTo>
                  <a:pt x="0" y="77007"/>
                </a:moveTo>
                <a:cubicBezTo>
                  <a:pt x="2357" y="31091"/>
                  <a:pt x="34099" y="2815"/>
                  <a:pt x="77007" y="0"/>
                </a:cubicBezTo>
                <a:cubicBezTo>
                  <a:pt x="187726" y="8073"/>
                  <a:pt x="492971" y="-14089"/>
                  <a:pt x="602687" y="0"/>
                </a:cubicBezTo>
                <a:cubicBezTo>
                  <a:pt x="712403" y="14089"/>
                  <a:pt x="949301" y="-8220"/>
                  <a:pt x="1159908" y="0"/>
                </a:cubicBezTo>
                <a:cubicBezTo>
                  <a:pt x="1370515" y="8220"/>
                  <a:pt x="1477191" y="14607"/>
                  <a:pt x="1654047" y="0"/>
                </a:cubicBezTo>
                <a:cubicBezTo>
                  <a:pt x="1695796" y="1049"/>
                  <a:pt x="1730507" y="25366"/>
                  <a:pt x="1731054" y="77007"/>
                </a:cubicBezTo>
                <a:cubicBezTo>
                  <a:pt x="1729653" y="169395"/>
                  <a:pt x="1728867" y="302944"/>
                  <a:pt x="1731054" y="385024"/>
                </a:cubicBezTo>
                <a:cubicBezTo>
                  <a:pt x="1726818" y="426467"/>
                  <a:pt x="1688226" y="455840"/>
                  <a:pt x="1654047" y="462031"/>
                </a:cubicBezTo>
                <a:cubicBezTo>
                  <a:pt x="1497806" y="440449"/>
                  <a:pt x="1239533" y="458845"/>
                  <a:pt x="1112597" y="462031"/>
                </a:cubicBezTo>
                <a:cubicBezTo>
                  <a:pt x="985661" y="465218"/>
                  <a:pt x="762483" y="453248"/>
                  <a:pt x="571146" y="462031"/>
                </a:cubicBezTo>
                <a:cubicBezTo>
                  <a:pt x="379809" y="470814"/>
                  <a:pt x="260841" y="448619"/>
                  <a:pt x="77007" y="462031"/>
                </a:cubicBezTo>
                <a:cubicBezTo>
                  <a:pt x="41120" y="468267"/>
                  <a:pt x="-5169" y="418293"/>
                  <a:pt x="0" y="385024"/>
                </a:cubicBezTo>
                <a:cubicBezTo>
                  <a:pt x="12577" y="309856"/>
                  <a:pt x="-1699" y="170614"/>
                  <a:pt x="0" y="77007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EG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هل يوجد تلاعب؟</a:t>
            </a:r>
            <a:endParaRPr lang="en-US" sz="12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B2768A6-0FC4-E4F2-950F-A067AC4DD159}"/>
              </a:ext>
            </a:extLst>
          </p:cNvPr>
          <p:cNvSpPr/>
          <p:nvPr/>
        </p:nvSpPr>
        <p:spPr>
          <a:xfrm>
            <a:off x="8584323" y="5016159"/>
            <a:ext cx="1005533" cy="573360"/>
          </a:xfrm>
          <a:custGeom>
            <a:avLst/>
            <a:gdLst>
              <a:gd name="connsiteX0" fmla="*/ 0 w 1005533"/>
              <a:gd name="connsiteY0" fmla="*/ 95562 h 573360"/>
              <a:gd name="connsiteX1" fmla="*/ 95562 w 1005533"/>
              <a:gd name="connsiteY1" fmla="*/ 0 h 573360"/>
              <a:gd name="connsiteX2" fmla="*/ 486478 w 1005533"/>
              <a:gd name="connsiteY2" fmla="*/ 0 h 573360"/>
              <a:gd name="connsiteX3" fmla="*/ 909971 w 1005533"/>
              <a:gd name="connsiteY3" fmla="*/ 0 h 573360"/>
              <a:gd name="connsiteX4" fmla="*/ 1005533 w 1005533"/>
              <a:gd name="connsiteY4" fmla="*/ 95562 h 573360"/>
              <a:gd name="connsiteX5" fmla="*/ 1005533 w 1005533"/>
              <a:gd name="connsiteY5" fmla="*/ 477798 h 573360"/>
              <a:gd name="connsiteX6" fmla="*/ 909971 w 1005533"/>
              <a:gd name="connsiteY6" fmla="*/ 573360 h 573360"/>
              <a:gd name="connsiteX7" fmla="*/ 519055 w 1005533"/>
              <a:gd name="connsiteY7" fmla="*/ 573360 h 573360"/>
              <a:gd name="connsiteX8" fmla="*/ 95562 w 1005533"/>
              <a:gd name="connsiteY8" fmla="*/ 573360 h 573360"/>
              <a:gd name="connsiteX9" fmla="*/ 0 w 1005533"/>
              <a:gd name="connsiteY9" fmla="*/ 477798 h 573360"/>
              <a:gd name="connsiteX10" fmla="*/ 0 w 1005533"/>
              <a:gd name="connsiteY10" fmla="*/ 95562 h 5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5533" h="573360" fill="none" extrusionOk="0">
                <a:moveTo>
                  <a:pt x="0" y="95562"/>
                </a:moveTo>
                <a:cubicBezTo>
                  <a:pt x="-1940" y="46759"/>
                  <a:pt x="37037" y="3503"/>
                  <a:pt x="95562" y="0"/>
                </a:cubicBezTo>
                <a:cubicBezTo>
                  <a:pt x="226687" y="-12980"/>
                  <a:pt x="346898" y="-2352"/>
                  <a:pt x="486478" y="0"/>
                </a:cubicBezTo>
                <a:cubicBezTo>
                  <a:pt x="626058" y="2352"/>
                  <a:pt x="816882" y="-7263"/>
                  <a:pt x="909971" y="0"/>
                </a:cubicBezTo>
                <a:cubicBezTo>
                  <a:pt x="964667" y="-12884"/>
                  <a:pt x="1013242" y="44766"/>
                  <a:pt x="1005533" y="95562"/>
                </a:cubicBezTo>
                <a:cubicBezTo>
                  <a:pt x="1023240" y="226690"/>
                  <a:pt x="991160" y="320075"/>
                  <a:pt x="1005533" y="477798"/>
                </a:cubicBezTo>
                <a:cubicBezTo>
                  <a:pt x="1001311" y="530161"/>
                  <a:pt x="971702" y="568958"/>
                  <a:pt x="909971" y="573360"/>
                </a:cubicBezTo>
                <a:cubicBezTo>
                  <a:pt x="811900" y="590607"/>
                  <a:pt x="694650" y="574896"/>
                  <a:pt x="519055" y="573360"/>
                </a:cubicBezTo>
                <a:cubicBezTo>
                  <a:pt x="343460" y="571824"/>
                  <a:pt x="227319" y="553314"/>
                  <a:pt x="95562" y="573360"/>
                </a:cubicBezTo>
                <a:cubicBezTo>
                  <a:pt x="39809" y="577549"/>
                  <a:pt x="3844" y="530108"/>
                  <a:pt x="0" y="477798"/>
                </a:cubicBezTo>
                <a:cubicBezTo>
                  <a:pt x="-4990" y="291342"/>
                  <a:pt x="-10006" y="265045"/>
                  <a:pt x="0" y="95562"/>
                </a:cubicBezTo>
                <a:close/>
              </a:path>
              <a:path w="1005533" h="573360" stroke="0" extrusionOk="0">
                <a:moveTo>
                  <a:pt x="0" y="95562"/>
                </a:moveTo>
                <a:cubicBezTo>
                  <a:pt x="5222" y="35283"/>
                  <a:pt x="42568" y="1613"/>
                  <a:pt x="95562" y="0"/>
                </a:cubicBezTo>
                <a:cubicBezTo>
                  <a:pt x="261569" y="1444"/>
                  <a:pt x="341196" y="15597"/>
                  <a:pt x="502767" y="0"/>
                </a:cubicBezTo>
                <a:cubicBezTo>
                  <a:pt x="664338" y="-15597"/>
                  <a:pt x="773866" y="-18019"/>
                  <a:pt x="909971" y="0"/>
                </a:cubicBezTo>
                <a:cubicBezTo>
                  <a:pt x="959474" y="-3620"/>
                  <a:pt x="1016330" y="38267"/>
                  <a:pt x="1005533" y="95562"/>
                </a:cubicBezTo>
                <a:cubicBezTo>
                  <a:pt x="1017531" y="215848"/>
                  <a:pt x="1015982" y="345145"/>
                  <a:pt x="1005533" y="477798"/>
                </a:cubicBezTo>
                <a:cubicBezTo>
                  <a:pt x="997909" y="541145"/>
                  <a:pt x="973332" y="571130"/>
                  <a:pt x="909971" y="573360"/>
                </a:cubicBezTo>
                <a:cubicBezTo>
                  <a:pt x="830195" y="579379"/>
                  <a:pt x="636392" y="578676"/>
                  <a:pt x="519055" y="573360"/>
                </a:cubicBezTo>
                <a:cubicBezTo>
                  <a:pt x="401718" y="568044"/>
                  <a:pt x="189341" y="559718"/>
                  <a:pt x="95562" y="573360"/>
                </a:cubicBezTo>
                <a:cubicBezTo>
                  <a:pt x="44806" y="576513"/>
                  <a:pt x="-1876" y="539131"/>
                  <a:pt x="0" y="477798"/>
                </a:cubicBezTo>
                <a:cubicBezTo>
                  <a:pt x="-5621" y="290079"/>
                  <a:pt x="837" y="229050"/>
                  <a:pt x="0" y="95562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رأس المال</a:t>
            </a:r>
            <a:endParaRPr lang="en-US" sz="12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CACF9DF-0A77-DDF3-944A-864F355563CD}"/>
              </a:ext>
            </a:extLst>
          </p:cNvPr>
          <p:cNvSpPr/>
          <p:nvPr/>
        </p:nvSpPr>
        <p:spPr>
          <a:xfrm>
            <a:off x="7401625" y="5043730"/>
            <a:ext cx="1005533" cy="573360"/>
          </a:xfrm>
          <a:custGeom>
            <a:avLst/>
            <a:gdLst>
              <a:gd name="connsiteX0" fmla="*/ 0 w 1005533"/>
              <a:gd name="connsiteY0" fmla="*/ 95562 h 573360"/>
              <a:gd name="connsiteX1" fmla="*/ 95562 w 1005533"/>
              <a:gd name="connsiteY1" fmla="*/ 0 h 573360"/>
              <a:gd name="connsiteX2" fmla="*/ 486478 w 1005533"/>
              <a:gd name="connsiteY2" fmla="*/ 0 h 573360"/>
              <a:gd name="connsiteX3" fmla="*/ 909971 w 1005533"/>
              <a:gd name="connsiteY3" fmla="*/ 0 h 573360"/>
              <a:gd name="connsiteX4" fmla="*/ 1005533 w 1005533"/>
              <a:gd name="connsiteY4" fmla="*/ 95562 h 573360"/>
              <a:gd name="connsiteX5" fmla="*/ 1005533 w 1005533"/>
              <a:gd name="connsiteY5" fmla="*/ 477798 h 573360"/>
              <a:gd name="connsiteX6" fmla="*/ 909971 w 1005533"/>
              <a:gd name="connsiteY6" fmla="*/ 573360 h 573360"/>
              <a:gd name="connsiteX7" fmla="*/ 519055 w 1005533"/>
              <a:gd name="connsiteY7" fmla="*/ 573360 h 573360"/>
              <a:gd name="connsiteX8" fmla="*/ 95562 w 1005533"/>
              <a:gd name="connsiteY8" fmla="*/ 573360 h 573360"/>
              <a:gd name="connsiteX9" fmla="*/ 0 w 1005533"/>
              <a:gd name="connsiteY9" fmla="*/ 477798 h 573360"/>
              <a:gd name="connsiteX10" fmla="*/ 0 w 1005533"/>
              <a:gd name="connsiteY10" fmla="*/ 95562 h 5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5533" h="573360" fill="none" extrusionOk="0">
                <a:moveTo>
                  <a:pt x="0" y="95562"/>
                </a:moveTo>
                <a:cubicBezTo>
                  <a:pt x="-1940" y="46759"/>
                  <a:pt x="37037" y="3503"/>
                  <a:pt x="95562" y="0"/>
                </a:cubicBezTo>
                <a:cubicBezTo>
                  <a:pt x="226687" y="-12980"/>
                  <a:pt x="346898" y="-2352"/>
                  <a:pt x="486478" y="0"/>
                </a:cubicBezTo>
                <a:cubicBezTo>
                  <a:pt x="626058" y="2352"/>
                  <a:pt x="816882" y="-7263"/>
                  <a:pt x="909971" y="0"/>
                </a:cubicBezTo>
                <a:cubicBezTo>
                  <a:pt x="964667" y="-12884"/>
                  <a:pt x="1013242" y="44766"/>
                  <a:pt x="1005533" y="95562"/>
                </a:cubicBezTo>
                <a:cubicBezTo>
                  <a:pt x="1023240" y="226690"/>
                  <a:pt x="991160" y="320075"/>
                  <a:pt x="1005533" y="477798"/>
                </a:cubicBezTo>
                <a:cubicBezTo>
                  <a:pt x="1001311" y="530161"/>
                  <a:pt x="971702" y="568958"/>
                  <a:pt x="909971" y="573360"/>
                </a:cubicBezTo>
                <a:cubicBezTo>
                  <a:pt x="811900" y="590607"/>
                  <a:pt x="694650" y="574896"/>
                  <a:pt x="519055" y="573360"/>
                </a:cubicBezTo>
                <a:cubicBezTo>
                  <a:pt x="343460" y="571824"/>
                  <a:pt x="227319" y="553314"/>
                  <a:pt x="95562" y="573360"/>
                </a:cubicBezTo>
                <a:cubicBezTo>
                  <a:pt x="39809" y="577549"/>
                  <a:pt x="3844" y="530108"/>
                  <a:pt x="0" y="477798"/>
                </a:cubicBezTo>
                <a:cubicBezTo>
                  <a:pt x="-4990" y="291342"/>
                  <a:pt x="-10006" y="265045"/>
                  <a:pt x="0" y="95562"/>
                </a:cubicBezTo>
                <a:close/>
              </a:path>
              <a:path w="1005533" h="573360" stroke="0" extrusionOk="0">
                <a:moveTo>
                  <a:pt x="0" y="95562"/>
                </a:moveTo>
                <a:cubicBezTo>
                  <a:pt x="5222" y="35283"/>
                  <a:pt x="42568" y="1613"/>
                  <a:pt x="95562" y="0"/>
                </a:cubicBezTo>
                <a:cubicBezTo>
                  <a:pt x="261569" y="1444"/>
                  <a:pt x="341196" y="15597"/>
                  <a:pt x="502767" y="0"/>
                </a:cubicBezTo>
                <a:cubicBezTo>
                  <a:pt x="664338" y="-15597"/>
                  <a:pt x="773866" y="-18019"/>
                  <a:pt x="909971" y="0"/>
                </a:cubicBezTo>
                <a:cubicBezTo>
                  <a:pt x="959474" y="-3620"/>
                  <a:pt x="1016330" y="38267"/>
                  <a:pt x="1005533" y="95562"/>
                </a:cubicBezTo>
                <a:cubicBezTo>
                  <a:pt x="1017531" y="215848"/>
                  <a:pt x="1015982" y="345145"/>
                  <a:pt x="1005533" y="477798"/>
                </a:cubicBezTo>
                <a:cubicBezTo>
                  <a:pt x="997909" y="541145"/>
                  <a:pt x="973332" y="571130"/>
                  <a:pt x="909971" y="573360"/>
                </a:cubicBezTo>
                <a:cubicBezTo>
                  <a:pt x="830195" y="579379"/>
                  <a:pt x="636392" y="578676"/>
                  <a:pt x="519055" y="573360"/>
                </a:cubicBezTo>
                <a:cubicBezTo>
                  <a:pt x="401718" y="568044"/>
                  <a:pt x="189341" y="559718"/>
                  <a:pt x="95562" y="573360"/>
                </a:cubicBezTo>
                <a:cubicBezTo>
                  <a:pt x="44806" y="576513"/>
                  <a:pt x="-1876" y="539131"/>
                  <a:pt x="0" y="477798"/>
                </a:cubicBezTo>
                <a:cubicBezTo>
                  <a:pt x="-5621" y="290079"/>
                  <a:pt x="837" y="229050"/>
                  <a:pt x="0" y="95562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الأصول</a:t>
            </a:r>
            <a:endParaRPr lang="en-US" sz="12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981387CB-587B-4ABC-0317-D719C63EAB22}"/>
              </a:ext>
            </a:extLst>
          </p:cNvPr>
          <p:cNvSpPr/>
          <p:nvPr/>
        </p:nvSpPr>
        <p:spPr>
          <a:xfrm>
            <a:off x="4350563" y="5016159"/>
            <a:ext cx="2093896" cy="565979"/>
          </a:xfrm>
          <a:custGeom>
            <a:avLst/>
            <a:gdLst>
              <a:gd name="connsiteX0" fmla="*/ 0 w 2093896"/>
              <a:gd name="connsiteY0" fmla="*/ 94332 h 565979"/>
              <a:gd name="connsiteX1" fmla="*/ 94332 w 2093896"/>
              <a:gd name="connsiteY1" fmla="*/ 0 h 565979"/>
              <a:gd name="connsiteX2" fmla="*/ 748462 w 2093896"/>
              <a:gd name="connsiteY2" fmla="*/ 0 h 565979"/>
              <a:gd name="connsiteX3" fmla="*/ 1402591 w 2093896"/>
              <a:gd name="connsiteY3" fmla="*/ 0 h 565979"/>
              <a:gd name="connsiteX4" fmla="*/ 1999564 w 2093896"/>
              <a:gd name="connsiteY4" fmla="*/ 0 h 565979"/>
              <a:gd name="connsiteX5" fmla="*/ 2093896 w 2093896"/>
              <a:gd name="connsiteY5" fmla="*/ 94332 h 565979"/>
              <a:gd name="connsiteX6" fmla="*/ 2093896 w 2093896"/>
              <a:gd name="connsiteY6" fmla="*/ 471647 h 565979"/>
              <a:gd name="connsiteX7" fmla="*/ 1999564 w 2093896"/>
              <a:gd name="connsiteY7" fmla="*/ 565979 h 565979"/>
              <a:gd name="connsiteX8" fmla="*/ 1345434 w 2093896"/>
              <a:gd name="connsiteY8" fmla="*/ 565979 h 565979"/>
              <a:gd name="connsiteX9" fmla="*/ 691305 w 2093896"/>
              <a:gd name="connsiteY9" fmla="*/ 565979 h 565979"/>
              <a:gd name="connsiteX10" fmla="*/ 94332 w 2093896"/>
              <a:gd name="connsiteY10" fmla="*/ 565979 h 565979"/>
              <a:gd name="connsiteX11" fmla="*/ 0 w 2093896"/>
              <a:gd name="connsiteY11" fmla="*/ 471647 h 565979"/>
              <a:gd name="connsiteX12" fmla="*/ 0 w 2093896"/>
              <a:gd name="connsiteY12" fmla="*/ 94332 h 56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93896" h="565979" fill="none" extrusionOk="0">
                <a:moveTo>
                  <a:pt x="0" y="94332"/>
                </a:moveTo>
                <a:cubicBezTo>
                  <a:pt x="-5059" y="39172"/>
                  <a:pt x="46881" y="-5365"/>
                  <a:pt x="94332" y="0"/>
                </a:cubicBezTo>
                <a:cubicBezTo>
                  <a:pt x="256672" y="-17906"/>
                  <a:pt x="559957" y="-19845"/>
                  <a:pt x="748462" y="0"/>
                </a:cubicBezTo>
                <a:cubicBezTo>
                  <a:pt x="936967" y="19845"/>
                  <a:pt x="1128788" y="-9377"/>
                  <a:pt x="1402591" y="0"/>
                </a:cubicBezTo>
                <a:cubicBezTo>
                  <a:pt x="1676394" y="9377"/>
                  <a:pt x="1791337" y="27561"/>
                  <a:pt x="1999564" y="0"/>
                </a:cubicBezTo>
                <a:cubicBezTo>
                  <a:pt x="2039991" y="-1145"/>
                  <a:pt x="2100373" y="39050"/>
                  <a:pt x="2093896" y="94332"/>
                </a:cubicBezTo>
                <a:cubicBezTo>
                  <a:pt x="2108312" y="238243"/>
                  <a:pt x="2082530" y="351380"/>
                  <a:pt x="2093896" y="471647"/>
                </a:cubicBezTo>
                <a:cubicBezTo>
                  <a:pt x="2085710" y="523505"/>
                  <a:pt x="2046172" y="554452"/>
                  <a:pt x="1999564" y="565979"/>
                </a:cubicBezTo>
                <a:cubicBezTo>
                  <a:pt x="1763970" y="556553"/>
                  <a:pt x="1525454" y="545547"/>
                  <a:pt x="1345434" y="565979"/>
                </a:cubicBezTo>
                <a:cubicBezTo>
                  <a:pt x="1165414" y="586412"/>
                  <a:pt x="1017969" y="577370"/>
                  <a:pt x="691305" y="565979"/>
                </a:cubicBezTo>
                <a:cubicBezTo>
                  <a:pt x="364641" y="554588"/>
                  <a:pt x="321858" y="557049"/>
                  <a:pt x="94332" y="565979"/>
                </a:cubicBezTo>
                <a:cubicBezTo>
                  <a:pt x="40373" y="558814"/>
                  <a:pt x="-1168" y="522590"/>
                  <a:pt x="0" y="471647"/>
                </a:cubicBezTo>
                <a:cubicBezTo>
                  <a:pt x="8425" y="292219"/>
                  <a:pt x="-18574" y="223911"/>
                  <a:pt x="0" y="94332"/>
                </a:cubicBezTo>
                <a:close/>
              </a:path>
              <a:path w="2093896" h="565979" stroke="0" extrusionOk="0">
                <a:moveTo>
                  <a:pt x="0" y="94332"/>
                </a:moveTo>
                <a:cubicBezTo>
                  <a:pt x="4861" y="35251"/>
                  <a:pt x="41340" y="6656"/>
                  <a:pt x="94332" y="0"/>
                </a:cubicBezTo>
                <a:cubicBezTo>
                  <a:pt x="380313" y="30765"/>
                  <a:pt x="507103" y="-21585"/>
                  <a:pt x="729409" y="0"/>
                </a:cubicBezTo>
                <a:cubicBezTo>
                  <a:pt x="951715" y="21585"/>
                  <a:pt x="1091938" y="22716"/>
                  <a:pt x="1402591" y="0"/>
                </a:cubicBezTo>
                <a:cubicBezTo>
                  <a:pt x="1713244" y="-22716"/>
                  <a:pt x="1755112" y="27680"/>
                  <a:pt x="1999564" y="0"/>
                </a:cubicBezTo>
                <a:cubicBezTo>
                  <a:pt x="2046324" y="7171"/>
                  <a:pt x="2093638" y="37928"/>
                  <a:pt x="2093896" y="94332"/>
                </a:cubicBezTo>
                <a:cubicBezTo>
                  <a:pt x="2106775" y="225364"/>
                  <a:pt x="2090305" y="369107"/>
                  <a:pt x="2093896" y="471647"/>
                </a:cubicBezTo>
                <a:cubicBezTo>
                  <a:pt x="2090054" y="522760"/>
                  <a:pt x="2046538" y="562180"/>
                  <a:pt x="1999564" y="565979"/>
                </a:cubicBezTo>
                <a:cubicBezTo>
                  <a:pt x="1846931" y="564993"/>
                  <a:pt x="1550962" y="574112"/>
                  <a:pt x="1345434" y="565979"/>
                </a:cubicBezTo>
                <a:cubicBezTo>
                  <a:pt x="1139906" y="557847"/>
                  <a:pt x="916223" y="568550"/>
                  <a:pt x="691305" y="565979"/>
                </a:cubicBezTo>
                <a:cubicBezTo>
                  <a:pt x="466387" y="563408"/>
                  <a:pt x="238570" y="541806"/>
                  <a:pt x="94332" y="565979"/>
                </a:cubicBezTo>
                <a:cubicBezTo>
                  <a:pt x="44150" y="567778"/>
                  <a:pt x="-2653" y="518993"/>
                  <a:pt x="0" y="471647"/>
                </a:cubicBezTo>
                <a:cubicBezTo>
                  <a:pt x="961" y="358016"/>
                  <a:pt x="7244" y="225620"/>
                  <a:pt x="0" y="94332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قدرة الأرباح على تغطية الفائدة ؟</a:t>
            </a:r>
            <a:endParaRPr lang="en-US" sz="12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54B3C8E4-7048-0882-3C06-47CFAD409692}"/>
              </a:ext>
            </a:extLst>
          </p:cNvPr>
          <p:cNvSpPr/>
          <p:nvPr/>
        </p:nvSpPr>
        <p:spPr>
          <a:xfrm>
            <a:off x="4367271" y="5824333"/>
            <a:ext cx="2093896" cy="565979"/>
          </a:xfrm>
          <a:custGeom>
            <a:avLst/>
            <a:gdLst>
              <a:gd name="connsiteX0" fmla="*/ 0 w 2093896"/>
              <a:gd name="connsiteY0" fmla="*/ 94332 h 565979"/>
              <a:gd name="connsiteX1" fmla="*/ 94332 w 2093896"/>
              <a:gd name="connsiteY1" fmla="*/ 0 h 565979"/>
              <a:gd name="connsiteX2" fmla="*/ 748462 w 2093896"/>
              <a:gd name="connsiteY2" fmla="*/ 0 h 565979"/>
              <a:gd name="connsiteX3" fmla="*/ 1402591 w 2093896"/>
              <a:gd name="connsiteY3" fmla="*/ 0 h 565979"/>
              <a:gd name="connsiteX4" fmla="*/ 1999564 w 2093896"/>
              <a:gd name="connsiteY4" fmla="*/ 0 h 565979"/>
              <a:gd name="connsiteX5" fmla="*/ 2093896 w 2093896"/>
              <a:gd name="connsiteY5" fmla="*/ 94332 h 565979"/>
              <a:gd name="connsiteX6" fmla="*/ 2093896 w 2093896"/>
              <a:gd name="connsiteY6" fmla="*/ 471647 h 565979"/>
              <a:gd name="connsiteX7" fmla="*/ 1999564 w 2093896"/>
              <a:gd name="connsiteY7" fmla="*/ 565979 h 565979"/>
              <a:gd name="connsiteX8" fmla="*/ 1345434 w 2093896"/>
              <a:gd name="connsiteY8" fmla="*/ 565979 h 565979"/>
              <a:gd name="connsiteX9" fmla="*/ 691305 w 2093896"/>
              <a:gd name="connsiteY9" fmla="*/ 565979 h 565979"/>
              <a:gd name="connsiteX10" fmla="*/ 94332 w 2093896"/>
              <a:gd name="connsiteY10" fmla="*/ 565979 h 565979"/>
              <a:gd name="connsiteX11" fmla="*/ 0 w 2093896"/>
              <a:gd name="connsiteY11" fmla="*/ 471647 h 565979"/>
              <a:gd name="connsiteX12" fmla="*/ 0 w 2093896"/>
              <a:gd name="connsiteY12" fmla="*/ 94332 h 56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93896" h="565979" fill="none" extrusionOk="0">
                <a:moveTo>
                  <a:pt x="0" y="94332"/>
                </a:moveTo>
                <a:cubicBezTo>
                  <a:pt x="-5059" y="39172"/>
                  <a:pt x="46881" y="-5365"/>
                  <a:pt x="94332" y="0"/>
                </a:cubicBezTo>
                <a:cubicBezTo>
                  <a:pt x="256672" y="-17906"/>
                  <a:pt x="559957" y="-19845"/>
                  <a:pt x="748462" y="0"/>
                </a:cubicBezTo>
                <a:cubicBezTo>
                  <a:pt x="936967" y="19845"/>
                  <a:pt x="1128788" y="-9377"/>
                  <a:pt x="1402591" y="0"/>
                </a:cubicBezTo>
                <a:cubicBezTo>
                  <a:pt x="1676394" y="9377"/>
                  <a:pt x="1791337" y="27561"/>
                  <a:pt x="1999564" y="0"/>
                </a:cubicBezTo>
                <a:cubicBezTo>
                  <a:pt x="2039991" y="-1145"/>
                  <a:pt x="2100373" y="39050"/>
                  <a:pt x="2093896" y="94332"/>
                </a:cubicBezTo>
                <a:cubicBezTo>
                  <a:pt x="2108312" y="238243"/>
                  <a:pt x="2082530" y="351380"/>
                  <a:pt x="2093896" y="471647"/>
                </a:cubicBezTo>
                <a:cubicBezTo>
                  <a:pt x="2085710" y="523505"/>
                  <a:pt x="2046172" y="554452"/>
                  <a:pt x="1999564" y="565979"/>
                </a:cubicBezTo>
                <a:cubicBezTo>
                  <a:pt x="1763970" y="556553"/>
                  <a:pt x="1525454" y="545547"/>
                  <a:pt x="1345434" y="565979"/>
                </a:cubicBezTo>
                <a:cubicBezTo>
                  <a:pt x="1165414" y="586412"/>
                  <a:pt x="1017969" y="577370"/>
                  <a:pt x="691305" y="565979"/>
                </a:cubicBezTo>
                <a:cubicBezTo>
                  <a:pt x="364641" y="554588"/>
                  <a:pt x="321858" y="557049"/>
                  <a:pt x="94332" y="565979"/>
                </a:cubicBezTo>
                <a:cubicBezTo>
                  <a:pt x="40373" y="558814"/>
                  <a:pt x="-1168" y="522590"/>
                  <a:pt x="0" y="471647"/>
                </a:cubicBezTo>
                <a:cubicBezTo>
                  <a:pt x="8425" y="292219"/>
                  <a:pt x="-18574" y="223911"/>
                  <a:pt x="0" y="94332"/>
                </a:cubicBezTo>
                <a:close/>
              </a:path>
              <a:path w="2093896" h="565979" stroke="0" extrusionOk="0">
                <a:moveTo>
                  <a:pt x="0" y="94332"/>
                </a:moveTo>
                <a:cubicBezTo>
                  <a:pt x="4861" y="35251"/>
                  <a:pt x="41340" y="6656"/>
                  <a:pt x="94332" y="0"/>
                </a:cubicBezTo>
                <a:cubicBezTo>
                  <a:pt x="380313" y="30765"/>
                  <a:pt x="507103" y="-21585"/>
                  <a:pt x="729409" y="0"/>
                </a:cubicBezTo>
                <a:cubicBezTo>
                  <a:pt x="951715" y="21585"/>
                  <a:pt x="1091938" y="22716"/>
                  <a:pt x="1402591" y="0"/>
                </a:cubicBezTo>
                <a:cubicBezTo>
                  <a:pt x="1713244" y="-22716"/>
                  <a:pt x="1755112" y="27680"/>
                  <a:pt x="1999564" y="0"/>
                </a:cubicBezTo>
                <a:cubicBezTo>
                  <a:pt x="2046324" y="7171"/>
                  <a:pt x="2093638" y="37928"/>
                  <a:pt x="2093896" y="94332"/>
                </a:cubicBezTo>
                <a:cubicBezTo>
                  <a:pt x="2106775" y="225364"/>
                  <a:pt x="2090305" y="369107"/>
                  <a:pt x="2093896" y="471647"/>
                </a:cubicBezTo>
                <a:cubicBezTo>
                  <a:pt x="2090054" y="522760"/>
                  <a:pt x="2046538" y="562180"/>
                  <a:pt x="1999564" y="565979"/>
                </a:cubicBezTo>
                <a:cubicBezTo>
                  <a:pt x="1846931" y="564993"/>
                  <a:pt x="1550962" y="574112"/>
                  <a:pt x="1345434" y="565979"/>
                </a:cubicBezTo>
                <a:cubicBezTo>
                  <a:pt x="1139906" y="557847"/>
                  <a:pt x="916223" y="568550"/>
                  <a:pt x="691305" y="565979"/>
                </a:cubicBezTo>
                <a:cubicBezTo>
                  <a:pt x="466387" y="563408"/>
                  <a:pt x="238570" y="541806"/>
                  <a:pt x="94332" y="565979"/>
                </a:cubicBezTo>
                <a:cubicBezTo>
                  <a:pt x="44150" y="567778"/>
                  <a:pt x="-2653" y="518993"/>
                  <a:pt x="0" y="471647"/>
                </a:cubicBezTo>
                <a:cubicBezTo>
                  <a:pt x="961" y="358016"/>
                  <a:pt x="7244" y="225620"/>
                  <a:pt x="0" y="94332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قدرة الأرباح على توزيع الأرباح ؟</a:t>
            </a:r>
            <a:endParaRPr lang="en-US" sz="12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31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9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9" grpId="0" animBg="1"/>
      <p:bldP spid="30" grpId="0" animBg="1"/>
      <p:bldP spid="32" grpId="0" animBg="1"/>
      <p:bldP spid="37" grpId="0" animBg="1"/>
      <p:bldP spid="8" grpId="0" animBg="1"/>
      <p:bldP spid="10" grpId="0" animBg="1"/>
      <p:bldP spid="18" grpId="0" animBg="1"/>
      <p:bldP spid="38" grpId="0" animBg="1"/>
      <p:bldP spid="3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7520" y="6033033"/>
            <a:ext cx="1142245" cy="669925"/>
          </a:xfrm>
        </p:spPr>
        <p:txBody>
          <a:bodyPr/>
          <a:lstStyle/>
          <a:p>
            <a:r>
              <a:rPr lang="ar-EG" sz="6000" dirty="0">
                <a:solidFill>
                  <a:schemeClr val="tx1"/>
                </a:solidFill>
              </a:rPr>
              <a:t>19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31A75779-3444-10AC-385E-0E79B99E8A52}"/>
              </a:ext>
            </a:extLst>
          </p:cNvPr>
          <p:cNvSpPr/>
          <p:nvPr/>
        </p:nvSpPr>
        <p:spPr>
          <a:xfrm>
            <a:off x="3995795" y="1658183"/>
            <a:ext cx="1893101" cy="399590"/>
          </a:xfrm>
          <a:custGeom>
            <a:avLst/>
            <a:gdLst>
              <a:gd name="connsiteX0" fmla="*/ 0 w 1893101"/>
              <a:gd name="connsiteY0" fmla="*/ 66600 h 399590"/>
              <a:gd name="connsiteX1" fmla="*/ 66600 w 1893101"/>
              <a:gd name="connsiteY1" fmla="*/ 0 h 399590"/>
              <a:gd name="connsiteX2" fmla="*/ 670833 w 1893101"/>
              <a:gd name="connsiteY2" fmla="*/ 0 h 399590"/>
              <a:gd name="connsiteX3" fmla="*/ 1275065 w 1893101"/>
              <a:gd name="connsiteY3" fmla="*/ 0 h 399590"/>
              <a:gd name="connsiteX4" fmla="*/ 1826501 w 1893101"/>
              <a:gd name="connsiteY4" fmla="*/ 0 h 399590"/>
              <a:gd name="connsiteX5" fmla="*/ 1893101 w 1893101"/>
              <a:gd name="connsiteY5" fmla="*/ 66600 h 399590"/>
              <a:gd name="connsiteX6" fmla="*/ 1893101 w 1893101"/>
              <a:gd name="connsiteY6" fmla="*/ 332990 h 399590"/>
              <a:gd name="connsiteX7" fmla="*/ 1826501 w 1893101"/>
              <a:gd name="connsiteY7" fmla="*/ 399590 h 399590"/>
              <a:gd name="connsiteX8" fmla="*/ 1222268 w 1893101"/>
              <a:gd name="connsiteY8" fmla="*/ 399590 h 399590"/>
              <a:gd name="connsiteX9" fmla="*/ 618036 w 1893101"/>
              <a:gd name="connsiteY9" fmla="*/ 399590 h 399590"/>
              <a:gd name="connsiteX10" fmla="*/ 66600 w 1893101"/>
              <a:gd name="connsiteY10" fmla="*/ 399590 h 399590"/>
              <a:gd name="connsiteX11" fmla="*/ 0 w 1893101"/>
              <a:gd name="connsiteY11" fmla="*/ 332990 h 399590"/>
              <a:gd name="connsiteX12" fmla="*/ 0 w 1893101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3101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227225" y="15188"/>
                  <a:pt x="386965" y="-19684"/>
                  <a:pt x="670833" y="0"/>
                </a:cubicBezTo>
                <a:cubicBezTo>
                  <a:pt x="954701" y="19684"/>
                  <a:pt x="1035908" y="13189"/>
                  <a:pt x="1275065" y="0"/>
                </a:cubicBezTo>
                <a:cubicBezTo>
                  <a:pt x="1514222" y="-13189"/>
                  <a:pt x="1591738" y="-16007"/>
                  <a:pt x="1826501" y="0"/>
                </a:cubicBezTo>
                <a:cubicBezTo>
                  <a:pt x="1858838" y="-436"/>
                  <a:pt x="1896000" y="28393"/>
                  <a:pt x="1893101" y="66600"/>
                </a:cubicBezTo>
                <a:cubicBezTo>
                  <a:pt x="1902575" y="138300"/>
                  <a:pt x="1880609" y="226928"/>
                  <a:pt x="1893101" y="332990"/>
                </a:cubicBezTo>
                <a:cubicBezTo>
                  <a:pt x="1884279" y="369513"/>
                  <a:pt x="1862803" y="398583"/>
                  <a:pt x="1826501" y="399590"/>
                </a:cubicBezTo>
                <a:cubicBezTo>
                  <a:pt x="1590376" y="391845"/>
                  <a:pt x="1479833" y="411521"/>
                  <a:pt x="1222268" y="399590"/>
                </a:cubicBezTo>
                <a:cubicBezTo>
                  <a:pt x="964703" y="387659"/>
                  <a:pt x="756040" y="405448"/>
                  <a:pt x="618036" y="399590"/>
                </a:cubicBezTo>
                <a:cubicBezTo>
                  <a:pt x="480032" y="393732"/>
                  <a:pt x="264780" y="420699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893101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64782" y="-3089"/>
                  <a:pt x="484843" y="-10359"/>
                  <a:pt x="653234" y="0"/>
                </a:cubicBezTo>
                <a:cubicBezTo>
                  <a:pt x="821625" y="10359"/>
                  <a:pt x="968840" y="-11587"/>
                  <a:pt x="1275065" y="0"/>
                </a:cubicBezTo>
                <a:cubicBezTo>
                  <a:pt x="1581290" y="11587"/>
                  <a:pt x="1656182" y="19355"/>
                  <a:pt x="1826501" y="0"/>
                </a:cubicBezTo>
                <a:cubicBezTo>
                  <a:pt x="1860739" y="3418"/>
                  <a:pt x="1892855" y="25716"/>
                  <a:pt x="1893101" y="66600"/>
                </a:cubicBezTo>
                <a:cubicBezTo>
                  <a:pt x="1893719" y="163177"/>
                  <a:pt x="1899052" y="233743"/>
                  <a:pt x="1893101" y="332990"/>
                </a:cubicBezTo>
                <a:cubicBezTo>
                  <a:pt x="1886944" y="368193"/>
                  <a:pt x="1862465" y="398983"/>
                  <a:pt x="1826501" y="399590"/>
                </a:cubicBezTo>
                <a:cubicBezTo>
                  <a:pt x="1534989" y="392132"/>
                  <a:pt x="1477091" y="419668"/>
                  <a:pt x="1222268" y="399590"/>
                </a:cubicBezTo>
                <a:cubicBezTo>
                  <a:pt x="967445" y="379512"/>
                  <a:pt x="877247" y="418936"/>
                  <a:pt x="618036" y="399590"/>
                </a:cubicBezTo>
                <a:cubicBezTo>
                  <a:pt x="358825" y="380244"/>
                  <a:pt x="182882" y="405987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Current Liabilities</a:t>
            </a: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09AD60DD-FE06-0081-13AD-D3AB08113A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676" y="1403981"/>
            <a:ext cx="322215" cy="214810"/>
          </a:xfrm>
          <a:prstGeom prst="rect">
            <a:avLst/>
          </a:prstGeom>
        </p:spPr>
      </p:pic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5B9F9283-6B62-51B0-EAE0-9D1F0B50BF1D}"/>
              </a:ext>
            </a:extLst>
          </p:cNvPr>
          <p:cNvSpPr/>
          <p:nvPr/>
        </p:nvSpPr>
        <p:spPr>
          <a:xfrm>
            <a:off x="2973806" y="1015733"/>
            <a:ext cx="740301" cy="399590"/>
          </a:xfrm>
          <a:custGeom>
            <a:avLst/>
            <a:gdLst>
              <a:gd name="connsiteX0" fmla="*/ 0 w 740301"/>
              <a:gd name="connsiteY0" fmla="*/ 66600 h 399590"/>
              <a:gd name="connsiteX1" fmla="*/ 66600 w 740301"/>
              <a:gd name="connsiteY1" fmla="*/ 0 h 399590"/>
              <a:gd name="connsiteX2" fmla="*/ 673701 w 740301"/>
              <a:gd name="connsiteY2" fmla="*/ 0 h 399590"/>
              <a:gd name="connsiteX3" fmla="*/ 740301 w 740301"/>
              <a:gd name="connsiteY3" fmla="*/ 66600 h 399590"/>
              <a:gd name="connsiteX4" fmla="*/ 740301 w 740301"/>
              <a:gd name="connsiteY4" fmla="*/ 332990 h 399590"/>
              <a:gd name="connsiteX5" fmla="*/ 673701 w 740301"/>
              <a:gd name="connsiteY5" fmla="*/ 399590 h 399590"/>
              <a:gd name="connsiteX6" fmla="*/ 66600 w 740301"/>
              <a:gd name="connsiteY6" fmla="*/ 399590 h 399590"/>
              <a:gd name="connsiteX7" fmla="*/ 0 w 740301"/>
              <a:gd name="connsiteY7" fmla="*/ 332990 h 399590"/>
              <a:gd name="connsiteX8" fmla="*/ 0 w 740301"/>
              <a:gd name="connsiteY8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0301" h="399590" fill="none" extrusionOk="0">
                <a:moveTo>
                  <a:pt x="0" y="66600"/>
                </a:moveTo>
                <a:cubicBezTo>
                  <a:pt x="-5" y="27907"/>
                  <a:pt x="21532" y="-3417"/>
                  <a:pt x="66600" y="0"/>
                </a:cubicBezTo>
                <a:cubicBezTo>
                  <a:pt x="303341" y="3804"/>
                  <a:pt x="403478" y="17611"/>
                  <a:pt x="673701" y="0"/>
                </a:cubicBezTo>
                <a:cubicBezTo>
                  <a:pt x="708396" y="-1015"/>
                  <a:pt x="736577" y="33115"/>
                  <a:pt x="740301" y="66600"/>
                </a:cubicBezTo>
                <a:cubicBezTo>
                  <a:pt x="731079" y="171937"/>
                  <a:pt x="750212" y="215367"/>
                  <a:pt x="740301" y="332990"/>
                </a:cubicBezTo>
                <a:cubicBezTo>
                  <a:pt x="741143" y="364120"/>
                  <a:pt x="714784" y="400695"/>
                  <a:pt x="673701" y="399590"/>
                </a:cubicBezTo>
                <a:cubicBezTo>
                  <a:pt x="393794" y="405948"/>
                  <a:pt x="210014" y="375073"/>
                  <a:pt x="66600" y="399590"/>
                </a:cubicBezTo>
                <a:cubicBezTo>
                  <a:pt x="25373" y="399154"/>
                  <a:pt x="2899" y="368347"/>
                  <a:pt x="0" y="332990"/>
                </a:cubicBezTo>
                <a:cubicBezTo>
                  <a:pt x="-9474" y="261290"/>
                  <a:pt x="12493" y="172662"/>
                  <a:pt x="0" y="66600"/>
                </a:cubicBezTo>
                <a:close/>
              </a:path>
              <a:path w="740301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84746" y="-22331"/>
                  <a:pt x="466774" y="-29784"/>
                  <a:pt x="673701" y="0"/>
                </a:cubicBezTo>
                <a:cubicBezTo>
                  <a:pt x="712838" y="266"/>
                  <a:pt x="740767" y="28952"/>
                  <a:pt x="740301" y="66600"/>
                </a:cubicBezTo>
                <a:cubicBezTo>
                  <a:pt x="749837" y="148680"/>
                  <a:pt x="730141" y="222057"/>
                  <a:pt x="740301" y="332990"/>
                </a:cubicBezTo>
                <a:cubicBezTo>
                  <a:pt x="742634" y="361951"/>
                  <a:pt x="714309" y="402288"/>
                  <a:pt x="673701" y="399590"/>
                </a:cubicBezTo>
                <a:cubicBezTo>
                  <a:pt x="371633" y="418362"/>
                  <a:pt x="229782" y="375673"/>
                  <a:pt x="66600" y="399590"/>
                </a:cubicBezTo>
                <a:cubicBezTo>
                  <a:pt x="24133" y="404785"/>
                  <a:pt x="-2861" y="371757"/>
                  <a:pt x="0" y="332990"/>
                </a:cubicBezTo>
                <a:cubicBezTo>
                  <a:pt x="-6620" y="278054"/>
                  <a:pt x="-6430" y="164941"/>
                  <a:pt x="0" y="66600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Current Asset</a:t>
            </a: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A443F658-F291-302E-0971-BBCCDE47CBAE}"/>
              </a:ext>
            </a:extLst>
          </p:cNvPr>
          <p:cNvSpPr/>
          <p:nvPr/>
        </p:nvSpPr>
        <p:spPr>
          <a:xfrm>
            <a:off x="4063634" y="1004391"/>
            <a:ext cx="822261" cy="399590"/>
          </a:xfrm>
          <a:custGeom>
            <a:avLst/>
            <a:gdLst>
              <a:gd name="connsiteX0" fmla="*/ 0 w 822261"/>
              <a:gd name="connsiteY0" fmla="*/ 66600 h 399590"/>
              <a:gd name="connsiteX1" fmla="*/ 66600 w 822261"/>
              <a:gd name="connsiteY1" fmla="*/ 0 h 399590"/>
              <a:gd name="connsiteX2" fmla="*/ 755661 w 822261"/>
              <a:gd name="connsiteY2" fmla="*/ 0 h 399590"/>
              <a:gd name="connsiteX3" fmla="*/ 822261 w 822261"/>
              <a:gd name="connsiteY3" fmla="*/ 66600 h 399590"/>
              <a:gd name="connsiteX4" fmla="*/ 822261 w 822261"/>
              <a:gd name="connsiteY4" fmla="*/ 332990 h 399590"/>
              <a:gd name="connsiteX5" fmla="*/ 755661 w 822261"/>
              <a:gd name="connsiteY5" fmla="*/ 399590 h 399590"/>
              <a:gd name="connsiteX6" fmla="*/ 66600 w 822261"/>
              <a:gd name="connsiteY6" fmla="*/ 399590 h 399590"/>
              <a:gd name="connsiteX7" fmla="*/ 0 w 822261"/>
              <a:gd name="connsiteY7" fmla="*/ 332990 h 399590"/>
              <a:gd name="connsiteX8" fmla="*/ 0 w 822261"/>
              <a:gd name="connsiteY8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261" h="399590" fill="none" extrusionOk="0">
                <a:moveTo>
                  <a:pt x="0" y="66600"/>
                </a:moveTo>
                <a:cubicBezTo>
                  <a:pt x="-5" y="27907"/>
                  <a:pt x="21532" y="-3417"/>
                  <a:pt x="66600" y="0"/>
                </a:cubicBezTo>
                <a:cubicBezTo>
                  <a:pt x="318777" y="-24973"/>
                  <a:pt x="537638" y="-20730"/>
                  <a:pt x="755661" y="0"/>
                </a:cubicBezTo>
                <a:cubicBezTo>
                  <a:pt x="790356" y="-1015"/>
                  <a:pt x="818537" y="33115"/>
                  <a:pt x="822261" y="66600"/>
                </a:cubicBezTo>
                <a:cubicBezTo>
                  <a:pt x="813039" y="171937"/>
                  <a:pt x="832172" y="215367"/>
                  <a:pt x="822261" y="332990"/>
                </a:cubicBezTo>
                <a:cubicBezTo>
                  <a:pt x="823103" y="364120"/>
                  <a:pt x="796744" y="400695"/>
                  <a:pt x="755661" y="399590"/>
                </a:cubicBezTo>
                <a:cubicBezTo>
                  <a:pt x="457659" y="429169"/>
                  <a:pt x="297775" y="421295"/>
                  <a:pt x="66600" y="399590"/>
                </a:cubicBezTo>
                <a:cubicBezTo>
                  <a:pt x="25373" y="399154"/>
                  <a:pt x="2899" y="368347"/>
                  <a:pt x="0" y="332990"/>
                </a:cubicBezTo>
                <a:cubicBezTo>
                  <a:pt x="-9474" y="261290"/>
                  <a:pt x="12493" y="172662"/>
                  <a:pt x="0" y="66600"/>
                </a:cubicBezTo>
                <a:close/>
              </a:path>
              <a:path w="822261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11187" y="29592"/>
                  <a:pt x="442864" y="-22244"/>
                  <a:pt x="755661" y="0"/>
                </a:cubicBezTo>
                <a:cubicBezTo>
                  <a:pt x="794798" y="266"/>
                  <a:pt x="822727" y="28952"/>
                  <a:pt x="822261" y="66600"/>
                </a:cubicBezTo>
                <a:cubicBezTo>
                  <a:pt x="831797" y="148680"/>
                  <a:pt x="812101" y="222057"/>
                  <a:pt x="822261" y="332990"/>
                </a:cubicBezTo>
                <a:cubicBezTo>
                  <a:pt x="824594" y="361951"/>
                  <a:pt x="796269" y="402288"/>
                  <a:pt x="755661" y="399590"/>
                </a:cubicBezTo>
                <a:cubicBezTo>
                  <a:pt x="474692" y="394172"/>
                  <a:pt x="274265" y="388522"/>
                  <a:pt x="66600" y="399590"/>
                </a:cubicBezTo>
                <a:cubicBezTo>
                  <a:pt x="24133" y="404785"/>
                  <a:pt x="-2861" y="371757"/>
                  <a:pt x="0" y="332990"/>
                </a:cubicBezTo>
                <a:cubicBezTo>
                  <a:pt x="-6620" y="278054"/>
                  <a:pt x="-6430" y="164941"/>
                  <a:pt x="0" y="6660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البنود الأكثر بطئا</a:t>
            </a:r>
            <a:endParaRPr lang="en-US" sz="12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AED47037-BAAF-01DB-BA04-08547D5E92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616" y="1195805"/>
            <a:ext cx="264179" cy="79136"/>
          </a:xfrm>
          <a:prstGeom prst="rect">
            <a:avLst/>
          </a:prstGeom>
        </p:spPr>
      </p:pic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DD14F0D3-78F1-7570-6B0B-0AFA0EBFE871}"/>
              </a:ext>
            </a:extLst>
          </p:cNvPr>
          <p:cNvSpPr/>
          <p:nvPr/>
        </p:nvSpPr>
        <p:spPr>
          <a:xfrm>
            <a:off x="762898" y="1311591"/>
            <a:ext cx="1460351" cy="399590"/>
          </a:xfrm>
          <a:custGeom>
            <a:avLst/>
            <a:gdLst>
              <a:gd name="connsiteX0" fmla="*/ 0 w 1460351"/>
              <a:gd name="connsiteY0" fmla="*/ 66600 h 399590"/>
              <a:gd name="connsiteX1" fmla="*/ 66600 w 1460351"/>
              <a:gd name="connsiteY1" fmla="*/ 0 h 399590"/>
              <a:gd name="connsiteX2" fmla="*/ 703632 w 1460351"/>
              <a:gd name="connsiteY2" fmla="*/ 0 h 399590"/>
              <a:gd name="connsiteX3" fmla="*/ 1393751 w 1460351"/>
              <a:gd name="connsiteY3" fmla="*/ 0 h 399590"/>
              <a:gd name="connsiteX4" fmla="*/ 1460351 w 1460351"/>
              <a:gd name="connsiteY4" fmla="*/ 66600 h 399590"/>
              <a:gd name="connsiteX5" fmla="*/ 1460351 w 1460351"/>
              <a:gd name="connsiteY5" fmla="*/ 332990 h 399590"/>
              <a:gd name="connsiteX6" fmla="*/ 1393751 w 1460351"/>
              <a:gd name="connsiteY6" fmla="*/ 399590 h 399590"/>
              <a:gd name="connsiteX7" fmla="*/ 756719 w 1460351"/>
              <a:gd name="connsiteY7" fmla="*/ 399590 h 399590"/>
              <a:gd name="connsiteX8" fmla="*/ 66600 w 1460351"/>
              <a:gd name="connsiteY8" fmla="*/ 399590 h 399590"/>
              <a:gd name="connsiteX9" fmla="*/ 0 w 1460351"/>
              <a:gd name="connsiteY9" fmla="*/ 332990 h 399590"/>
              <a:gd name="connsiteX10" fmla="*/ 0 w 1460351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60351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322254" y="-8697"/>
                  <a:pt x="400278" y="15700"/>
                  <a:pt x="703632" y="0"/>
                </a:cubicBezTo>
                <a:cubicBezTo>
                  <a:pt x="1006986" y="-15700"/>
                  <a:pt x="1186645" y="15468"/>
                  <a:pt x="1393751" y="0"/>
                </a:cubicBezTo>
                <a:cubicBezTo>
                  <a:pt x="1431375" y="-5652"/>
                  <a:pt x="1464652" y="30923"/>
                  <a:pt x="1460351" y="66600"/>
                </a:cubicBezTo>
                <a:cubicBezTo>
                  <a:pt x="1471191" y="142846"/>
                  <a:pt x="1470020" y="251105"/>
                  <a:pt x="1460351" y="332990"/>
                </a:cubicBezTo>
                <a:cubicBezTo>
                  <a:pt x="1455906" y="369336"/>
                  <a:pt x="1433432" y="398165"/>
                  <a:pt x="1393751" y="399590"/>
                </a:cubicBezTo>
                <a:cubicBezTo>
                  <a:pt x="1248925" y="424485"/>
                  <a:pt x="933112" y="421023"/>
                  <a:pt x="756719" y="399590"/>
                </a:cubicBezTo>
                <a:cubicBezTo>
                  <a:pt x="580326" y="378157"/>
                  <a:pt x="258722" y="390244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1460351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76375" y="-7072"/>
                  <a:pt x="494228" y="-4670"/>
                  <a:pt x="730176" y="0"/>
                </a:cubicBezTo>
                <a:cubicBezTo>
                  <a:pt x="966124" y="4670"/>
                  <a:pt x="1097361" y="8497"/>
                  <a:pt x="1393751" y="0"/>
                </a:cubicBezTo>
                <a:cubicBezTo>
                  <a:pt x="1424827" y="-6310"/>
                  <a:pt x="1465789" y="27542"/>
                  <a:pt x="1460351" y="66600"/>
                </a:cubicBezTo>
                <a:cubicBezTo>
                  <a:pt x="1458657" y="189726"/>
                  <a:pt x="1465950" y="245350"/>
                  <a:pt x="1460351" y="332990"/>
                </a:cubicBezTo>
                <a:cubicBezTo>
                  <a:pt x="1456036" y="375755"/>
                  <a:pt x="1436431" y="398348"/>
                  <a:pt x="1393751" y="399590"/>
                </a:cubicBezTo>
                <a:cubicBezTo>
                  <a:pt x="1143324" y="384486"/>
                  <a:pt x="885194" y="385197"/>
                  <a:pt x="756719" y="399590"/>
                </a:cubicBezTo>
                <a:cubicBezTo>
                  <a:pt x="628244" y="413983"/>
                  <a:pt x="232760" y="430070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Quick Ratio</a:t>
            </a:r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07F864CB-526D-3AC4-08F4-2573A3B405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893" y="1188559"/>
            <a:ext cx="264179" cy="79136"/>
          </a:xfrm>
          <a:prstGeom prst="rect">
            <a:avLst/>
          </a:prstGeom>
        </p:spPr>
      </p:pic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55689F1C-690C-3614-C7B7-01E8363F6636}"/>
              </a:ext>
            </a:extLst>
          </p:cNvPr>
          <p:cNvSpPr/>
          <p:nvPr/>
        </p:nvSpPr>
        <p:spPr>
          <a:xfrm>
            <a:off x="5296537" y="1004391"/>
            <a:ext cx="1047410" cy="399590"/>
          </a:xfrm>
          <a:custGeom>
            <a:avLst/>
            <a:gdLst>
              <a:gd name="connsiteX0" fmla="*/ 0 w 1047410"/>
              <a:gd name="connsiteY0" fmla="*/ 66600 h 399590"/>
              <a:gd name="connsiteX1" fmla="*/ 66600 w 1047410"/>
              <a:gd name="connsiteY1" fmla="*/ 0 h 399590"/>
              <a:gd name="connsiteX2" fmla="*/ 505421 w 1047410"/>
              <a:gd name="connsiteY2" fmla="*/ 0 h 399590"/>
              <a:gd name="connsiteX3" fmla="*/ 980810 w 1047410"/>
              <a:gd name="connsiteY3" fmla="*/ 0 h 399590"/>
              <a:gd name="connsiteX4" fmla="*/ 1047410 w 1047410"/>
              <a:gd name="connsiteY4" fmla="*/ 66600 h 399590"/>
              <a:gd name="connsiteX5" fmla="*/ 1047410 w 1047410"/>
              <a:gd name="connsiteY5" fmla="*/ 332990 h 399590"/>
              <a:gd name="connsiteX6" fmla="*/ 980810 w 1047410"/>
              <a:gd name="connsiteY6" fmla="*/ 399590 h 399590"/>
              <a:gd name="connsiteX7" fmla="*/ 541989 w 1047410"/>
              <a:gd name="connsiteY7" fmla="*/ 399590 h 399590"/>
              <a:gd name="connsiteX8" fmla="*/ 66600 w 1047410"/>
              <a:gd name="connsiteY8" fmla="*/ 399590 h 399590"/>
              <a:gd name="connsiteX9" fmla="*/ 0 w 1047410"/>
              <a:gd name="connsiteY9" fmla="*/ 332990 h 399590"/>
              <a:gd name="connsiteX10" fmla="*/ 0 w 1047410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7410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284185" y="-9706"/>
                  <a:pt x="384883" y="-21037"/>
                  <a:pt x="505421" y="0"/>
                </a:cubicBezTo>
                <a:cubicBezTo>
                  <a:pt x="625959" y="21037"/>
                  <a:pt x="868249" y="-16672"/>
                  <a:pt x="980810" y="0"/>
                </a:cubicBezTo>
                <a:cubicBezTo>
                  <a:pt x="1018434" y="-5652"/>
                  <a:pt x="1051711" y="30923"/>
                  <a:pt x="1047410" y="66600"/>
                </a:cubicBezTo>
                <a:cubicBezTo>
                  <a:pt x="1058250" y="142846"/>
                  <a:pt x="1057079" y="251105"/>
                  <a:pt x="1047410" y="332990"/>
                </a:cubicBezTo>
                <a:cubicBezTo>
                  <a:pt x="1042965" y="369336"/>
                  <a:pt x="1020491" y="398165"/>
                  <a:pt x="980810" y="399590"/>
                </a:cubicBezTo>
                <a:cubicBezTo>
                  <a:pt x="806137" y="395648"/>
                  <a:pt x="738180" y="412080"/>
                  <a:pt x="541989" y="399590"/>
                </a:cubicBezTo>
                <a:cubicBezTo>
                  <a:pt x="345798" y="387100"/>
                  <a:pt x="198483" y="408077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1047410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86174" y="19237"/>
                  <a:pt x="407727" y="14798"/>
                  <a:pt x="523705" y="0"/>
                </a:cubicBezTo>
                <a:cubicBezTo>
                  <a:pt x="639684" y="-14798"/>
                  <a:pt x="773339" y="-19405"/>
                  <a:pt x="980810" y="0"/>
                </a:cubicBezTo>
                <a:cubicBezTo>
                  <a:pt x="1011886" y="-6310"/>
                  <a:pt x="1052848" y="27542"/>
                  <a:pt x="1047410" y="66600"/>
                </a:cubicBezTo>
                <a:cubicBezTo>
                  <a:pt x="1045716" y="189726"/>
                  <a:pt x="1053009" y="245350"/>
                  <a:pt x="1047410" y="332990"/>
                </a:cubicBezTo>
                <a:cubicBezTo>
                  <a:pt x="1043095" y="375755"/>
                  <a:pt x="1023490" y="398348"/>
                  <a:pt x="980810" y="399590"/>
                </a:cubicBezTo>
                <a:cubicBezTo>
                  <a:pt x="772230" y="385862"/>
                  <a:pt x="685908" y="403947"/>
                  <a:pt x="541989" y="399590"/>
                </a:cubicBezTo>
                <a:cubicBezTo>
                  <a:pt x="398070" y="395233"/>
                  <a:pt x="225237" y="418661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1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المصروف المدفوع مقدما</a:t>
            </a:r>
            <a:endParaRPr lang="en-US" sz="11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F68CFD60-6912-05CE-67F6-B0ADF96A8614}"/>
              </a:ext>
            </a:extLst>
          </p:cNvPr>
          <p:cNvSpPr/>
          <p:nvPr/>
        </p:nvSpPr>
        <p:spPr>
          <a:xfrm>
            <a:off x="525902" y="941933"/>
            <a:ext cx="7675272" cy="1281531"/>
          </a:xfrm>
          <a:custGeom>
            <a:avLst/>
            <a:gdLst>
              <a:gd name="connsiteX0" fmla="*/ 0 w 7675272"/>
              <a:gd name="connsiteY0" fmla="*/ 213593 h 1281531"/>
              <a:gd name="connsiteX1" fmla="*/ 213593 w 7675272"/>
              <a:gd name="connsiteY1" fmla="*/ 0 h 1281531"/>
              <a:gd name="connsiteX2" fmla="*/ 1017472 w 7675272"/>
              <a:gd name="connsiteY2" fmla="*/ 0 h 1281531"/>
              <a:gd name="connsiteX3" fmla="*/ 1603908 w 7675272"/>
              <a:gd name="connsiteY3" fmla="*/ 0 h 1281531"/>
              <a:gd name="connsiteX4" fmla="*/ 2117863 w 7675272"/>
              <a:gd name="connsiteY4" fmla="*/ 0 h 1281531"/>
              <a:gd name="connsiteX5" fmla="*/ 2849261 w 7675272"/>
              <a:gd name="connsiteY5" fmla="*/ 0 h 1281531"/>
              <a:gd name="connsiteX6" fmla="*/ 3435697 w 7675272"/>
              <a:gd name="connsiteY6" fmla="*/ 0 h 1281531"/>
              <a:gd name="connsiteX7" fmla="*/ 4239575 w 7675272"/>
              <a:gd name="connsiteY7" fmla="*/ 0 h 1281531"/>
              <a:gd name="connsiteX8" fmla="*/ 4753531 w 7675272"/>
              <a:gd name="connsiteY8" fmla="*/ 0 h 1281531"/>
              <a:gd name="connsiteX9" fmla="*/ 5557409 w 7675272"/>
              <a:gd name="connsiteY9" fmla="*/ 0 h 1281531"/>
              <a:gd name="connsiteX10" fmla="*/ 5998883 w 7675272"/>
              <a:gd name="connsiteY10" fmla="*/ 0 h 1281531"/>
              <a:gd name="connsiteX11" fmla="*/ 6657800 w 7675272"/>
              <a:gd name="connsiteY11" fmla="*/ 0 h 1281531"/>
              <a:gd name="connsiteX12" fmla="*/ 7461679 w 7675272"/>
              <a:gd name="connsiteY12" fmla="*/ 0 h 1281531"/>
              <a:gd name="connsiteX13" fmla="*/ 7675272 w 7675272"/>
              <a:gd name="connsiteY13" fmla="*/ 213593 h 1281531"/>
              <a:gd name="connsiteX14" fmla="*/ 7675272 w 7675272"/>
              <a:gd name="connsiteY14" fmla="*/ 640766 h 1281531"/>
              <a:gd name="connsiteX15" fmla="*/ 7675272 w 7675272"/>
              <a:gd name="connsiteY15" fmla="*/ 1067938 h 1281531"/>
              <a:gd name="connsiteX16" fmla="*/ 7461679 w 7675272"/>
              <a:gd name="connsiteY16" fmla="*/ 1281531 h 1281531"/>
              <a:gd name="connsiteX17" fmla="*/ 6730281 w 7675272"/>
              <a:gd name="connsiteY17" fmla="*/ 1281531 h 1281531"/>
              <a:gd name="connsiteX18" fmla="*/ 6288807 w 7675272"/>
              <a:gd name="connsiteY18" fmla="*/ 1281531 h 1281531"/>
              <a:gd name="connsiteX19" fmla="*/ 5774852 w 7675272"/>
              <a:gd name="connsiteY19" fmla="*/ 1281531 h 1281531"/>
              <a:gd name="connsiteX20" fmla="*/ 4970973 w 7675272"/>
              <a:gd name="connsiteY20" fmla="*/ 1281531 h 1281531"/>
              <a:gd name="connsiteX21" fmla="*/ 4312056 w 7675272"/>
              <a:gd name="connsiteY21" fmla="*/ 1281531 h 1281531"/>
              <a:gd name="connsiteX22" fmla="*/ 3798101 w 7675272"/>
              <a:gd name="connsiteY22" fmla="*/ 1281531 h 1281531"/>
              <a:gd name="connsiteX23" fmla="*/ 3139184 w 7675272"/>
              <a:gd name="connsiteY23" fmla="*/ 1281531 h 1281531"/>
              <a:gd name="connsiteX24" fmla="*/ 2697710 w 7675272"/>
              <a:gd name="connsiteY24" fmla="*/ 1281531 h 1281531"/>
              <a:gd name="connsiteX25" fmla="*/ 2256235 w 7675272"/>
              <a:gd name="connsiteY25" fmla="*/ 1281531 h 1281531"/>
              <a:gd name="connsiteX26" fmla="*/ 1597319 w 7675272"/>
              <a:gd name="connsiteY26" fmla="*/ 1281531 h 1281531"/>
              <a:gd name="connsiteX27" fmla="*/ 1083363 w 7675272"/>
              <a:gd name="connsiteY27" fmla="*/ 1281531 h 1281531"/>
              <a:gd name="connsiteX28" fmla="*/ 213593 w 7675272"/>
              <a:gd name="connsiteY28" fmla="*/ 1281531 h 1281531"/>
              <a:gd name="connsiteX29" fmla="*/ 0 w 7675272"/>
              <a:gd name="connsiteY29" fmla="*/ 1067938 h 1281531"/>
              <a:gd name="connsiteX30" fmla="*/ 0 w 7675272"/>
              <a:gd name="connsiteY30" fmla="*/ 623679 h 1281531"/>
              <a:gd name="connsiteX31" fmla="*/ 0 w 7675272"/>
              <a:gd name="connsiteY31" fmla="*/ 213593 h 1281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675272" h="1281531" extrusionOk="0">
                <a:moveTo>
                  <a:pt x="0" y="213593"/>
                </a:moveTo>
                <a:cubicBezTo>
                  <a:pt x="-19619" y="83528"/>
                  <a:pt x="89901" y="2150"/>
                  <a:pt x="213593" y="0"/>
                </a:cubicBezTo>
                <a:cubicBezTo>
                  <a:pt x="486808" y="18335"/>
                  <a:pt x="645947" y="-20852"/>
                  <a:pt x="1017472" y="0"/>
                </a:cubicBezTo>
                <a:cubicBezTo>
                  <a:pt x="1388997" y="20852"/>
                  <a:pt x="1315166" y="-18966"/>
                  <a:pt x="1603908" y="0"/>
                </a:cubicBezTo>
                <a:cubicBezTo>
                  <a:pt x="1892650" y="18966"/>
                  <a:pt x="1911761" y="21065"/>
                  <a:pt x="2117863" y="0"/>
                </a:cubicBezTo>
                <a:cubicBezTo>
                  <a:pt x="2323965" y="-21065"/>
                  <a:pt x="2540964" y="-1124"/>
                  <a:pt x="2849261" y="0"/>
                </a:cubicBezTo>
                <a:cubicBezTo>
                  <a:pt x="3157558" y="1124"/>
                  <a:pt x="3192518" y="28735"/>
                  <a:pt x="3435697" y="0"/>
                </a:cubicBezTo>
                <a:cubicBezTo>
                  <a:pt x="3678876" y="-28735"/>
                  <a:pt x="3937642" y="13162"/>
                  <a:pt x="4239575" y="0"/>
                </a:cubicBezTo>
                <a:cubicBezTo>
                  <a:pt x="4541508" y="-13162"/>
                  <a:pt x="4615524" y="-8215"/>
                  <a:pt x="4753531" y="0"/>
                </a:cubicBezTo>
                <a:cubicBezTo>
                  <a:pt x="4891538" y="8215"/>
                  <a:pt x="5379586" y="-34206"/>
                  <a:pt x="5557409" y="0"/>
                </a:cubicBezTo>
                <a:cubicBezTo>
                  <a:pt x="5735232" y="34206"/>
                  <a:pt x="5880282" y="-6248"/>
                  <a:pt x="5998883" y="0"/>
                </a:cubicBezTo>
                <a:cubicBezTo>
                  <a:pt x="6117484" y="6248"/>
                  <a:pt x="6377311" y="20429"/>
                  <a:pt x="6657800" y="0"/>
                </a:cubicBezTo>
                <a:cubicBezTo>
                  <a:pt x="6938289" y="-20429"/>
                  <a:pt x="7138790" y="-25496"/>
                  <a:pt x="7461679" y="0"/>
                </a:cubicBezTo>
                <a:cubicBezTo>
                  <a:pt x="7585193" y="-5484"/>
                  <a:pt x="7683175" y="90533"/>
                  <a:pt x="7675272" y="213593"/>
                </a:cubicBezTo>
                <a:cubicBezTo>
                  <a:pt x="7680233" y="397171"/>
                  <a:pt x="7671705" y="449411"/>
                  <a:pt x="7675272" y="640766"/>
                </a:cubicBezTo>
                <a:cubicBezTo>
                  <a:pt x="7678839" y="832121"/>
                  <a:pt x="7663334" y="868524"/>
                  <a:pt x="7675272" y="1067938"/>
                </a:cubicBezTo>
                <a:cubicBezTo>
                  <a:pt x="7668475" y="1179498"/>
                  <a:pt x="7569279" y="1266037"/>
                  <a:pt x="7461679" y="1281531"/>
                </a:cubicBezTo>
                <a:cubicBezTo>
                  <a:pt x="7125265" y="1313771"/>
                  <a:pt x="6904287" y="1287186"/>
                  <a:pt x="6730281" y="1281531"/>
                </a:cubicBezTo>
                <a:cubicBezTo>
                  <a:pt x="6556275" y="1275876"/>
                  <a:pt x="6387261" y="1287898"/>
                  <a:pt x="6288807" y="1281531"/>
                </a:cubicBezTo>
                <a:cubicBezTo>
                  <a:pt x="6190353" y="1275164"/>
                  <a:pt x="5988203" y="1300424"/>
                  <a:pt x="5774852" y="1281531"/>
                </a:cubicBezTo>
                <a:cubicBezTo>
                  <a:pt x="5561501" y="1262638"/>
                  <a:pt x="5223048" y="1242844"/>
                  <a:pt x="4970973" y="1281531"/>
                </a:cubicBezTo>
                <a:cubicBezTo>
                  <a:pt x="4718898" y="1320218"/>
                  <a:pt x="4494878" y="1260895"/>
                  <a:pt x="4312056" y="1281531"/>
                </a:cubicBezTo>
                <a:cubicBezTo>
                  <a:pt x="4129234" y="1302167"/>
                  <a:pt x="3929827" y="1257629"/>
                  <a:pt x="3798101" y="1281531"/>
                </a:cubicBezTo>
                <a:cubicBezTo>
                  <a:pt x="3666375" y="1305433"/>
                  <a:pt x="3378086" y="1282669"/>
                  <a:pt x="3139184" y="1281531"/>
                </a:cubicBezTo>
                <a:cubicBezTo>
                  <a:pt x="2900282" y="1280393"/>
                  <a:pt x="2908610" y="1273424"/>
                  <a:pt x="2697710" y="1281531"/>
                </a:cubicBezTo>
                <a:cubicBezTo>
                  <a:pt x="2486810" y="1289638"/>
                  <a:pt x="2356383" y="1298120"/>
                  <a:pt x="2256235" y="1281531"/>
                </a:cubicBezTo>
                <a:cubicBezTo>
                  <a:pt x="2156087" y="1264942"/>
                  <a:pt x="1898657" y="1304599"/>
                  <a:pt x="1597319" y="1281531"/>
                </a:cubicBezTo>
                <a:cubicBezTo>
                  <a:pt x="1295981" y="1258463"/>
                  <a:pt x="1333535" y="1261604"/>
                  <a:pt x="1083363" y="1281531"/>
                </a:cubicBezTo>
                <a:cubicBezTo>
                  <a:pt x="833191" y="1301458"/>
                  <a:pt x="589678" y="1260064"/>
                  <a:pt x="213593" y="1281531"/>
                </a:cubicBezTo>
                <a:cubicBezTo>
                  <a:pt x="106616" y="1279121"/>
                  <a:pt x="19903" y="1202299"/>
                  <a:pt x="0" y="1067938"/>
                </a:cubicBezTo>
                <a:cubicBezTo>
                  <a:pt x="9243" y="944878"/>
                  <a:pt x="16543" y="732271"/>
                  <a:pt x="0" y="623679"/>
                </a:cubicBezTo>
                <a:cubicBezTo>
                  <a:pt x="-16543" y="515087"/>
                  <a:pt x="17151" y="315638"/>
                  <a:pt x="0" y="213593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bg2"/>
                </a:gs>
                <a:gs pos="100000">
                  <a:srgbClr val="FF0000"/>
                </a:gs>
              </a:gsLst>
              <a:lin ang="5400000" scaled="1"/>
            </a:gra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" name="Picture 101">
            <a:extLst>
              <a:ext uri="{FF2B5EF4-FFF2-40B4-BE49-F238E27FC236}">
                <a16:creationId xmlns:a16="http://schemas.microsoft.com/office/drawing/2014/main" id="{C1E1472C-93CB-0730-9F77-648E70A89D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891" y="1185445"/>
            <a:ext cx="264179" cy="79136"/>
          </a:xfrm>
          <a:prstGeom prst="rect">
            <a:avLst/>
          </a:prstGeom>
        </p:spPr>
      </p:pic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DCC8097E-49BB-62E1-F2E4-DF0A5519D9F5}"/>
              </a:ext>
            </a:extLst>
          </p:cNvPr>
          <p:cNvSpPr/>
          <p:nvPr/>
        </p:nvSpPr>
        <p:spPr>
          <a:xfrm>
            <a:off x="6828458" y="1049792"/>
            <a:ext cx="1047410" cy="399590"/>
          </a:xfrm>
          <a:custGeom>
            <a:avLst/>
            <a:gdLst>
              <a:gd name="connsiteX0" fmla="*/ 0 w 1047410"/>
              <a:gd name="connsiteY0" fmla="*/ 66600 h 399590"/>
              <a:gd name="connsiteX1" fmla="*/ 66600 w 1047410"/>
              <a:gd name="connsiteY1" fmla="*/ 0 h 399590"/>
              <a:gd name="connsiteX2" fmla="*/ 505421 w 1047410"/>
              <a:gd name="connsiteY2" fmla="*/ 0 h 399590"/>
              <a:gd name="connsiteX3" fmla="*/ 980810 w 1047410"/>
              <a:gd name="connsiteY3" fmla="*/ 0 h 399590"/>
              <a:gd name="connsiteX4" fmla="*/ 1047410 w 1047410"/>
              <a:gd name="connsiteY4" fmla="*/ 66600 h 399590"/>
              <a:gd name="connsiteX5" fmla="*/ 1047410 w 1047410"/>
              <a:gd name="connsiteY5" fmla="*/ 332990 h 399590"/>
              <a:gd name="connsiteX6" fmla="*/ 980810 w 1047410"/>
              <a:gd name="connsiteY6" fmla="*/ 399590 h 399590"/>
              <a:gd name="connsiteX7" fmla="*/ 541989 w 1047410"/>
              <a:gd name="connsiteY7" fmla="*/ 399590 h 399590"/>
              <a:gd name="connsiteX8" fmla="*/ 66600 w 1047410"/>
              <a:gd name="connsiteY8" fmla="*/ 399590 h 399590"/>
              <a:gd name="connsiteX9" fmla="*/ 0 w 1047410"/>
              <a:gd name="connsiteY9" fmla="*/ 332990 h 399590"/>
              <a:gd name="connsiteX10" fmla="*/ 0 w 1047410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7410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284185" y="-9706"/>
                  <a:pt x="384883" y="-21037"/>
                  <a:pt x="505421" y="0"/>
                </a:cubicBezTo>
                <a:cubicBezTo>
                  <a:pt x="625959" y="21037"/>
                  <a:pt x="868249" y="-16672"/>
                  <a:pt x="980810" y="0"/>
                </a:cubicBezTo>
                <a:cubicBezTo>
                  <a:pt x="1018434" y="-5652"/>
                  <a:pt x="1051711" y="30923"/>
                  <a:pt x="1047410" y="66600"/>
                </a:cubicBezTo>
                <a:cubicBezTo>
                  <a:pt x="1058250" y="142846"/>
                  <a:pt x="1057079" y="251105"/>
                  <a:pt x="1047410" y="332990"/>
                </a:cubicBezTo>
                <a:cubicBezTo>
                  <a:pt x="1042965" y="369336"/>
                  <a:pt x="1020491" y="398165"/>
                  <a:pt x="980810" y="399590"/>
                </a:cubicBezTo>
                <a:cubicBezTo>
                  <a:pt x="806137" y="395648"/>
                  <a:pt x="738180" y="412080"/>
                  <a:pt x="541989" y="399590"/>
                </a:cubicBezTo>
                <a:cubicBezTo>
                  <a:pt x="345798" y="387100"/>
                  <a:pt x="198483" y="408077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1047410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86174" y="19237"/>
                  <a:pt x="407727" y="14798"/>
                  <a:pt x="523705" y="0"/>
                </a:cubicBezTo>
                <a:cubicBezTo>
                  <a:pt x="639684" y="-14798"/>
                  <a:pt x="773339" y="-19405"/>
                  <a:pt x="980810" y="0"/>
                </a:cubicBezTo>
                <a:cubicBezTo>
                  <a:pt x="1011886" y="-6310"/>
                  <a:pt x="1052848" y="27542"/>
                  <a:pt x="1047410" y="66600"/>
                </a:cubicBezTo>
                <a:cubicBezTo>
                  <a:pt x="1045716" y="189726"/>
                  <a:pt x="1053009" y="245350"/>
                  <a:pt x="1047410" y="332990"/>
                </a:cubicBezTo>
                <a:cubicBezTo>
                  <a:pt x="1043095" y="375755"/>
                  <a:pt x="1023490" y="398348"/>
                  <a:pt x="980810" y="399590"/>
                </a:cubicBezTo>
                <a:cubicBezTo>
                  <a:pt x="772230" y="385862"/>
                  <a:pt x="685908" y="403947"/>
                  <a:pt x="541989" y="399590"/>
                </a:cubicBezTo>
                <a:cubicBezTo>
                  <a:pt x="398070" y="395233"/>
                  <a:pt x="225237" y="418661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1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مسحوبات الملاك</a:t>
            </a:r>
            <a:endParaRPr lang="en-US" sz="11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2F29771-3AF3-821B-E214-C9F8E39CA868}"/>
              </a:ext>
            </a:extLst>
          </p:cNvPr>
          <p:cNvCxnSpPr>
            <a:cxnSpLocks/>
          </p:cNvCxnSpPr>
          <p:nvPr/>
        </p:nvCxnSpPr>
        <p:spPr>
          <a:xfrm flipH="1" flipV="1">
            <a:off x="2633891" y="1512337"/>
            <a:ext cx="5383082" cy="6494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39" name="Picture 38">
            <a:extLst>
              <a:ext uri="{FF2B5EF4-FFF2-40B4-BE49-F238E27FC236}">
                <a16:creationId xmlns:a16="http://schemas.microsoft.com/office/drawing/2014/main" id="{77B8C4CA-E242-17B7-F657-E9D1BF2B9B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684" y="827644"/>
            <a:ext cx="322215" cy="214810"/>
          </a:xfrm>
          <a:prstGeom prst="rect">
            <a:avLst/>
          </a:prstGeom>
        </p:spPr>
      </p:pic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146D80D1-D2FF-03E4-D517-2ACEE5254BC7}"/>
              </a:ext>
            </a:extLst>
          </p:cNvPr>
          <p:cNvSpPr/>
          <p:nvPr/>
        </p:nvSpPr>
        <p:spPr>
          <a:xfrm>
            <a:off x="8791830" y="693823"/>
            <a:ext cx="1047410" cy="399590"/>
          </a:xfrm>
          <a:custGeom>
            <a:avLst/>
            <a:gdLst>
              <a:gd name="connsiteX0" fmla="*/ 0 w 1047410"/>
              <a:gd name="connsiteY0" fmla="*/ 66600 h 399590"/>
              <a:gd name="connsiteX1" fmla="*/ 66600 w 1047410"/>
              <a:gd name="connsiteY1" fmla="*/ 0 h 399590"/>
              <a:gd name="connsiteX2" fmla="*/ 505421 w 1047410"/>
              <a:gd name="connsiteY2" fmla="*/ 0 h 399590"/>
              <a:gd name="connsiteX3" fmla="*/ 980810 w 1047410"/>
              <a:gd name="connsiteY3" fmla="*/ 0 h 399590"/>
              <a:gd name="connsiteX4" fmla="*/ 1047410 w 1047410"/>
              <a:gd name="connsiteY4" fmla="*/ 66600 h 399590"/>
              <a:gd name="connsiteX5" fmla="*/ 1047410 w 1047410"/>
              <a:gd name="connsiteY5" fmla="*/ 332990 h 399590"/>
              <a:gd name="connsiteX6" fmla="*/ 980810 w 1047410"/>
              <a:gd name="connsiteY6" fmla="*/ 399590 h 399590"/>
              <a:gd name="connsiteX7" fmla="*/ 541989 w 1047410"/>
              <a:gd name="connsiteY7" fmla="*/ 399590 h 399590"/>
              <a:gd name="connsiteX8" fmla="*/ 66600 w 1047410"/>
              <a:gd name="connsiteY8" fmla="*/ 399590 h 399590"/>
              <a:gd name="connsiteX9" fmla="*/ 0 w 1047410"/>
              <a:gd name="connsiteY9" fmla="*/ 332990 h 399590"/>
              <a:gd name="connsiteX10" fmla="*/ 0 w 1047410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7410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284185" y="-9706"/>
                  <a:pt x="384883" y="-21037"/>
                  <a:pt x="505421" y="0"/>
                </a:cubicBezTo>
                <a:cubicBezTo>
                  <a:pt x="625959" y="21037"/>
                  <a:pt x="868249" y="-16672"/>
                  <a:pt x="980810" y="0"/>
                </a:cubicBezTo>
                <a:cubicBezTo>
                  <a:pt x="1018434" y="-5652"/>
                  <a:pt x="1051711" y="30923"/>
                  <a:pt x="1047410" y="66600"/>
                </a:cubicBezTo>
                <a:cubicBezTo>
                  <a:pt x="1058250" y="142846"/>
                  <a:pt x="1057079" y="251105"/>
                  <a:pt x="1047410" y="332990"/>
                </a:cubicBezTo>
                <a:cubicBezTo>
                  <a:pt x="1042965" y="369336"/>
                  <a:pt x="1020491" y="398165"/>
                  <a:pt x="980810" y="399590"/>
                </a:cubicBezTo>
                <a:cubicBezTo>
                  <a:pt x="806137" y="395648"/>
                  <a:pt x="738180" y="412080"/>
                  <a:pt x="541989" y="399590"/>
                </a:cubicBezTo>
                <a:cubicBezTo>
                  <a:pt x="345798" y="387100"/>
                  <a:pt x="198483" y="408077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1047410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86174" y="19237"/>
                  <a:pt x="407727" y="14798"/>
                  <a:pt x="523705" y="0"/>
                </a:cubicBezTo>
                <a:cubicBezTo>
                  <a:pt x="639684" y="-14798"/>
                  <a:pt x="773339" y="-19405"/>
                  <a:pt x="980810" y="0"/>
                </a:cubicBezTo>
                <a:cubicBezTo>
                  <a:pt x="1011886" y="-6310"/>
                  <a:pt x="1052848" y="27542"/>
                  <a:pt x="1047410" y="66600"/>
                </a:cubicBezTo>
                <a:cubicBezTo>
                  <a:pt x="1045716" y="189726"/>
                  <a:pt x="1053009" y="245350"/>
                  <a:pt x="1047410" y="332990"/>
                </a:cubicBezTo>
                <a:cubicBezTo>
                  <a:pt x="1043095" y="375755"/>
                  <a:pt x="1023490" y="398348"/>
                  <a:pt x="980810" y="399590"/>
                </a:cubicBezTo>
                <a:cubicBezTo>
                  <a:pt x="772230" y="385862"/>
                  <a:pt x="685908" y="403947"/>
                  <a:pt x="541989" y="399590"/>
                </a:cubicBezTo>
                <a:cubicBezTo>
                  <a:pt x="398070" y="395233"/>
                  <a:pt x="225237" y="418661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4.0</a:t>
            </a:r>
            <a:endParaRPr lang="en-US" sz="20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3ACEBA37-C5C8-FBB4-17DA-B157BAD56FBC}"/>
              </a:ext>
            </a:extLst>
          </p:cNvPr>
          <p:cNvSpPr/>
          <p:nvPr/>
        </p:nvSpPr>
        <p:spPr>
          <a:xfrm>
            <a:off x="9952899" y="657854"/>
            <a:ext cx="1609243" cy="399590"/>
          </a:xfrm>
          <a:custGeom>
            <a:avLst/>
            <a:gdLst>
              <a:gd name="connsiteX0" fmla="*/ 0 w 1609243"/>
              <a:gd name="connsiteY0" fmla="*/ 66600 h 399590"/>
              <a:gd name="connsiteX1" fmla="*/ 66600 w 1609243"/>
              <a:gd name="connsiteY1" fmla="*/ 0 h 399590"/>
              <a:gd name="connsiteX2" fmla="*/ 573375 w 1609243"/>
              <a:gd name="connsiteY2" fmla="*/ 0 h 399590"/>
              <a:gd name="connsiteX3" fmla="*/ 1080150 w 1609243"/>
              <a:gd name="connsiteY3" fmla="*/ 0 h 399590"/>
              <a:gd name="connsiteX4" fmla="*/ 1542643 w 1609243"/>
              <a:gd name="connsiteY4" fmla="*/ 0 h 399590"/>
              <a:gd name="connsiteX5" fmla="*/ 1609243 w 1609243"/>
              <a:gd name="connsiteY5" fmla="*/ 66600 h 399590"/>
              <a:gd name="connsiteX6" fmla="*/ 1609243 w 1609243"/>
              <a:gd name="connsiteY6" fmla="*/ 332990 h 399590"/>
              <a:gd name="connsiteX7" fmla="*/ 1542643 w 1609243"/>
              <a:gd name="connsiteY7" fmla="*/ 399590 h 399590"/>
              <a:gd name="connsiteX8" fmla="*/ 1035868 w 1609243"/>
              <a:gd name="connsiteY8" fmla="*/ 399590 h 399590"/>
              <a:gd name="connsiteX9" fmla="*/ 529093 w 1609243"/>
              <a:gd name="connsiteY9" fmla="*/ 399590 h 399590"/>
              <a:gd name="connsiteX10" fmla="*/ 66600 w 1609243"/>
              <a:gd name="connsiteY10" fmla="*/ 399590 h 399590"/>
              <a:gd name="connsiteX11" fmla="*/ 0 w 1609243"/>
              <a:gd name="connsiteY11" fmla="*/ 332990 h 399590"/>
              <a:gd name="connsiteX12" fmla="*/ 0 w 1609243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09243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262263" y="15636"/>
                  <a:pt x="327239" y="-22986"/>
                  <a:pt x="573375" y="0"/>
                </a:cubicBezTo>
                <a:cubicBezTo>
                  <a:pt x="819512" y="22986"/>
                  <a:pt x="871641" y="13171"/>
                  <a:pt x="1080150" y="0"/>
                </a:cubicBezTo>
                <a:cubicBezTo>
                  <a:pt x="1288659" y="-13171"/>
                  <a:pt x="1418773" y="21632"/>
                  <a:pt x="1542643" y="0"/>
                </a:cubicBezTo>
                <a:cubicBezTo>
                  <a:pt x="1574980" y="-436"/>
                  <a:pt x="1612142" y="28393"/>
                  <a:pt x="1609243" y="66600"/>
                </a:cubicBezTo>
                <a:cubicBezTo>
                  <a:pt x="1618717" y="138300"/>
                  <a:pt x="1596751" y="226928"/>
                  <a:pt x="1609243" y="332990"/>
                </a:cubicBezTo>
                <a:cubicBezTo>
                  <a:pt x="1600421" y="369513"/>
                  <a:pt x="1578945" y="398583"/>
                  <a:pt x="1542643" y="399590"/>
                </a:cubicBezTo>
                <a:cubicBezTo>
                  <a:pt x="1405142" y="395630"/>
                  <a:pt x="1265733" y="418174"/>
                  <a:pt x="1035868" y="399590"/>
                </a:cubicBezTo>
                <a:cubicBezTo>
                  <a:pt x="806003" y="381006"/>
                  <a:pt x="765383" y="388225"/>
                  <a:pt x="529093" y="399590"/>
                </a:cubicBezTo>
                <a:cubicBezTo>
                  <a:pt x="292803" y="410955"/>
                  <a:pt x="274976" y="376577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609243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98115" y="17323"/>
                  <a:pt x="387141" y="22202"/>
                  <a:pt x="558614" y="0"/>
                </a:cubicBezTo>
                <a:cubicBezTo>
                  <a:pt x="730087" y="-22202"/>
                  <a:pt x="936591" y="7058"/>
                  <a:pt x="1080150" y="0"/>
                </a:cubicBezTo>
                <a:cubicBezTo>
                  <a:pt x="1223709" y="-7058"/>
                  <a:pt x="1433169" y="16135"/>
                  <a:pt x="1542643" y="0"/>
                </a:cubicBezTo>
                <a:cubicBezTo>
                  <a:pt x="1576881" y="3418"/>
                  <a:pt x="1608997" y="25716"/>
                  <a:pt x="1609243" y="66600"/>
                </a:cubicBezTo>
                <a:cubicBezTo>
                  <a:pt x="1609861" y="163177"/>
                  <a:pt x="1615194" y="233743"/>
                  <a:pt x="1609243" y="332990"/>
                </a:cubicBezTo>
                <a:cubicBezTo>
                  <a:pt x="1603086" y="368193"/>
                  <a:pt x="1578607" y="398983"/>
                  <a:pt x="1542643" y="399590"/>
                </a:cubicBezTo>
                <a:cubicBezTo>
                  <a:pt x="1345398" y="390031"/>
                  <a:pt x="1261276" y="405285"/>
                  <a:pt x="1035868" y="399590"/>
                </a:cubicBezTo>
                <a:cubicBezTo>
                  <a:pt x="810460" y="393895"/>
                  <a:pt x="636814" y="422208"/>
                  <a:pt x="529093" y="399590"/>
                </a:cubicBezTo>
                <a:cubicBezTo>
                  <a:pt x="421372" y="376972"/>
                  <a:pt x="268185" y="392592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rgbClr val="BEE395"/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مغطيها جدا ؟</a:t>
            </a:r>
            <a:endParaRPr lang="en-US" sz="20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3A09FA16-039F-1422-EFD3-72B1EC8DB585}"/>
              </a:ext>
            </a:extLst>
          </p:cNvPr>
          <p:cNvSpPr/>
          <p:nvPr/>
        </p:nvSpPr>
        <p:spPr>
          <a:xfrm>
            <a:off x="687802" y="2498148"/>
            <a:ext cx="6174809" cy="399590"/>
          </a:xfrm>
          <a:custGeom>
            <a:avLst/>
            <a:gdLst>
              <a:gd name="connsiteX0" fmla="*/ 0 w 6174809"/>
              <a:gd name="connsiteY0" fmla="*/ 66600 h 399590"/>
              <a:gd name="connsiteX1" fmla="*/ 66600 w 6174809"/>
              <a:gd name="connsiteY1" fmla="*/ 0 h 399590"/>
              <a:gd name="connsiteX2" fmla="*/ 617058 w 6174809"/>
              <a:gd name="connsiteY2" fmla="*/ 0 h 399590"/>
              <a:gd name="connsiteX3" fmla="*/ 1167515 w 6174809"/>
              <a:gd name="connsiteY3" fmla="*/ 0 h 399590"/>
              <a:gd name="connsiteX4" fmla="*/ 1838805 w 6174809"/>
              <a:gd name="connsiteY4" fmla="*/ 0 h 399590"/>
              <a:gd name="connsiteX5" fmla="*/ 2449679 w 6174809"/>
              <a:gd name="connsiteY5" fmla="*/ 0 h 399590"/>
              <a:gd name="connsiteX6" fmla="*/ 2939721 w 6174809"/>
              <a:gd name="connsiteY6" fmla="*/ 0 h 399590"/>
              <a:gd name="connsiteX7" fmla="*/ 3731843 w 6174809"/>
              <a:gd name="connsiteY7" fmla="*/ 0 h 399590"/>
              <a:gd name="connsiteX8" fmla="*/ 4221884 w 6174809"/>
              <a:gd name="connsiteY8" fmla="*/ 0 h 399590"/>
              <a:gd name="connsiteX9" fmla="*/ 4953590 w 6174809"/>
              <a:gd name="connsiteY9" fmla="*/ 0 h 399590"/>
              <a:gd name="connsiteX10" fmla="*/ 6108209 w 6174809"/>
              <a:gd name="connsiteY10" fmla="*/ 0 h 399590"/>
              <a:gd name="connsiteX11" fmla="*/ 6174809 w 6174809"/>
              <a:gd name="connsiteY11" fmla="*/ 66600 h 399590"/>
              <a:gd name="connsiteX12" fmla="*/ 6174809 w 6174809"/>
              <a:gd name="connsiteY12" fmla="*/ 332990 h 399590"/>
              <a:gd name="connsiteX13" fmla="*/ 6108209 w 6174809"/>
              <a:gd name="connsiteY13" fmla="*/ 399590 h 399590"/>
              <a:gd name="connsiteX14" fmla="*/ 5618167 w 6174809"/>
              <a:gd name="connsiteY14" fmla="*/ 399590 h 399590"/>
              <a:gd name="connsiteX15" fmla="*/ 4826045 w 6174809"/>
              <a:gd name="connsiteY15" fmla="*/ 399590 h 399590"/>
              <a:gd name="connsiteX16" fmla="*/ 4094339 w 6174809"/>
              <a:gd name="connsiteY16" fmla="*/ 399590 h 399590"/>
              <a:gd name="connsiteX17" fmla="*/ 3362633 w 6174809"/>
              <a:gd name="connsiteY17" fmla="*/ 399590 h 399590"/>
              <a:gd name="connsiteX18" fmla="*/ 2751760 w 6174809"/>
              <a:gd name="connsiteY18" fmla="*/ 399590 h 399590"/>
              <a:gd name="connsiteX19" fmla="*/ 1959637 w 6174809"/>
              <a:gd name="connsiteY19" fmla="*/ 399590 h 399590"/>
              <a:gd name="connsiteX20" fmla="*/ 1167515 w 6174809"/>
              <a:gd name="connsiteY20" fmla="*/ 399590 h 399590"/>
              <a:gd name="connsiteX21" fmla="*/ 677474 w 6174809"/>
              <a:gd name="connsiteY21" fmla="*/ 399590 h 399590"/>
              <a:gd name="connsiteX22" fmla="*/ 66600 w 6174809"/>
              <a:gd name="connsiteY22" fmla="*/ 399590 h 399590"/>
              <a:gd name="connsiteX23" fmla="*/ 0 w 6174809"/>
              <a:gd name="connsiteY23" fmla="*/ 332990 h 399590"/>
              <a:gd name="connsiteX24" fmla="*/ 0 w 6174809"/>
              <a:gd name="connsiteY24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174809" h="399590" fill="none" extrusionOk="0">
                <a:moveTo>
                  <a:pt x="0" y="66600"/>
                </a:moveTo>
                <a:cubicBezTo>
                  <a:pt x="607" y="25834"/>
                  <a:pt x="21873" y="-4363"/>
                  <a:pt x="66600" y="0"/>
                </a:cubicBezTo>
                <a:cubicBezTo>
                  <a:pt x="260757" y="5085"/>
                  <a:pt x="372579" y="-4185"/>
                  <a:pt x="617058" y="0"/>
                </a:cubicBezTo>
                <a:cubicBezTo>
                  <a:pt x="861537" y="4185"/>
                  <a:pt x="926015" y="-22335"/>
                  <a:pt x="1167515" y="0"/>
                </a:cubicBezTo>
                <a:cubicBezTo>
                  <a:pt x="1409015" y="22335"/>
                  <a:pt x="1510814" y="-4567"/>
                  <a:pt x="1838805" y="0"/>
                </a:cubicBezTo>
                <a:cubicBezTo>
                  <a:pt x="2166796" y="4567"/>
                  <a:pt x="2229567" y="3107"/>
                  <a:pt x="2449679" y="0"/>
                </a:cubicBezTo>
                <a:cubicBezTo>
                  <a:pt x="2669791" y="-3107"/>
                  <a:pt x="2827132" y="8903"/>
                  <a:pt x="2939721" y="0"/>
                </a:cubicBezTo>
                <a:cubicBezTo>
                  <a:pt x="3052310" y="-8903"/>
                  <a:pt x="3440196" y="-361"/>
                  <a:pt x="3731843" y="0"/>
                </a:cubicBezTo>
                <a:cubicBezTo>
                  <a:pt x="4023490" y="361"/>
                  <a:pt x="4046208" y="17373"/>
                  <a:pt x="4221884" y="0"/>
                </a:cubicBezTo>
                <a:cubicBezTo>
                  <a:pt x="4397560" y="-17373"/>
                  <a:pt x="4636136" y="-24070"/>
                  <a:pt x="4953590" y="0"/>
                </a:cubicBezTo>
                <a:cubicBezTo>
                  <a:pt x="5271044" y="24070"/>
                  <a:pt x="5623378" y="-6334"/>
                  <a:pt x="6108209" y="0"/>
                </a:cubicBezTo>
                <a:cubicBezTo>
                  <a:pt x="6145546" y="-5352"/>
                  <a:pt x="6166860" y="32354"/>
                  <a:pt x="6174809" y="66600"/>
                </a:cubicBezTo>
                <a:cubicBezTo>
                  <a:pt x="6172457" y="149605"/>
                  <a:pt x="6161836" y="200194"/>
                  <a:pt x="6174809" y="332990"/>
                </a:cubicBezTo>
                <a:cubicBezTo>
                  <a:pt x="6171036" y="371276"/>
                  <a:pt x="6149757" y="403206"/>
                  <a:pt x="6108209" y="399590"/>
                </a:cubicBezTo>
                <a:cubicBezTo>
                  <a:pt x="5930802" y="399428"/>
                  <a:pt x="5854489" y="404371"/>
                  <a:pt x="5618167" y="399590"/>
                </a:cubicBezTo>
                <a:cubicBezTo>
                  <a:pt x="5381845" y="394809"/>
                  <a:pt x="4989004" y="427256"/>
                  <a:pt x="4826045" y="399590"/>
                </a:cubicBezTo>
                <a:cubicBezTo>
                  <a:pt x="4663086" y="371924"/>
                  <a:pt x="4330467" y="366084"/>
                  <a:pt x="4094339" y="399590"/>
                </a:cubicBezTo>
                <a:cubicBezTo>
                  <a:pt x="3858211" y="433096"/>
                  <a:pt x="3693964" y="400369"/>
                  <a:pt x="3362633" y="399590"/>
                </a:cubicBezTo>
                <a:cubicBezTo>
                  <a:pt x="3031302" y="398811"/>
                  <a:pt x="2951210" y="409661"/>
                  <a:pt x="2751760" y="399590"/>
                </a:cubicBezTo>
                <a:cubicBezTo>
                  <a:pt x="2552310" y="389519"/>
                  <a:pt x="2327968" y="368489"/>
                  <a:pt x="1959637" y="399590"/>
                </a:cubicBezTo>
                <a:cubicBezTo>
                  <a:pt x="1591306" y="430691"/>
                  <a:pt x="1427074" y="396580"/>
                  <a:pt x="1167515" y="399590"/>
                </a:cubicBezTo>
                <a:cubicBezTo>
                  <a:pt x="907956" y="402600"/>
                  <a:pt x="875262" y="392419"/>
                  <a:pt x="677474" y="399590"/>
                </a:cubicBezTo>
                <a:cubicBezTo>
                  <a:pt x="479686" y="406761"/>
                  <a:pt x="271949" y="411577"/>
                  <a:pt x="66600" y="399590"/>
                </a:cubicBezTo>
                <a:cubicBezTo>
                  <a:pt x="33634" y="395969"/>
                  <a:pt x="2332" y="364467"/>
                  <a:pt x="0" y="332990"/>
                </a:cubicBezTo>
                <a:cubicBezTo>
                  <a:pt x="5637" y="210016"/>
                  <a:pt x="-8240" y="148182"/>
                  <a:pt x="0" y="66600"/>
                </a:cubicBezTo>
                <a:close/>
              </a:path>
              <a:path w="6174809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36015" y="31309"/>
                  <a:pt x="599542" y="21622"/>
                  <a:pt x="737890" y="0"/>
                </a:cubicBezTo>
                <a:cubicBezTo>
                  <a:pt x="876238" y="-21622"/>
                  <a:pt x="1199001" y="31409"/>
                  <a:pt x="1530012" y="0"/>
                </a:cubicBezTo>
                <a:cubicBezTo>
                  <a:pt x="1861023" y="-31409"/>
                  <a:pt x="2020958" y="-37599"/>
                  <a:pt x="2322134" y="0"/>
                </a:cubicBezTo>
                <a:cubicBezTo>
                  <a:pt x="2623310" y="37599"/>
                  <a:pt x="2785075" y="-18499"/>
                  <a:pt x="2933008" y="0"/>
                </a:cubicBezTo>
                <a:cubicBezTo>
                  <a:pt x="3080941" y="18499"/>
                  <a:pt x="3461057" y="-14901"/>
                  <a:pt x="3664714" y="0"/>
                </a:cubicBezTo>
                <a:cubicBezTo>
                  <a:pt x="3868371" y="14901"/>
                  <a:pt x="4179351" y="-5382"/>
                  <a:pt x="4456836" y="0"/>
                </a:cubicBezTo>
                <a:cubicBezTo>
                  <a:pt x="4734321" y="5382"/>
                  <a:pt x="4912858" y="-4150"/>
                  <a:pt x="5067710" y="0"/>
                </a:cubicBezTo>
                <a:cubicBezTo>
                  <a:pt x="5222562" y="4150"/>
                  <a:pt x="5664242" y="-33910"/>
                  <a:pt x="6108209" y="0"/>
                </a:cubicBezTo>
                <a:cubicBezTo>
                  <a:pt x="6143872" y="6629"/>
                  <a:pt x="6178307" y="37833"/>
                  <a:pt x="6174809" y="66600"/>
                </a:cubicBezTo>
                <a:cubicBezTo>
                  <a:pt x="6187712" y="188388"/>
                  <a:pt x="6173118" y="255117"/>
                  <a:pt x="6174809" y="332990"/>
                </a:cubicBezTo>
                <a:cubicBezTo>
                  <a:pt x="6177662" y="372451"/>
                  <a:pt x="6140705" y="391910"/>
                  <a:pt x="6108209" y="399590"/>
                </a:cubicBezTo>
                <a:cubicBezTo>
                  <a:pt x="5930764" y="418766"/>
                  <a:pt x="5686147" y="388003"/>
                  <a:pt x="5376503" y="399590"/>
                </a:cubicBezTo>
                <a:cubicBezTo>
                  <a:pt x="5066859" y="411177"/>
                  <a:pt x="4893361" y="398276"/>
                  <a:pt x="4584381" y="399590"/>
                </a:cubicBezTo>
                <a:cubicBezTo>
                  <a:pt x="4275401" y="400904"/>
                  <a:pt x="4255648" y="400174"/>
                  <a:pt x="4033923" y="399590"/>
                </a:cubicBezTo>
                <a:cubicBezTo>
                  <a:pt x="3812198" y="399006"/>
                  <a:pt x="3635580" y="417672"/>
                  <a:pt x="3302217" y="399590"/>
                </a:cubicBezTo>
                <a:cubicBezTo>
                  <a:pt x="2968854" y="381508"/>
                  <a:pt x="2781755" y="394630"/>
                  <a:pt x="2570511" y="399590"/>
                </a:cubicBezTo>
                <a:cubicBezTo>
                  <a:pt x="2359267" y="404550"/>
                  <a:pt x="2235730" y="424582"/>
                  <a:pt x="2020054" y="399590"/>
                </a:cubicBezTo>
                <a:cubicBezTo>
                  <a:pt x="1804378" y="374598"/>
                  <a:pt x="1484869" y="371353"/>
                  <a:pt x="1288348" y="399590"/>
                </a:cubicBezTo>
                <a:cubicBezTo>
                  <a:pt x="1091827" y="427827"/>
                  <a:pt x="922826" y="418377"/>
                  <a:pt x="677474" y="399590"/>
                </a:cubicBezTo>
                <a:cubicBezTo>
                  <a:pt x="432122" y="380803"/>
                  <a:pt x="283790" y="411114"/>
                  <a:pt x="66600" y="399590"/>
                </a:cubicBezTo>
                <a:cubicBezTo>
                  <a:pt x="20996" y="399331"/>
                  <a:pt x="-480" y="368765"/>
                  <a:pt x="0" y="332990"/>
                </a:cubicBezTo>
                <a:cubicBezTo>
                  <a:pt x="-3994" y="239404"/>
                  <a:pt x="-5600" y="186166"/>
                  <a:pt x="0" y="6660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Working Capital = Current Asset – Current Liabilities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7CE18C18-A63B-9F21-3CCF-3CC186A77A51}"/>
              </a:ext>
            </a:extLst>
          </p:cNvPr>
          <p:cNvSpPr/>
          <p:nvPr/>
        </p:nvSpPr>
        <p:spPr>
          <a:xfrm>
            <a:off x="3142383" y="2967604"/>
            <a:ext cx="1274371" cy="265097"/>
          </a:xfrm>
          <a:custGeom>
            <a:avLst/>
            <a:gdLst>
              <a:gd name="connsiteX0" fmla="*/ 0 w 1274371"/>
              <a:gd name="connsiteY0" fmla="*/ 44184 h 265097"/>
              <a:gd name="connsiteX1" fmla="*/ 44184 w 1274371"/>
              <a:gd name="connsiteY1" fmla="*/ 0 h 265097"/>
              <a:gd name="connsiteX2" fmla="*/ 613465 w 1274371"/>
              <a:gd name="connsiteY2" fmla="*/ 0 h 265097"/>
              <a:gd name="connsiteX3" fmla="*/ 1230187 w 1274371"/>
              <a:gd name="connsiteY3" fmla="*/ 0 h 265097"/>
              <a:gd name="connsiteX4" fmla="*/ 1274371 w 1274371"/>
              <a:gd name="connsiteY4" fmla="*/ 44184 h 265097"/>
              <a:gd name="connsiteX5" fmla="*/ 1274371 w 1274371"/>
              <a:gd name="connsiteY5" fmla="*/ 220913 h 265097"/>
              <a:gd name="connsiteX6" fmla="*/ 1230187 w 1274371"/>
              <a:gd name="connsiteY6" fmla="*/ 265097 h 265097"/>
              <a:gd name="connsiteX7" fmla="*/ 660906 w 1274371"/>
              <a:gd name="connsiteY7" fmla="*/ 265097 h 265097"/>
              <a:gd name="connsiteX8" fmla="*/ 44184 w 1274371"/>
              <a:gd name="connsiteY8" fmla="*/ 265097 h 265097"/>
              <a:gd name="connsiteX9" fmla="*/ 0 w 1274371"/>
              <a:gd name="connsiteY9" fmla="*/ 220913 h 265097"/>
              <a:gd name="connsiteX10" fmla="*/ 0 w 1274371"/>
              <a:gd name="connsiteY10" fmla="*/ 44184 h 265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74371" h="265097" fill="none" extrusionOk="0">
                <a:moveTo>
                  <a:pt x="0" y="44184"/>
                </a:moveTo>
                <a:cubicBezTo>
                  <a:pt x="-1317" y="22481"/>
                  <a:pt x="18290" y="909"/>
                  <a:pt x="44184" y="0"/>
                </a:cubicBezTo>
                <a:cubicBezTo>
                  <a:pt x="222416" y="18504"/>
                  <a:pt x="343198" y="2857"/>
                  <a:pt x="613465" y="0"/>
                </a:cubicBezTo>
                <a:cubicBezTo>
                  <a:pt x="883732" y="-2857"/>
                  <a:pt x="927121" y="1159"/>
                  <a:pt x="1230187" y="0"/>
                </a:cubicBezTo>
                <a:cubicBezTo>
                  <a:pt x="1254933" y="-2309"/>
                  <a:pt x="1275644" y="20109"/>
                  <a:pt x="1274371" y="44184"/>
                </a:cubicBezTo>
                <a:cubicBezTo>
                  <a:pt x="1272742" y="92938"/>
                  <a:pt x="1270887" y="143201"/>
                  <a:pt x="1274371" y="220913"/>
                </a:cubicBezTo>
                <a:cubicBezTo>
                  <a:pt x="1272778" y="245159"/>
                  <a:pt x="1258235" y="263305"/>
                  <a:pt x="1230187" y="265097"/>
                </a:cubicBezTo>
                <a:cubicBezTo>
                  <a:pt x="964550" y="281878"/>
                  <a:pt x="939880" y="238103"/>
                  <a:pt x="660906" y="265097"/>
                </a:cubicBezTo>
                <a:cubicBezTo>
                  <a:pt x="381932" y="292091"/>
                  <a:pt x="331973" y="256840"/>
                  <a:pt x="44184" y="265097"/>
                </a:cubicBezTo>
                <a:cubicBezTo>
                  <a:pt x="18782" y="266504"/>
                  <a:pt x="4283" y="244795"/>
                  <a:pt x="0" y="220913"/>
                </a:cubicBezTo>
                <a:cubicBezTo>
                  <a:pt x="6952" y="174679"/>
                  <a:pt x="6596" y="124165"/>
                  <a:pt x="0" y="44184"/>
                </a:cubicBezTo>
                <a:close/>
              </a:path>
              <a:path w="1274371" h="265097" stroke="0" extrusionOk="0">
                <a:moveTo>
                  <a:pt x="0" y="44184"/>
                </a:moveTo>
                <a:cubicBezTo>
                  <a:pt x="1704" y="17335"/>
                  <a:pt x="19255" y="3925"/>
                  <a:pt x="44184" y="0"/>
                </a:cubicBezTo>
                <a:cubicBezTo>
                  <a:pt x="339253" y="-2724"/>
                  <a:pt x="446201" y="11078"/>
                  <a:pt x="637186" y="0"/>
                </a:cubicBezTo>
                <a:cubicBezTo>
                  <a:pt x="828171" y="-11078"/>
                  <a:pt x="1004943" y="-5107"/>
                  <a:pt x="1230187" y="0"/>
                </a:cubicBezTo>
                <a:cubicBezTo>
                  <a:pt x="1251279" y="-3660"/>
                  <a:pt x="1275455" y="19328"/>
                  <a:pt x="1274371" y="44184"/>
                </a:cubicBezTo>
                <a:cubicBezTo>
                  <a:pt x="1276565" y="129563"/>
                  <a:pt x="1278194" y="149572"/>
                  <a:pt x="1274371" y="220913"/>
                </a:cubicBezTo>
                <a:cubicBezTo>
                  <a:pt x="1271703" y="249013"/>
                  <a:pt x="1259190" y="264128"/>
                  <a:pt x="1230187" y="265097"/>
                </a:cubicBezTo>
                <a:cubicBezTo>
                  <a:pt x="1064308" y="273101"/>
                  <a:pt x="871617" y="287213"/>
                  <a:pt x="660906" y="265097"/>
                </a:cubicBezTo>
                <a:cubicBezTo>
                  <a:pt x="450195" y="242981"/>
                  <a:pt x="293677" y="247766"/>
                  <a:pt x="44184" y="265097"/>
                </a:cubicBezTo>
                <a:cubicBezTo>
                  <a:pt x="21356" y="267552"/>
                  <a:pt x="-1227" y="250912"/>
                  <a:pt x="0" y="220913"/>
                </a:cubicBezTo>
                <a:cubicBezTo>
                  <a:pt x="8537" y="179243"/>
                  <a:pt x="-7483" y="119716"/>
                  <a:pt x="0" y="44184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الصافي</a:t>
            </a:r>
            <a:endParaRPr lang="en-US" sz="14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7A822DCD-3B87-AB88-C287-ECDFF9DE1F8C}"/>
              </a:ext>
            </a:extLst>
          </p:cNvPr>
          <p:cNvSpPr/>
          <p:nvPr/>
        </p:nvSpPr>
        <p:spPr>
          <a:xfrm>
            <a:off x="685545" y="3007544"/>
            <a:ext cx="914873" cy="265097"/>
          </a:xfrm>
          <a:custGeom>
            <a:avLst/>
            <a:gdLst>
              <a:gd name="connsiteX0" fmla="*/ 0 w 914873"/>
              <a:gd name="connsiteY0" fmla="*/ 44184 h 265097"/>
              <a:gd name="connsiteX1" fmla="*/ 44184 w 914873"/>
              <a:gd name="connsiteY1" fmla="*/ 0 h 265097"/>
              <a:gd name="connsiteX2" fmla="*/ 440906 w 914873"/>
              <a:gd name="connsiteY2" fmla="*/ 0 h 265097"/>
              <a:gd name="connsiteX3" fmla="*/ 870689 w 914873"/>
              <a:gd name="connsiteY3" fmla="*/ 0 h 265097"/>
              <a:gd name="connsiteX4" fmla="*/ 914873 w 914873"/>
              <a:gd name="connsiteY4" fmla="*/ 44184 h 265097"/>
              <a:gd name="connsiteX5" fmla="*/ 914873 w 914873"/>
              <a:gd name="connsiteY5" fmla="*/ 220913 h 265097"/>
              <a:gd name="connsiteX6" fmla="*/ 870689 w 914873"/>
              <a:gd name="connsiteY6" fmla="*/ 265097 h 265097"/>
              <a:gd name="connsiteX7" fmla="*/ 473967 w 914873"/>
              <a:gd name="connsiteY7" fmla="*/ 265097 h 265097"/>
              <a:gd name="connsiteX8" fmla="*/ 44184 w 914873"/>
              <a:gd name="connsiteY8" fmla="*/ 265097 h 265097"/>
              <a:gd name="connsiteX9" fmla="*/ 0 w 914873"/>
              <a:gd name="connsiteY9" fmla="*/ 220913 h 265097"/>
              <a:gd name="connsiteX10" fmla="*/ 0 w 914873"/>
              <a:gd name="connsiteY10" fmla="*/ 44184 h 265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873" h="265097" fill="none" extrusionOk="0">
                <a:moveTo>
                  <a:pt x="0" y="44184"/>
                </a:moveTo>
                <a:cubicBezTo>
                  <a:pt x="-1317" y="22481"/>
                  <a:pt x="18290" y="909"/>
                  <a:pt x="44184" y="0"/>
                </a:cubicBezTo>
                <a:cubicBezTo>
                  <a:pt x="180472" y="-3918"/>
                  <a:pt x="263903" y="-11751"/>
                  <a:pt x="440906" y="0"/>
                </a:cubicBezTo>
                <a:cubicBezTo>
                  <a:pt x="617909" y="11751"/>
                  <a:pt x="697419" y="17967"/>
                  <a:pt x="870689" y="0"/>
                </a:cubicBezTo>
                <a:cubicBezTo>
                  <a:pt x="895435" y="-2309"/>
                  <a:pt x="916146" y="20109"/>
                  <a:pt x="914873" y="44184"/>
                </a:cubicBezTo>
                <a:cubicBezTo>
                  <a:pt x="913244" y="92938"/>
                  <a:pt x="911389" y="143201"/>
                  <a:pt x="914873" y="220913"/>
                </a:cubicBezTo>
                <a:cubicBezTo>
                  <a:pt x="913280" y="245159"/>
                  <a:pt x="898737" y="263305"/>
                  <a:pt x="870689" y="265097"/>
                </a:cubicBezTo>
                <a:cubicBezTo>
                  <a:pt x="729321" y="255856"/>
                  <a:pt x="564767" y="261779"/>
                  <a:pt x="473967" y="265097"/>
                </a:cubicBezTo>
                <a:cubicBezTo>
                  <a:pt x="383167" y="268415"/>
                  <a:pt x="165336" y="272921"/>
                  <a:pt x="44184" y="265097"/>
                </a:cubicBezTo>
                <a:cubicBezTo>
                  <a:pt x="18782" y="266504"/>
                  <a:pt x="4283" y="244795"/>
                  <a:pt x="0" y="220913"/>
                </a:cubicBezTo>
                <a:cubicBezTo>
                  <a:pt x="6952" y="174679"/>
                  <a:pt x="6596" y="124165"/>
                  <a:pt x="0" y="44184"/>
                </a:cubicBezTo>
                <a:close/>
              </a:path>
              <a:path w="914873" h="265097" stroke="0" extrusionOk="0">
                <a:moveTo>
                  <a:pt x="0" y="44184"/>
                </a:moveTo>
                <a:cubicBezTo>
                  <a:pt x="1704" y="17335"/>
                  <a:pt x="19255" y="3925"/>
                  <a:pt x="44184" y="0"/>
                </a:cubicBezTo>
                <a:cubicBezTo>
                  <a:pt x="244210" y="10365"/>
                  <a:pt x="329669" y="-6469"/>
                  <a:pt x="457437" y="0"/>
                </a:cubicBezTo>
                <a:cubicBezTo>
                  <a:pt x="585205" y="6469"/>
                  <a:pt x="719697" y="-2863"/>
                  <a:pt x="870689" y="0"/>
                </a:cubicBezTo>
                <a:cubicBezTo>
                  <a:pt x="891781" y="-3660"/>
                  <a:pt x="915957" y="19328"/>
                  <a:pt x="914873" y="44184"/>
                </a:cubicBezTo>
                <a:cubicBezTo>
                  <a:pt x="917067" y="129563"/>
                  <a:pt x="918696" y="149572"/>
                  <a:pt x="914873" y="220913"/>
                </a:cubicBezTo>
                <a:cubicBezTo>
                  <a:pt x="912205" y="249013"/>
                  <a:pt x="899692" y="264128"/>
                  <a:pt x="870689" y="265097"/>
                </a:cubicBezTo>
                <a:cubicBezTo>
                  <a:pt x="740528" y="279855"/>
                  <a:pt x="648592" y="284430"/>
                  <a:pt x="473967" y="265097"/>
                </a:cubicBezTo>
                <a:cubicBezTo>
                  <a:pt x="299342" y="245764"/>
                  <a:pt x="214402" y="247058"/>
                  <a:pt x="44184" y="265097"/>
                </a:cubicBezTo>
                <a:cubicBezTo>
                  <a:pt x="21356" y="267552"/>
                  <a:pt x="-1227" y="250912"/>
                  <a:pt x="0" y="220913"/>
                </a:cubicBezTo>
                <a:cubicBezTo>
                  <a:pt x="8537" y="179243"/>
                  <a:pt x="-7483" y="119716"/>
                  <a:pt x="0" y="44184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Net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38CA97AC-E225-32C2-6501-4AAE0DF0EE2C}"/>
              </a:ext>
            </a:extLst>
          </p:cNvPr>
          <p:cNvSpPr/>
          <p:nvPr/>
        </p:nvSpPr>
        <p:spPr>
          <a:xfrm>
            <a:off x="8717919" y="1794518"/>
            <a:ext cx="2832112" cy="1086814"/>
          </a:xfrm>
          <a:custGeom>
            <a:avLst/>
            <a:gdLst>
              <a:gd name="connsiteX0" fmla="*/ 0 w 2832112"/>
              <a:gd name="connsiteY0" fmla="*/ 181139 h 1086814"/>
              <a:gd name="connsiteX1" fmla="*/ 181139 w 2832112"/>
              <a:gd name="connsiteY1" fmla="*/ 0 h 1086814"/>
              <a:gd name="connsiteX2" fmla="*/ 773899 w 2832112"/>
              <a:gd name="connsiteY2" fmla="*/ 0 h 1086814"/>
              <a:gd name="connsiteX3" fmla="*/ 1366659 w 2832112"/>
              <a:gd name="connsiteY3" fmla="*/ 0 h 1086814"/>
              <a:gd name="connsiteX4" fmla="*/ 1934721 w 2832112"/>
              <a:gd name="connsiteY4" fmla="*/ 0 h 1086814"/>
              <a:gd name="connsiteX5" fmla="*/ 2650973 w 2832112"/>
              <a:gd name="connsiteY5" fmla="*/ 0 h 1086814"/>
              <a:gd name="connsiteX6" fmla="*/ 2832112 w 2832112"/>
              <a:gd name="connsiteY6" fmla="*/ 181139 h 1086814"/>
              <a:gd name="connsiteX7" fmla="*/ 2832112 w 2832112"/>
              <a:gd name="connsiteY7" fmla="*/ 557898 h 1086814"/>
              <a:gd name="connsiteX8" fmla="*/ 2832112 w 2832112"/>
              <a:gd name="connsiteY8" fmla="*/ 905675 h 1086814"/>
              <a:gd name="connsiteX9" fmla="*/ 2650973 w 2832112"/>
              <a:gd name="connsiteY9" fmla="*/ 1086814 h 1086814"/>
              <a:gd name="connsiteX10" fmla="*/ 1984118 w 2832112"/>
              <a:gd name="connsiteY10" fmla="*/ 1086814 h 1086814"/>
              <a:gd name="connsiteX11" fmla="*/ 1391358 w 2832112"/>
              <a:gd name="connsiteY11" fmla="*/ 1086814 h 1086814"/>
              <a:gd name="connsiteX12" fmla="*/ 847994 w 2832112"/>
              <a:gd name="connsiteY12" fmla="*/ 1086814 h 1086814"/>
              <a:gd name="connsiteX13" fmla="*/ 181139 w 2832112"/>
              <a:gd name="connsiteY13" fmla="*/ 1086814 h 1086814"/>
              <a:gd name="connsiteX14" fmla="*/ 0 w 2832112"/>
              <a:gd name="connsiteY14" fmla="*/ 905675 h 1086814"/>
              <a:gd name="connsiteX15" fmla="*/ 0 w 2832112"/>
              <a:gd name="connsiteY15" fmla="*/ 557898 h 1086814"/>
              <a:gd name="connsiteX16" fmla="*/ 0 w 2832112"/>
              <a:gd name="connsiteY16" fmla="*/ 181139 h 1086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32112" h="1086814" fill="none" extrusionOk="0">
                <a:moveTo>
                  <a:pt x="0" y="181139"/>
                </a:moveTo>
                <a:cubicBezTo>
                  <a:pt x="1680" y="65852"/>
                  <a:pt x="72332" y="10117"/>
                  <a:pt x="181139" y="0"/>
                </a:cubicBezTo>
                <a:cubicBezTo>
                  <a:pt x="414923" y="4490"/>
                  <a:pt x="590133" y="9040"/>
                  <a:pt x="773899" y="0"/>
                </a:cubicBezTo>
                <a:cubicBezTo>
                  <a:pt x="957665" y="-9040"/>
                  <a:pt x="1183652" y="-18726"/>
                  <a:pt x="1366659" y="0"/>
                </a:cubicBezTo>
                <a:cubicBezTo>
                  <a:pt x="1549666" y="18726"/>
                  <a:pt x="1668353" y="12738"/>
                  <a:pt x="1934721" y="0"/>
                </a:cubicBezTo>
                <a:cubicBezTo>
                  <a:pt x="2201089" y="-12738"/>
                  <a:pt x="2488765" y="13731"/>
                  <a:pt x="2650973" y="0"/>
                </a:cubicBezTo>
                <a:cubicBezTo>
                  <a:pt x="2745395" y="7907"/>
                  <a:pt x="2846788" y="79317"/>
                  <a:pt x="2832112" y="181139"/>
                </a:cubicBezTo>
                <a:cubicBezTo>
                  <a:pt x="2831896" y="305183"/>
                  <a:pt x="2835940" y="479413"/>
                  <a:pt x="2832112" y="557898"/>
                </a:cubicBezTo>
                <a:cubicBezTo>
                  <a:pt x="2828284" y="636383"/>
                  <a:pt x="2831799" y="829838"/>
                  <a:pt x="2832112" y="905675"/>
                </a:cubicBezTo>
                <a:cubicBezTo>
                  <a:pt x="2830938" y="1001196"/>
                  <a:pt x="2744736" y="1080607"/>
                  <a:pt x="2650973" y="1086814"/>
                </a:cubicBezTo>
                <a:cubicBezTo>
                  <a:pt x="2429296" y="1073786"/>
                  <a:pt x="2188553" y="1054424"/>
                  <a:pt x="1984118" y="1086814"/>
                </a:cubicBezTo>
                <a:cubicBezTo>
                  <a:pt x="1779683" y="1119204"/>
                  <a:pt x="1650668" y="1102926"/>
                  <a:pt x="1391358" y="1086814"/>
                </a:cubicBezTo>
                <a:cubicBezTo>
                  <a:pt x="1132048" y="1070702"/>
                  <a:pt x="1046561" y="1111730"/>
                  <a:pt x="847994" y="1086814"/>
                </a:cubicBezTo>
                <a:cubicBezTo>
                  <a:pt x="649427" y="1061898"/>
                  <a:pt x="428275" y="1071377"/>
                  <a:pt x="181139" y="1086814"/>
                </a:cubicBezTo>
                <a:cubicBezTo>
                  <a:pt x="87760" y="1063915"/>
                  <a:pt x="-8964" y="1011839"/>
                  <a:pt x="0" y="905675"/>
                </a:cubicBezTo>
                <a:cubicBezTo>
                  <a:pt x="-10739" y="773065"/>
                  <a:pt x="-14342" y="671408"/>
                  <a:pt x="0" y="557898"/>
                </a:cubicBezTo>
                <a:cubicBezTo>
                  <a:pt x="14342" y="444388"/>
                  <a:pt x="6659" y="336181"/>
                  <a:pt x="0" y="181139"/>
                </a:cubicBezTo>
                <a:close/>
              </a:path>
              <a:path w="2832112" h="1086814" stroke="0" extrusionOk="0">
                <a:moveTo>
                  <a:pt x="0" y="181139"/>
                </a:moveTo>
                <a:cubicBezTo>
                  <a:pt x="10187" y="66465"/>
                  <a:pt x="78515" y="19240"/>
                  <a:pt x="181139" y="0"/>
                </a:cubicBezTo>
                <a:cubicBezTo>
                  <a:pt x="401337" y="21194"/>
                  <a:pt x="613403" y="-9448"/>
                  <a:pt x="798598" y="0"/>
                </a:cubicBezTo>
                <a:cubicBezTo>
                  <a:pt x="983793" y="9448"/>
                  <a:pt x="1318657" y="-5718"/>
                  <a:pt x="1465453" y="0"/>
                </a:cubicBezTo>
                <a:cubicBezTo>
                  <a:pt x="1612249" y="5718"/>
                  <a:pt x="2238418" y="-12992"/>
                  <a:pt x="2650973" y="0"/>
                </a:cubicBezTo>
                <a:cubicBezTo>
                  <a:pt x="2743770" y="9731"/>
                  <a:pt x="2831448" y="70043"/>
                  <a:pt x="2832112" y="181139"/>
                </a:cubicBezTo>
                <a:cubicBezTo>
                  <a:pt x="2816918" y="279157"/>
                  <a:pt x="2820311" y="376124"/>
                  <a:pt x="2832112" y="528916"/>
                </a:cubicBezTo>
                <a:cubicBezTo>
                  <a:pt x="2843913" y="681708"/>
                  <a:pt x="2845516" y="730009"/>
                  <a:pt x="2832112" y="905675"/>
                </a:cubicBezTo>
                <a:cubicBezTo>
                  <a:pt x="2820490" y="1016335"/>
                  <a:pt x="2745974" y="1090310"/>
                  <a:pt x="2650973" y="1086814"/>
                </a:cubicBezTo>
                <a:cubicBezTo>
                  <a:pt x="2407473" y="1109607"/>
                  <a:pt x="2242540" y="1113149"/>
                  <a:pt x="2033515" y="1086814"/>
                </a:cubicBezTo>
                <a:cubicBezTo>
                  <a:pt x="1824490" y="1060479"/>
                  <a:pt x="1613647" y="1082118"/>
                  <a:pt x="1490151" y="1086814"/>
                </a:cubicBezTo>
                <a:cubicBezTo>
                  <a:pt x="1366655" y="1091510"/>
                  <a:pt x="1084422" y="1094161"/>
                  <a:pt x="897391" y="1086814"/>
                </a:cubicBezTo>
                <a:cubicBezTo>
                  <a:pt x="710360" y="1079467"/>
                  <a:pt x="476954" y="1110303"/>
                  <a:pt x="181139" y="1086814"/>
                </a:cubicBezTo>
                <a:cubicBezTo>
                  <a:pt x="71733" y="1082258"/>
                  <a:pt x="-14130" y="1018225"/>
                  <a:pt x="0" y="905675"/>
                </a:cubicBezTo>
                <a:cubicBezTo>
                  <a:pt x="-16248" y="801958"/>
                  <a:pt x="11808" y="622055"/>
                  <a:pt x="0" y="536162"/>
                </a:cubicBezTo>
                <a:cubicBezTo>
                  <a:pt x="-11808" y="450269"/>
                  <a:pt x="17174" y="275300"/>
                  <a:pt x="0" y="18113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هل </a:t>
            </a:r>
            <a:r>
              <a:rPr lang="ar-EG" sz="14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السيولة العالية </a:t>
            </a:r>
            <a:r>
              <a:rPr lang="ar-EG" sz="1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كانت سببا مباشرا في انخفاض العائد على الإستثمار ؟</a:t>
            </a:r>
            <a:endParaRPr lang="en-US" sz="14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93B8A526-D4C2-9755-A0E3-CE2BCEDD108B}"/>
              </a:ext>
            </a:extLst>
          </p:cNvPr>
          <p:cNvSpPr/>
          <p:nvPr/>
        </p:nvSpPr>
        <p:spPr>
          <a:xfrm>
            <a:off x="93130" y="3779552"/>
            <a:ext cx="8110280" cy="1709969"/>
          </a:xfrm>
          <a:custGeom>
            <a:avLst/>
            <a:gdLst>
              <a:gd name="connsiteX0" fmla="*/ 0 w 8110280"/>
              <a:gd name="connsiteY0" fmla="*/ 285001 h 1709969"/>
              <a:gd name="connsiteX1" fmla="*/ 285001 w 8110280"/>
              <a:gd name="connsiteY1" fmla="*/ 0 h 1709969"/>
              <a:gd name="connsiteX2" fmla="*/ 1121286 w 8110280"/>
              <a:gd name="connsiteY2" fmla="*/ 0 h 1709969"/>
              <a:gd name="connsiteX3" fmla="*/ 1731363 w 8110280"/>
              <a:gd name="connsiteY3" fmla="*/ 0 h 1709969"/>
              <a:gd name="connsiteX4" fmla="*/ 2266038 w 8110280"/>
              <a:gd name="connsiteY4" fmla="*/ 0 h 1709969"/>
              <a:gd name="connsiteX5" fmla="*/ 3026920 w 8110280"/>
              <a:gd name="connsiteY5" fmla="*/ 0 h 1709969"/>
              <a:gd name="connsiteX6" fmla="*/ 3636997 w 8110280"/>
              <a:gd name="connsiteY6" fmla="*/ 0 h 1709969"/>
              <a:gd name="connsiteX7" fmla="*/ 4473283 w 8110280"/>
              <a:gd name="connsiteY7" fmla="*/ 0 h 1709969"/>
              <a:gd name="connsiteX8" fmla="*/ 5007957 w 8110280"/>
              <a:gd name="connsiteY8" fmla="*/ 0 h 1709969"/>
              <a:gd name="connsiteX9" fmla="*/ 5844242 w 8110280"/>
              <a:gd name="connsiteY9" fmla="*/ 0 h 1709969"/>
              <a:gd name="connsiteX10" fmla="*/ 6303514 w 8110280"/>
              <a:gd name="connsiteY10" fmla="*/ 0 h 1709969"/>
              <a:gd name="connsiteX11" fmla="*/ 6988994 w 8110280"/>
              <a:gd name="connsiteY11" fmla="*/ 0 h 1709969"/>
              <a:gd name="connsiteX12" fmla="*/ 7825279 w 8110280"/>
              <a:gd name="connsiteY12" fmla="*/ 0 h 1709969"/>
              <a:gd name="connsiteX13" fmla="*/ 8110280 w 8110280"/>
              <a:gd name="connsiteY13" fmla="*/ 285001 h 1709969"/>
              <a:gd name="connsiteX14" fmla="*/ 8110280 w 8110280"/>
              <a:gd name="connsiteY14" fmla="*/ 854985 h 1709969"/>
              <a:gd name="connsiteX15" fmla="*/ 8110280 w 8110280"/>
              <a:gd name="connsiteY15" fmla="*/ 1424968 h 1709969"/>
              <a:gd name="connsiteX16" fmla="*/ 7825279 w 8110280"/>
              <a:gd name="connsiteY16" fmla="*/ 1709969 h 1709969"/>
              <a:gd name="connsiteX17" fmla="*/ 7064396 w 8110280"/>
              <a:gd name="connsiteY17" fmla="*/ 1709969 h 1709969"/>
              <a:gd name="connsiteX18" fmla="*/ 6605125 w 8110280"/>
              <a:gd name="connsiteY18" fmla="*/ 1709969 h 1709969"/>
              <a:gd name="connsiteX19" fmla="*/ 6070451 w 8110280"/>
              <a:gd name="connsiteY19" fmla="*/ 1709969 h 1709969"/>
              <a:gd name="connsiteX20" fmla="*/ 5234165 w 8110280"/>
              <a:gd name="connsiteY20" fmla="*/ 1709969 h 1709969"/>
              <a:gd name="connsiteX21" fmla="*/ 4548685 w 8110280"/>
              <a:gd name="connsiteY21" fmla="*/ 1709969 h 1709969"/>
              <a:gd name="connsiteX22" fmla="*/ 4014011 w 8110280"/>
              <a:gd name="connsiteY22" fmla="*/ 1709969 h 1709969"/>
              <a:gd name="connsiteX23" fmla="*/ 3328531 w 8110280"/>
              <a:gd name="connsiteY23" fmla="*/ 1709969 h 1709969"/>
              <a:gd name="connsiteX24" fmla="*/ 2869260 w 8110280"/>
              <a:gd name="connsiteY24" fmla="*/ 1709969 h 1709969"/>
              <a:gd name="connsiteX25" fmla="*/ 2409988 w 8110280"/>
              <a:gd name="connsiteY25" fmla="*/ 1709969 h 1709969"/>
              <a:gd name="connsiteX26" fmla="*/ 1724509 w 8110280"/>
              <a:gd name="connsiteY26" fmla="*/ 1709969 h 1709969"/>
              <a:gd name="connsiteX27" fmla="*/ 1189834 w 8110280"/>
              <a:gd name="connsiteY27" fmla="*/ 1709969 h 1709969"/>
              <a:gd name="connsiteX28" fmla="*/ 285001 w 8110280"/>
              <a:gd name="connsiteY28" fmla="*/ 1709969 h 1709969"/>
              <a:gd name="connsiteX29" fmla="*/ 0 w 8110280"/>
              <a:gd name="connsiteY29" fmla="*/ 1424968 h 1709969"/>
              <a:gd name="connsiteX30" fmla="*/ 0 w 8110280"/>
              <a:gd name="connsiteY30" fmla="*/ 832185 h 1709969"/>
              <a:gd name="connsiteX31" fmla="*/ 0 w 8110280"/>
              <a:gd name="connsiteY31" fmla="*/ 285001 h 1709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110280" h="1709969" extrusionOk="0">
                <a:moveTo>
                  <a:pt x="0" y="285001"/>
                </a:moveTo>
                <a:cubicBezTo>
                  <a:pt x="-25084" y="112126"/>
                  <a:pt x="96953" y="11502"/>
                  <a:pt x="285001" y="0"/>
                </a:cubicBezTo>
                <a:cubicBezTo>
                  <a:pt x="591282" y="24520"/>
                  <a:pt x="749863" y="37228"/>
                  <a:pt x="1121286" y="0"/>
                </a:cubicBezTo>
                <a:cubicBezTo>
                  <a:pt x="1492709" y="-37228"/>
                  <a:pt x="1472715" y="-13394"/>
                  <a:pt x="1731363" y="0"/>
                </a:cubicBezTo>
                <a:cubicBezTo>
                  <a:pt x="1990011" y="13394"/>
                  <a:pt x="2101883" y="-6479"/>
                  <a:pt x="2266038" y="0"/>
                </a:cubicBezTo>
                <a:cubicBezTo>
                  <a:pt x="2430194" y="6479"/>
                  <a:pt x="2699856" y="-715"/>
                  <a:pt x="3026920" y="0"/>
                </a:cubicBezTo>
                <a:cubicBezTo>
                  <a:pt x="3353984" y="715"/>
                  <a:pt x="3416670" y="18787"/>
                  <a:pt x="3636997" y="0"/>
                </a:cubicBezTo>
                <a:cubicBezTo>
                  <a:pt x="3857324" y="-18787"/>
                  <a:pt x="4123648" y="18713"/>
                  <a:pt x="4473283" y="0"/>
                </a:cubicBezTo>
                <a:cubicBezTo>
                  <a:pt x="4822918" y="-18713"/>
                  <a:pt x="4805309" y="15423"/>
                  <a:pt x="5007957" y="0"/>
                </a:cubicBezTo>
                <a:cubicBezTo>
                  <a:pt x="5210605" y="-15423"/>
                  <a:pt x="5585706" y="36519"/>
                  <a:pt x="5844242" y="0"/>
                </a:cubicBezTo>
                <a:cubicBezTo>
                  <a:pt x="6102778" y="-36519"/>
                  <a:pt x="6097259" y="2916"/>
                  <a:pt x="6303514" y="0"/>
                </a:cubicBezTo>
                <a:cubicBezTo>
                  <a:pt x="6509769" y="-2916"/>
                  <a:pt x="6716123" y="3500"/>
                  <a:pt x="6988994" y="0"/>
                </a:cubicBezTo>
                <a:cubicBezTo>
                  <a:pt x="7261865" y="-3500"/>
                  <a:pt x="7597012" y="-999"/>
                  <a:pt x="7825279" y="0"/>
                </a:cubicBezTo>
                <a:cubicBezTo>
                  <a:pt x="8006129" y="-23170"/>
                  <a:pt x="8131174" y="114126"/>
                  <a:pt x="8110280" y="285001"/>
                </a:cubicBezTo>
                <a:cubicBezTo>
                  <a:pt x="8100651" y="498837"/>
                  <a:pt x="8085385" y="715850"/>
                  <a:pt x="8110280" y="854985"/>
                </a:cubicBezTo>
                <a:cubicBezTo>
                  <a:pt x="8135175" y="994120"/>
                  <a:pt x="8101284" y="1161195"/>
                  <a:pt x="8110280" y="1424968"/>
                </a:cubicBezTo>
                <a:cubicBezTo>
                  <a:pt x="8100771" y="1573411"/>
                  <a:pt x="7971934" y="1693904"/>
                  <a:pt x="7825279" y="1709969"/>
                </a:cubicBezTo>
                <a:cubicBezTo>
                  <a:pt x="7445669" y="1737191"/>
                  <a:pt x="7228964" y="1747372"/>
                  <a:pt x="7064396" y="1709969"/>
                </a:cubicBezTo>
                <a:cubicBezTo>
                  <a:pt x="6899828" y="1672566"/>
                  <a:pt x="6764283" y="1705041"/>
                  <a:pt x="6605125" y="1709969"/>
                </a:cubicBezTo>
                <a:cubicBezTo>
                  <a:pt x="6445967" y="1714897"/>
                  <a:pt x="6186510" y="1722134"/>
                  <a:pt x="6070451" y="1709969"/>
                </a:cubicBezTo>
                <a:cubicBezTo>
                  <a:pt x="5954392" y="1697804"/>
                  <a:pt x="5524160" y="1678457"/>
                  <a:pt x="5234165" y="1709969"/>
                </a:cubicBezTo>
                <a:cubicBezTo>
                  <a:pt x="4944170" y="1741481"/>
                  <a:pt x="4776078" y="1675732"/>
                  <a:pt x="4548685" y="1709969"/>
                </a:cubicBezTo>
                <a:cubicBezTo>
                  <a:pt x="4321292" y="1744206"/>
                  <a:pt x="4129147" y="1707823"/>
                  <a:pt x="4014011" y="1709969"/>
                </a:cubicBezTo>
                <a:cubicBezTo>
                  <a:pt x="3898875" y="1712115"/>
                  <a:pt x="3649967" y="1711773"/>
                  <a:pt x="3328531" y="1709969"/>
                </a:cubicBezTo>
                <a:cubicBezTo>
                  <a:pt x="3007095" y="1708165"/>
                  <a:pt x="2966110" y="1720286"/>
                  <a:pt x="2869260" y="1709969"/>
                </a:cubicBezTo>
                <a:cubicBezTo>
                  <a:pt x="2772410" y="1699652"/>
                  <a:pt x="2568788" y="1703052"/>
                  <a:pt x="2409988" y="1709969"/>
                </a:cubicBezTo>
                <a:cubicBezTo>
                  <a:pt x="2251188" y="1716886"/>
                  <a:pt x="1935397" y="1685889"/>
                  <a:pt x="1724509" y="1709969"/>
                </a:cubicBezTo>
                <a:cubicBezTo>
                  <a:pt x="1513621" y="1734049"/>
                  <a:pt x="1347215" y="1690701"/>
                  <a:pt x="1189834" y="1709969"/>
                </a:cubicBezTo>
                <a:cubicBezTo>
                  <a:pt x="1032454" y="1729237"/>
                  <a:pt x="711866" y="1721213"/>
                  <a:pt x="285001" y="1709969"/>
                </a:cubicBezTo>
                <a:cubicBezTo>
                  <a:pt x="143385" y="1706506"/>
                  <a:pt x="15934" y="1595497"/>
                  <a:pt x="0" y="1424968"/>
                </a:cubicBezTo>
                <a:cubicBezTo>
                  <a:pt x="-6566" y="1295291"/>
                  <a:pt x="5581" y="1015058"/>
                  <a:pt x="0" y="832185"/>
                </a:cubicBezTo>
                <a:cubicBezTo>
                  <a:pt x="-5581" y="649312"/>
                  <a:pt x="-5247" y="499082"/>
                  <a:pt x="0" y="285001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bg2"/>
                </a:gs>
                <a:gs pos="100000">
                  <a:srgbClr val="FF0000"/>
                </a:gs>
              </a:gsLst>
              <a:lin ang="5400000" scaled="1"/>
            </a:gra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356D86D9-5413-1137-BB01-19ED17224FE8}"/>
              </a:ext>
            </a:extLst>
          </p:cNvPr>
          <p:cNvSpPr/>
          <p:nvPr/>
        </p:nvSpPr>
        <p:spPr>
          <a:xfrm>
            <a:off x="9533380" y="3502356"/>
            <a:ext cx="2495572" cy="265097"/>
          </a:xfrm>
          <a:custGeom>
            <a:avLst/>
            <a:gdLst>
              <a:gd name="connsiteX0" fmla="*/ 0 w 2495572"/>
              <a:gd name="connsiteY0" fmla="*/ 44184 h 265097"/>
              <a:gd name="connsiteX1" fmla="*/ 44184 w 2495572"/>
              <a:gd name="connsiteY1" fmla="*/ 0 h 265097"/>
              <a:gd name="connsiteX2" fmla="*/ 670057 w 2495572"/>
              <a:gd name="connsiteY2" fmla="*/ 0 h 265097"/>
              <a:gd name="connsiteX3" fmla="*/ 1223714 w 2495572"/>
              <a:gd name="connsiteY3" fmla="*/ 0 h 265097"/>
              <a:gd name="connsiteX4" fmla="*/ 1849587 w 2495572"/>
              <a:gd name="connsiteY4" fmla="*/ 0 h 265097"/>
              <a:gd name="connsiteX5" fmla="*/ 2451388 w 2495572"/>
              <a:gd name="connsiteY5" fmla="*/ 0 h 265097"/>
              <a:gd name="connsiteX6" fmla="*/ 2495572 w 2495572"/>
              <a:gd name="connsiteY6" fmla="*/ 44184 h 265097"/>
              <a:gd name="connsiteX7" fmla="*/ 2495572 w 2495572"/>
              <a:gd name="connsiteY7" fmla="*/ 220913 h 265097"/>
              <a:gd name="connsiteX8" fmla="*/ 2451388 w 2495572"/>
              <a:gd name="connsiteY8" fmla="*/ 265097 h 265097"/>
              <a:gd name="connsiteX9" fmla="*/ 1897731 w 2495572"/>
              <a:gd name="connsiteY9" fmla="*/ 265097 h 265097"/>
              <a:gd name="connsiteX10" fmla="*/ 1271858 w 2495572"/>
              <a:gd name="connsiteY10" fmla="*/ 265097 h 265097"/>
              <a:gd name="connsiteX11" fmla="*/ 718201 w 2495572"/>
              <a:gd name="connsiteY11" fmla="*/ 265097 h 265097"/>
              <a:gd name="connsiteX12" fmla="*/ 44184 w 2495572"/>
              <a:gd name="connsiteY12" fmla="*/ 265097 h 265097"/>
              <a:gd name="connsiteX13" fmla="*/ 0 w 2495572"/>
              <a:gd name="connsiteY13" fmla="*/ 220913 h 265097"/>
              <a:gd name="connsiteX14" fmla="*/ 0 w 2495572"/>
              <a:gd name="connsiteY14" fmla="*/ 44184 h 265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95572" h="265097" fill="none" extrusionOk="0">
                <a:moveTo>
                  <a:pt x="0" y="44184"/>
                </a:moveTo>
                <a:cubicBezTo>
                  <a:pt x="-1781" y="14662"/>
                  <a:pt x="16778" y="3934"/>
                  <a:pt x="44184" y="0"/>
                </a:cubicBezTo>
                <a:cubicBezTo>
                  <a:pt x="246356" y="5806"/>
                  <a:pt x="451136" y="-23326"/>
                  <a:pt x="670057" y="0"/>
                </a:cubicBezTo>
                <a:cubicBezTo>
                  <a:pt x="888978" y="23326"/>
                  <a:pt x="1019515" y="-22562"/>
                  <a:pt x="1223714" y="0"/>
                </a:cubicBezTo>
                <a:cubicBezTo>
                  <a:pt x="1427913" y="22562"/>
                  <a:pt x="1683936" y="-9669"/>
                  <a:pt x="1849587" y="0"/>
                </a:cubicBezTo>
                <a:cubicBezTo>
                  <a:pt x="2015238" y="9669"/>
                  <a:pt x="2163261" y="-1630"/>
                  <a:pt x="2451388" y="0"/>
                </a:cubicBezTo>
                <a:cubicBezTo>
                  <a:pt x="2476698" y="447"/>
                  <a:pt x="2495866" y="24513"/>
                  <a:pt x="2495572" y="44184"/>
                </a:cubicBezTo>
                <a:cubicBezTo>
                  <a:pt x="2494920" y="128312"/>
                  <a:pt x="2486843" y="175143"/>
                  <a:pt x="2495572" y="220913"/>
                </a:cubicBezTo>
                <a:cubicBezTo>
                  <a:pt x="2498934" y="243808"/>
                  <a:pt x="2476222" y="264166"/>
                  <a:pt x="2451388" y="265097"/>
                </a:cubicBezTo>
                <a:cubicBezTo>
                  <a:pt x="2233284" y="275529"/>
                  <a:pt x="2031001" y="269107"/>
                  <a:pt x="1897731" y="265097"/>
                </a:cubicBezTo>
                <a:cubicBezTo>
                  <a:pt x="1764461" y="261087"/>
                  <a:pt x="1525750" y="285087"/>
                  <a:pt x="1271858" y="265097"/>
                </a:cubicBezTo>
                <a:cubicBezTo>
                  <a:pt x="1017966" y="245107"/>
                  <a:pt x="968621" y="269816"/>
                  <a:pt x="718201" y="265097"/>
                </a:cubicBezTo>
                <a:cubicBezTo>
                  <a:pt x="467781" y="260378"/>
                  <a:pt x="192067" y="260481"/>
                  <a:pt x="44184" y="265097"/>
                </a:cubicBezTo>
                <a:cubicBezTo>
                  <a:pt x="21718" y="264302"/>
                  <a:pt x="3789" y="248688"/>
                  <a:pt x="0" y="220913"/>
                </a:cubicBezTo>
                <a:cubicBezTo>
                  <a:pt x="4451" y="159950"/>
                  <a:pt x="5559" y="124374"/>
                  <a:pt x="0" y="44184"/>
                </a:cubicBezTo>
                <a:close/>
              </a:path>
              <a:path w="2495572" h="265097" stroke="0" extrusionOk="0">
                <a:moveTo>
                  <a:pt x="0" y="44184"/>
                </a:moveTo>
                <a:cubicBezTo>
                  <a:pt x="1704" y="17335"/>
                  <a:pt x="19255" y="3925"/>
                  <a:pt x="44184" y="0"/>
                </a:cubicBezTo>
                <a:cubicBezTo>
                  <a:pt x="211586" y="-10347"/>
                  <a:pt x="468315" y="-20665"/>
                  <a:pt x="645985" y="0"/>
                </a:cubicBezTo>
                <a:cubicBezTo>
                  <a:pt x="823655" y="20665"/>
                  <a:pt x="1037124" y="-2852"/>
                  <a:pt x="1295930" y="0"/>
                </a:cubicBezTo>
                <a:cubicBezTo>
                  <a:pt x="1554736" y="2852"/>
                  <a:pt x="1884356" y="40884"/>
                  <a:pt x="2451388" y="0"/>
                </a:cubicBezTo>
                <a:cubicBezTo>
                  <a:pt x="2473655" y="2868"/>
                  <a:pt x="2495304" y="15312"/>
                  <a:pt x="2495572" y="44184"/>
                </a:cubicBezTo>
                <a:cubicBezTo>
                  <a:pt x="2494959" y="88401"/>
                  <a:pt x="2489759" y="172543"/>
                  <a:pt x="2495572" y="220913"/>
                </a:cubicBezTo>
                <a:cubicBezTo>
                  <a:pt x="2491469" y="244263"/>
                  <a:pt x="2471431" y="261866"/>
                  <a:pt x="2451388" y="265097"/>
                </a:cubicBezTo>
                <a:cubicBezTo>
                  <a:pt x="2322142" y="252084"/>
                  <a:pt x="2040501" y="271988"/>
                  <a:pt x="1825515" y="265097"/>
                </a:cubicBezTo>
                <a:cubicBezTo>
                  <a:pt x="1610529" y="258206"/>
                  <a:pt x="1418872" y="291907"/>
                  <a:pt x="1199642" y="265097"/>
                </a:cubicBezTo>
                <a:cubicBezTo>
                  <a:pt x="980412" y="238287"/>
                  <a:pt x="918629" y="269648"/>
                  <a:pt x="670057" y="265097"/>
                </a:cubicBezTo>
                <a:cubicBezTo>
                  <a:pt x="421486" y="260546"/>
                  <a:pt x="346641" y="283922"/>
                  <a:pt x="44184" y="265097"/>
                </a:cubicBezTo>
                <a:cubicBezTo>
                  <a:pt x="18465" y="267796"/>
                  <a:pt x="-1492" y="246224"/>
                  <a:pt x="0" y="220913"/>
                </a:cubicBezTo>
                <a:cubicBezTo>
                  <a:pt x="-4856" y="144873"/>
                  <a:pt x="3860" y="88541"/>
                  <a:pt x="0" y="4418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1. وجدنا نسبة العائد على الإستمثار جيدة</a:t>
            </a:r>
            <a:endParaRPr lang="en-US" sz="12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867592B-378B-B7A0-B8A1-A81E3AE3440D}"/>
              </a:ext>
            </a:extLst>
          </p:cNvPr>
          <p:cNvCxnSpPr>
            <a:cxnSpLocks/>
          </p:cNvCxnSpPr>
          <p:nvPr/>
        </p:nvCxnSpPr>
        <p:spPr>
          <a:xfrm flipH="1" flipV="1">
            <a:off x="632442" y="3369155"/>
            <a:ext cx="4959642" cy="59845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056370E8-8CD0-530A-4432-95F6E7E539F8}"/>
              </a:ext>
            </a:extLst>
          </p:cNvPr>
          <p:cNvSpPr/>
          <p:nvPr/>
        </p:nvSpPr>
        <p:spPr>
          <a:xfrm>
            <a:off x="255760" y="4221912"/>
            <a:ext cx="3130735" cy="574784"/>
          </a:xfrm>
          <a:custGeom>
            <a:avLst/>
            <a:gdLst>
              <a:gd name="connsiteX0" fmla="*/ 0 w 3130735"/>
              <a:gd name="connsiteY0" fmla="*/ 95799 h 574784"/>
              <a:gd name="connsiteX1" fmla="*/ 95799 w 3130735"/>
              <a:gd name="connsiteY1" fmla="*/ 0 h 574784"/>
              <a:gd name="connsiteX2" fmla="*/ 654235 w 3130735"/>
              <a:gd name="connsiteY2" fmla="*/ 0 h 574784"/>
              <a:gd name="connsiteX3" fmla="*/ 1212671 w 3130735"/>
              <a:gd name="connsiteY3" fmla="*/ 0 h 574784"/>
              <a:gd name="connsiteX4" fmla="*/ 1741716 w 3130735"/>
              <a:gd name="connsiteY4" fmla="*/ 0 h 574784"/>
              <a:gd name="connsiteX5" fmla="*/ 2388326 w 3130735"/>
              <a:gd name="connsiteY5" fmla="*/ 0 h 574784"/>
              <a:gd name="connsiteX6" fmla="*/ 3034936 w 3130735"/>
              <a:gd name="connsiteY6" fmla="*/ 0 h 574784"/>
              <a:gd name="connsiteX7" fmla="*/ 3130735 w 3130735"/>
              <a:gd name="connsiteY7" fmla="*/ 95799 h 574784"/>
              <a:gd name="connsiteX8" fmla="*/ 3130735 w 3130735"/>
              <a:gd name="connsiteY8" fmla="*/ 478985 h 574784"/>
              <a:gd name="connsiteX9" fmla="*/ 3034936 w 3130735"/>
              <a:gd name="connsiteY9" fmla="*/ 574784 h 574784"/>
              <a:gd name="connsiteX10" fmla="*/ 2388326 w 3130735"/>
              <a:gd name="connsiteY10" fmla="*/ 574784 h 574784"/>
              <a:gd name="connsiteX11" fmla="*/ 1829890 w 3130735"/>
              <a:gd name="connsiteY11" fmla="*/ 574784 h 574784"/>
              <a:gd name="connsiteX12" fmla="*/ 1330237 w 3130735"/>
              <a:gd name="connsiteY12" fmla="*/ 574784 h 574784"/>
              <a:gd name="connsiteX13" fmla="*/ 683626 w 3130735"/>
              <a:gd name="connsiteY13" fmla="*/ 574784 h 574784"/>
              <a:gd name="connsiteX14" fmla="*/ 95799 w 3130735"/>
              <a:gd name="connsiteY14" fmla="*/ 574784 h 574784"/>
              <a:gd name="connsiteX15" fmla="*/ 0 w 3130735"/>
              <a:gd name="connsiteY15" fmla="*/ 478985 h 574784"/>
              <a:gd name="connsiteX16" fmla="*/ 0 w 3130735"/>
              <a:gd name="connsiteY16" fmla="*/ 95799 h 574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30735" h="574784" fill="none" extrusionOk="0">
                <a:moveTo>
                  <a:pt x="0" y="95799"/>
                </a:moveTo>
                <a:cubicBezTo>
                  <a:pt x="1266" y="31404"/>
                  <a:pt x="37257" y="6501"/>
                  <a:pt x="95799" y="0"/>
                </a:cubicBezTo>
                <a:cubicBezTo>
                  <a:pt x="366615" y="10041"/>
                  <a:pt x="418308" y="-14898"/>
                  <a:pt x="654235" y="0"/>
                </a:cubicBezTo>
                <a:cubicBezTo>
                  <a:pt x="890162" y="14898"/>
                  <a:pt x="976299" y="-394"/>
                  <a:pt x="1212671" y="0"/>
                </a:cubicBezTo>
                <a:cubicBezTo>
                  <a:pt x="1449043" y="394"/>
                  <a:pt x="1605028" y="-18528"/>
                  <a:pt x="1741716" y="0"/>
                </a:cubicBezTo>
                <a:cubicBezTo>
                  <a:pt x="1878404" y="18528"/>
                  <a:pt x="2201004" y="-23528"/>
                  <a:pt x="2388326" y="0"/>
                </a:cubicBezTo>
                <a:cubicBezTo>
                  <a:pt x="2575648" y="23528"/>
                  <a:pt x="2842611" y="-23314"/>
                  <a:pt x="3034936" y="0"/>
                </a:cubicBezTo>
                <a:cubicBezTo>
                  <a:pt x="3099257" y="-5116"/>
                  <a:pt x="3133913" y="36046"/>
                  <a:pt x="3130735" y="95799"/>
                </a:cubicBezTo>
                <a:cubicBezTo>
                  <a:pt x="3125763" y="231577"/>
                  <a:pt x="3118665" y="393375"/>
                  <a:pt x="3130735" y="478985"/>
                </a:cubicBezTo>
                <a:cubicBezTo>
                  <a:pt x="3128514" y="523340"/>
                  <a:pt x="3084180" y="571161"/>
                  <a:pt x="3034936" y="574784"/>
                </a:cubicBezTo>
                <a:cubicBezTo>
                  <a:pt x="2781983" y="564483"/>
                  <a:pt x="2644669" y="565393"/>
                  <a:pt x="2388326" y="574784"/>
                </a:cubicBezTo>
                <a:cubicBezTo>
                  <a:pt x="2131983" y="584176"/>
                  <a:pt x="2002324" y="551651"/>
                  <a:pt x="1829890" y="574784"/>
                </a:cubicBezTo>
                <a:cubicBezTo>
                  <a:pt x="1657456" y="597917"/>
                  <a:pt x="1575623" y="577502"/>
                  <a:pt x="1330237" y="574784"/>
                </a:cubicBezTo>
                <a:cubicBezTo>
                  <a:pt x="1084851" y="572066"/>
                  <a:pt x="859104" y="585194"/>
                  <a:pt x="683626" y="574784"/>
                </a:cubicBezTo>
                <a:cubicBezTo>
                  <a:pt x="508148" y="564374"/>
                  <a:pt x="311786" y="553526"/>
                  <a:pt x="95799" y="574784"/>
                </a:cubicBezTo>
                <a:cubicBezTo>
                  <a:pt x="45955" y="574831"/>
                  <a:pt x="-6845" y="537752"/>
                  <a:pt x="0" y="478985"/>
                </a:cubicBezTo>
                <a:cubicBezTo>
                  <a:pt x="14543" y="317935"/>
                  <a:pt x="-8237" y="243212"/>
                  <a:pt x="0" y="95799"/>
                </a:cubicBezTo>
                <a:close/>
              </a:path>
              <a:path w="3130735" h="574784" stroke="0" extrusionOk="0">
                <a:moveTo>
                  <a:pt x="0" y="95799"/>
                </a:moveTo>
                <a:cubicBezTo>
                  <a:pt x="2413" y="39424"/>
                  <a:pt x="41289" y="11929"/>
                  <a:pt x="95799" y="0"/>
                </a:cubicBezTo>
                <a:cubicBezTo>
                  <a:pt x="270383" y="24958"/>
                  <a:pt x="398029" y="-16596"/>
                  <a:pt x="683626" y="0"/>
                </a:cubicBezTo>
                <a:cubicBezTo>
                  <a:pt x="969223" y="16596"/>
                  <a:pt x="1103684" y="-24042"/>
                  <a:pt x="1330237" y="0"/>
                </a:cubicBezTo>
                <a:cubicBezTo>
                  <a:pt x="1556790" y="24042"/>
                  <a:pt x="1777031" y="-14615"/>
                  <a:pt x="1976847" y="0"/>
                </a:cubicBezTo>
                <a:cubicBezTo>
                  <a:pt x="2176663" y="14615"/>
                  <a:pt x="2766683" y="33674"/>
                  <a:pt x="3034936" y="0"/>
                </a:cubicBezTo>
                <a:cubicBezTo>
                  <a:pt x="3089736" y="-6340"/>
                  <a:pt x="3136908" y="47245"/>
                  <a:pt x="3130735" y="95799"/>
                </a:cubicBezTo>
                <a:cubicBezTo>
                  <a:pt x="3117867" y="244702"/>
                  <a:pt x="3138986" y="307623"/>
                  <a:pt x="3130735" y="478985"/>
                </a:cubicBezTo>
                <a:cubicBezTo>
                  <a:pt x="3126617" y="535656"/>
                  <a:pt x="3084697" y="576968"/>
                  <a:pt x="3034936" y="574784"/>
                </a:cubicBezTo>
                <a:cubicBezTo>
                  <a:pt x="2807274" y="566529"/>
                  <a:pt x="2577925" y="551908"/>
                  <a:pt x="2447109" y="574784"/>
                </a:cubicBezTo>
                <a:cubicBezTo>
                  <a:pt x="2316293" y="597660"/>
                  <a:pt x="2120533" y="572897"/>
                  <a:pt x="1947455" y="574784"/>
                </a:cubicBezTo>
                <a:cubicBezTo>
                  <a:pt x="1774377" y="576671"/>
                  <a:pt x="1661687" y="578473"/>
                  <a:pt x="1389019" y="574784"/>
                </a:cubicBezTo>
                <a:cubicBezTo>
                  <a:pt x="1116351" y="571095"/>
                  <a:pt x="878738" y="579895"/>
                  <a:pt x="742409" y="574784"/>
                </a:cubicBezTo>
                <a:cubicBezTo>
                  <a:pt x="606080" y="569674"/>
                  <a:pt x="325095" y="580979"/>
                  <a:pt x="95799" y="574784"/>
                </a:cubicBezTo>
                <a:cubicBezTo>
                  <a:pt x="32448" y="568462"/>
                  <a:pt x="3322" y="528058"/>
                  <a:pt x="0" y="478985"/>
                </a:cubicBezTo>
                <a:cubicBezTo>
                  <a:pt x="-10471" y="315176"/>
                  <a:pt x="18864" y="207114"/>
                  <a:pt x="0" y="95799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ROI = Return on Investment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A3AB491-7EFD-942A-A1BF-B717CC5ED71A}"/>
              </a:ext>
            </a:extLst>
          </p:cNvPr>
          <p:cNvSpPr/>
          <p:nvPr/>
        </p:nvSpPr>
        <p:spPr>
          <a:xfrm>
            <a:off x="4621735" y="3900416"/>
            <a:ext cx="1652088" cy="508583"/>
          </a:xfrm>
          <a:custGeom>
            <a:avLst/>
            <a:gdLst>
              <a:gd name="connsiteX0" fmla="*/ 0 w 1652088"/>
              <a:gd name="connsiteY0" fmla="*/ 84766 h 508583"/>
              <a:gd name="connsiteX1" fmla="*/ 84766 w 1652088"/>
              <a:gd name="connsiteY1" fmla="*/ 0 h 508583"/>
              <a:gd name="connsiteX2" fmla="*/ 593777 w 1652088"/>
              <a:gd name="connsiteY2" fmla="*/ 0 h 508583"/>
              <a:gd name="connsiteX3" fmla="*/ 1102788 w 1652088"/>
              <a:gd name="connsiteY3" fmla="*/ 0 h 508583"/>
              <a:gd name="connsiteX4" fmla="*/ 1567322 w 1652088"/>
              <a:gd name="connsiteY4" fmla="*/ 0 h 508583"/>
              <a:gd name="connsiteX5" fmla="*/ 1652088 w 1652088"/>
              <a:gd name="connsiteY5" fmla="*/ 84766 h 508583"/>
              <a:gd name="connsiteX6" fmla="*/ 1652088 w 1652088"/>
              <a:gd name="connsiteY6" fmla="*/ 423817 h 508583"/>
              <a:gd name="connsiteX7" fmla="*/ 1567322 w 1652088"/>
              <a:gd name="connsiteY7" fmla="*/ 508583 h 508583"/>
              <a:gd name="connsiteX8" fmla="*/ 1058311 w 1652088"/>
              <a:gd name="connsiteY8" fmla="*/ 508583 h 508583"/>
              <a:gd name="connsiteX9" fmla="*/ 549300 w 1652088"/>
              <a:gd name="connsiteY9" fmla="*/ 508583 h 508583"/>
              <a:gd name="connsiteX10" fmla="*/ 84766 w 1652088"/>
              <a:gd name="connsiteY10" fmla="*/ 508583 h 508583"/>
              <a:gd name="connsiteX11" fmla="*/ 0 w 1652088"/>
              <a:gd name="connsiteY11" fmla="*/ 423817 h 508583"/>
              <a:gd name="connsiteX12" fmla="*/ 0 w 1652088"/>
              <a:gd name="connsiteY12" fmla="*/ 84766 h 508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52088" h="508583" fill="none" extrusionOk="0">
                <a:moveTo>
                  <a:pt x="0" y="84766"/>
                </a:moveTo>
                <a:cubicBezTo>
                  <a:pt x="-5617" y="34550"/>
                  <a:pt x="38668" y="-827"/>
                  <a:pt x="84766" y="0"/>
                </a:cubicBezTo>
                <a:cubicBezTo>
                  <a:pt x="300455" y="14422"/>
                  <a:pt x="439697" y="-13745"/>
                  <a:pt x="593777" y="0"/>
                </a:cubicBezTo>
                <a:cubicBezTo>
                  <a:pt x="747857" y="13745"/>
                  <a:pt x="851656" y="8074"/>
                  <a:pt x="1102788" y="0"/>
                </a:cubicBezTo>
                <a:cubicBezTo>
                  <a:pt x="1353920" y="-8074"/>
                  <a:pt x="1472486" y="-11717"/>
                  <a:pt x="1567322" y="0"/>
                </a:cubicBezTo>
                <a:cubicBezTo>
                  <a:pt x="1606948" y="-705"/>
                  <a:pt x="1662580" y="32793"/>
                  <a:pt x="1652088" y="84766"/>
                </a:cubicBezTo>
                <a:cubicBezTo>
                  <a:pt x="1653294" y="183869"/>
                  <a:pt x="1645889" y="305897"/>
                  <a:pt x="1652088" y="423817"/>
                </a:cubicBezTo>
                <a:cubicBezTo>
                  <a:pt x="1647472" y="470496"/>
                  <a:pt x="1609273" y="498370"/>
                  <a:pt x="1567322" y="508583"/>
                </a:cubicBezTo>
                <a:cubicBezTo>
                  <a:pt x="1421308" y="514113"/>
                  <a:pt x="1229208" y="519427"/>
                  <a:pt x="1058311" y="508583"/>
                </a:cubicBezTo>
                <a:cubicBezTo>
                  <a:pt x="887414" y="497739"/>
                  <a:pt x="775199" y="519750"/>
                  <a:pt x="549300" y="508583"/>
                </a:cubicBezTo>
                <a:cubicBezTo>
                  <a:pt x="323401" y="497416"/>
                  <a:pt x="212272" y="494624"/>
                  <a:pt x="84766" y="508583"/>
                </a:cubicBezTo>
                <a:cubicBezTo>
                  <a:pt x="36850" y="504345"/>
                  <a:pt x="-4926" y="465761"/>
                  <a:pt x="0" y="423817"/>
                </a:cubicBezTo>
                <a:cubicBezTo>
                  <a:pt x="2443" y="258230"/>
                  <a:pt x="12297" y="164472"/>
                  <a:pt x="0" y="84766"/>
                </a:cubicBezTo>
                <a:close/>
              </a:path>
              <a:path w="1652088" h="508583" stroke="0" extrusionOk="0">
                <a:moveTo>
                  <a:pt x="0" y="84766"/>
                </a:moveTo>
                <a:cubicBezTo>
                  <a:pt x="6669" y="28371"/>
                  <a:pt x="36963" y="7356"/>
                  <a:pt x="84766" y="0"/>
                </a:cubicBezTo>
                <a:cubicBezTo>
                  <a:pt x="193278" y="-11161"/>
                  <a:pt x="424599" y="2269"/>
                  <a:pt x="578951" y="0"/>
                </a:cubicBezTo>
                <a:cubicBezTo>
                  <a:pt x="733303" y="-2269"/>
                  <a:pt x="965250" y="11257"/>
                  <a:pt x="1102788" y="0"/>
                </a:cubicBezTo>
                <a:cubicBezTo>
                  <a:pt x="1240326" y="-11257"/>
                  <a:pt x="1379930" y="4458"/>
                  <a:pt x="1567322" y="0"/>
                </a:cubicBezTo>
                <a:cubicBezTo>
                  <a:pt x="1611454" y="3605"/>
                  <a:pt x="1652013" y="36697"/>
                  <a:pt x="1652088" y="84766"/>
                </a:cubicBezTo>
                <a:cubicBezTo>
                  <a:pt x="1647625" y="189334"/>
                  <a:pt x="1642234" y="273197"/>
                  <a:pt x="1652088" y="423817"/>
                </a:cubicBezTo>
                <a:cubicBezTo>
                  <a:pt x="1645350" y="468904"/>
                  <a:pt x="1610298" y="505737"/>
                  <a:pt x="1567322" y="508583"/>
                </a:cubicBezTo>
                <a:cubicBezTo>
                  <a:pt x="1449500" y="524044"/>
                  <a:pt x="1173125" y="499477"/>
                  <a:pt x="1058311" y="508583"/>
                </a:cubicBezTo>
                <a:cubicBezTo>
                  <a:pt x="943497" y="517689"/>
                  <a:pt x="665202" y="495584"/>
                  <a:pt x="549300" y="508583"/>
                </a:cubicBezTo>
                <a:cubicBezTo>
                  <a:pt x="433398" y="521582"/>
                  <a:pt x="213449" y="492929"/>
                  <a:pt x="84766" y="508583"/>
                </a:cubicBezTo>
                <a:cubicBezTo>
                  <a:pt x="40307" y="510795"/>
                  <a:pt x="-1641" y="467692"/>
                  <a:pt x="0" y="423817"/>
                </a:cubicBezTo>
                <a:cubicBezTo>
                  <a:pt x="-14596" y="296073"/>
                  <a:pt x="-6539" y="187620"/>
                  <a:pt x="0" y="84766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Net Profit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493D531-9E3A-C1C0-5E6B-85332A278851}"/>
              </a:ext>
            </a:extLst>
          </p:cNvPr>
          <p:cNvCxnSpPr>
            <a:cxnSpLocks/>
          </p:cNvCxnSpPr>
          <p:nvPr/>
        </p:nvCxnSpPr>
        <p:spPr>
          <a:xfrm flipH="1" flipV="1">
            <a:off x="3938775" y="4574691"/>
            <a:ext cx="3247766" cy="59846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3BEBCF87-37EE-ED21-E1DE-7577E21B10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991" y="4467286"/>
            <a:ext cx="322215" cy="214810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B9E355B-F724-81B6-61DE-55C0535F1EC5}"/>
              </a:ext>
            </a:extLst>
          </p:cNvPr>
          <p:cNvSpPr/>
          <p:nvPr/>
        </p:nvSpPr>
        <p:spPr>
          <a:xfrm>
            <a:off x="4115266" y="4682096"/>
            <a:ext cx="2340674" cy="574784"/>
          </a:xfrm>
          <a:custGeom>
            <a:avLst/>
            <a:gdLst>
              <a:gd name="connsiteX0" fmla="*/ 0 w 2340674"/>
              <a:gd name="connsiteY0" fmla="*/ 95799 h 574784"/>
              <a:gd name="connsiteX1" fmla="*/ 95799 w 2340674"/>
              <a:gd name="connsiteY1" fmla="*/ 0 h 574784"/>
              <a:gd name="connsiteX2" fmla="*/ 654559 w 2340674"/>
              <a:gd name="connsiteY2" fmla="*/ 0 h 574784"/>
              <a:gd name="connsiteX3" fmla="*/ 1148846 w 2340674"/>
              <a:gd name="connsiteY3" fmla="*/ 0 h 574784"/>
              <a:gd name="connsiteX4" fmla="*/ 1707606 w 2340674"/>
              <a:gd name="connsiteY4" fmla="*/ 0 h 574784"/>
              <a:gd name="connsiteX5" fmla="*/ 2244875 w 2340674"/>
              <a:gd name="connsiteY5" fmla="*/ 0 h 574784"/>
              <a:gd name="connsiteX6" fmla="*/ 2340674 w 2340674"/>
              <a:gd name="connsiteY6" fmla="*/ 95799 h 574784"/>
              <a:gd name="connsiteX7" fmla="*/ 2340674 w 2340674"/>
              <a:gd name="connsiteY7" fmla="*/ 478985 h 574784"/>
              <a:gd name="connsiteX8" fmla="*/ 2244875 w 2340674"/>
              <a:gd name="connsiteY8" fmla="*/ 574784 h 574784"/>
              <a:gd name="connsiteX9" fmla="*/ 1750588 w 2340674"/>
              <a:gd name="connsiteY9" fmla="*/ 574784 h 574784"/>
              <a:gd name="connsiteX10" fmla="*/ 1191828 w 2340674"/>
              <a:gd name="connsiteY10" fmla="*/ 574784 h 574784"/>
              <a:gd name="connsiteX11" fmla="*/ 697540 w 2340674"/>
              <a:gd name="connsiteY11" fmla="*/ 574784 h 574784"/>
              <a:gd name="connsiteX12" fmla="*/ 95799 w 2340674"/>
              <a:gd name="connsiteY12" fmla="*/ 574784 h 574784"/>
              <a:gd name="connsiteX13" fmla="*/ 0 w 2340674"/>
              <a:gd name="connsiteY13" fmla="*/ 478985 h 574784"/>
              <a:gd name="connsiteX14" fmla="*/ 0 w 2340674"/>
              <a:gd name="connsiteY14" fmla="*/ 95799 h 574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40674" h="574784" fill="none" extrusionOk="0">
                <a:moveTo>
                  <a:pt x="0" y="95799"/>
                </a:moveTo>
                <a:cubicBezTo>
                  <a:pt x="-3467" y="32922"/>
                  <a:pt x="37478" y="7090"/>
                  <a:pt x="95799" y="0"/>
                </a:cubicBezTo>
                <a:cubicBezTo>
                  <a:pt x="331076" y="-10026"/>
                  <a:pt x="380661" y="-11366"/>
                  <a:pt x="654559" y="0"/>
                </a:cubicBezTo>
                <a:cubicBezTo>
                  <a:pt x="928457" y="11366"/>
                  <a:pt x="1002797" y="-9260"/>
                  <a:pt x="1148846" y="0"/>
                </a:cubicBezTo>
                <a:cubicBezTo>
                  <a:pt x="1294895" y="9260"/>
                  <a:pt x="1539603" y="16580"/>
                  <a:pt x="1707606" y="0"/>
                </a:cubicBezTo>
                <a:cubicBezTo>
                  <a:pt x="1875609" y="-16580"/>
                  <a:pt x="2121760" y="3509"/>
                  <a:pt x="2244875" y="0"/>
                </a:cubicBezTo>
                <a:cubicBezTo>
                  <a:pt x="2308888" y="5469"/>
                  <a:pt x="2341016" y="48398"/>
                  <a:pt x="2340674" y="95799"/>
                </a:cubicBezTo>
                <a:cubicBezTo>
                  <a:pt x="2335684" y="278489"/>
                  <a:pt x="2357509" y="337284"/>
                  <a:pt x="2340674" y="478985"/>
                </a:cubicBezTo>
                <a:cubicBezTo>
                  <a:pt x="2352087" y="526777"/>
                  <a:pt x="2300961" y="567939"/>
                  <a:pt x="2244875" y="574784"/>
                </a:cubicBezTo>
                <a:cubicBezTo>
                  <a:pt x="2022671" y="592959"/>
                  <a:pt x="1980288" y="560059"/>
                  <a:pt x="1750588" y="574784"/>
                </a:cubicBezTo>
                <a:cubicBezTo>
                  <a:pt x="1520888" y="589509"/>
                  <a:pt x="1463951" y="552172"/>
                  <a:pt x="1191828" y="574784"/>
                </a:cubicBezTo>
                <a:cubicBezTo>
                  <a:pt x="919705" y="597396"/>
                  <a:pt x="887067" y="584336"/>
                  <a:pt x="697540" y="574784"/>
                </a:cubicBezTo>
                <a:cubicBezTo>
                  <a:pt x="508013" y="565232"/>
                  <a:pt x="280570" y="598915"/>
                  <a:pt x="95799" y="574784"/>
                </a:cubicBezTo>
                <a:cubicBezTo>
                  <a:pt x="46480" y="573311"/>
                  <a:pt x="1575" y="533295"/>
                  <a:pt x="0" y="478985"/>
                </a:cubicBezTo>
                <a:cubicBezTo>
                  <a:pt x="3482" y="350976"/>
                  <a:pt x="3905" y="243993"/>
                  <a:pt x="0" y="95799"/>
                </a:cubicBezTo>
                <a:close/>
              </a:path>
              <a:path w="2340674" h="574784" stroke="0" extrusionOk="0">
                <a:moveTo>
                  <a:pt x="0" y="95799"/>
                </a:moveTo>
                <a:cubicBezTo>
                  <a:pt x="2413" y="39424"/>
                  <a:pt x="41289" y="11929"/>
                  <a:pt x="95799" y="0"/>
                </a:cubicBezTo>
                <a:cubicBezTo>
                  <a:pt x="244714" y="8422"/>
                  <a:pt x="478815" y="23022"/>
                  <a:pt x="633068" y="0"/>
                </a:cubicBezTo>
                <a:cubicBezTo>
                  <a:pt x="787321" y="-23022"/>
                  <a:pt x="1027423" y="-3744"/>
                  <a:pt x="1213319" y="0"/>
                </a:cubicBezTo>
                <a:cubicBezTo>
                  <a:pt x="1399215" y="3744"/>
                  <a:pt x="2001671" y="-32721"/>
                  <a:pt x="2244875" y="0"/>
                </a:cubicBezTo>
                <a:cubicBezTo>
                  <a:pt x="2291734" y="8126"/>
                  <a:pt x="2339907" y="30115"/>
                  <a:pt x="2340674" y="95799"/>
                </a:cubicBezTo>
                <a:cubicBezTo>
                  <a:pt x="2345951" y="271534"/>
                  <a:pt x="2339333" y="368186"/>
                  <a:pt x="2340674" y="478985"/>
                </a:cubicBezTo>
                <a:cubicBezTo>
                  <a:pt x="2329822" y="529110"/>
                  <a:pt x="2287713" y="567319"/>
                  <a:pt x="2244875" y="574784"/>
                </a:cubicBezTo>
                <a:cubicBezTo>
                  <a:pt x="2065468" y="601566"/>
                  <a:pt x="1925512" y="555886"/>
                  <a:pt x="1686115" y="574784"/>
                </a:cubicBezTo>
                <a:cubicBezTo>
                  <a:pt x="1446718" y="593682"/>
                  <a:pt x="1250875" y="601236"/>
                  <a:pt x="1127355" y="574784"/>
                </a:cubicBezTo>
                <a:cubicBezTo>
                  <a:pt x="1003835" y="548332"/>
                  <a:pt x="793224" y="583742"/>
                  <a:pt x="654559" y="574784"/>
                </a:cubicBezTo>
                <a:cubicBezTo>
                  <a:pt x="515894" y="565826"/>
                  <a:pt x="251084" y="598091"/>
                  <a:pt x="95799" y="574784"/>
                </a:cubicBezTo>
                <a:cubicBezTo>
                  <a:pt x="38197" y="584402"/>
                  <a:pt x="-4397" y="534573"/>
                  <a:pt x="0" y="478985"/>
                </a:cubicBezTo>
                <a:cubicBezTo>
                  <a:pt x="11519" y="351170"/>
                  <a:pt x="15017" y="238185"/>
                  <a:pt x="0" y="95799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Total Investment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0A0D3B6-1D9C-C7D2-02B7-689DEDD17A94}"/>
              </a:ext>
            </a:extLst>
          </p:cNvPr>
          <p:cNvSpPr/>
          <p:nvPr/>
        </p:nvSpPr>
        <p:spPr>
          <a:xfrm>
            <a:off x="6215673" y="4984731"/>
            <a:ext cx="1752095" cy="423554"/>
          </a:xfrm>
          <a:custGeom>
            <a:avLst/>
            <a:gdLst>
              <a:gd name="connsiteX0" fmla="*/ 0 w 1752095"/>
              <a:gd name="connsiteY0" fmla="*/ 70594 h 423554"/>
              <a:gd name="connsiteX1" fmla="*/ 70594 w 1752095"/>
              <a:gd name="connsiteY1" fmla="*/ 0 h 423554"/>
              <a:gd name="connsiteX2" fmla="*/ 623672 w 1752095"/>
              <a:gd name="connsiteY2" fmla="*/ 0 h 423554"/>
              <a:gd name="connsiteX3" fmla="*/ 1176750 w 1752095"/>
              <a:gd name="connsiteY3" fmla="*/ 0 h 423554"/>
              <a:gd name="connsiteX4" fmla="*/ 1681501 w 1752095"/>
              <a:gd name="connsiteY4" fmla="*/ 0 h 423554"/>
              <a:gd name="connsiteX5" fmla="*/ 1752095 w 1752095"/>
              <a:gd name="connsiteY5" fmla="*/ 70594 h 423554"/>
              <a:gd name="connsiteX6" fmla="*/ 1752095 w 1752095"/>
              <a:gd name="connsiteY6" fmla="*/ 352960 h 423554"/>
              <a:gd name="connsiteX7" fmla="*/ 1681501 w 1752095"/>
              <a:gd name="connsiteY7" fmla="*/ 423554 h 423554"/>
              <a:gd name="connsiteX8" fmla="*/ 1128423 w 1752095"/>
              <a:gd name="connsiteY8" fmla="*/ 423554 h 423554"/>
              <a:gd name="connsiteX9" fmla="*/ 575345 w 1752095"/>
              <a:gd name="connsiteY9" fmla="*/ 423554 h 423554"/>
              <a:gd name="connsiteX10" fmla="*/ 70594 w 1752095"/>
              <a:gd name="connsiteY10" fmla="*/ 423554 h 423554"/>
              <a:gd name="connsiteX11" fmla="*/ 0 w 1752095"/>
              <a:gd name="connsiteY11" fmla="*/ 352960 h 423554"/>
              <a:gd name="connsiteX12" fmla="*/ 0 w 1752095"/>
              <a:gd name="connsiteY12" fmla="*/ 70594 h 423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52095" h="423554" fill="none" extrusionOk="0">
                <a:moveTo>
                  <a:pt x="0" y="70594"/>
                </a:moveTo>
                <a:cubicBezTo>
                  <a:pt x="-2845" y="29884"/>
                  <a:pt x="35757" y="-4793"/>
                  <a:pt x="70594" y="0"/>
                </a:cubicBezTo>
                <a:cubicBezTo>
                  <a:pt x="336440" y="23092"/>
                  <a:pt x="431979" y="15063"/>
                  <a:pt x="623672" y="0"/>
                </a:cubicBezTo>
                <a:cubicBezTo>
                  <a:pt x="815365" y="-15063"/>
                  <a:pt x="1006303" y="-25714"/>
                  <a:pt x="1176750" y="0"/>
                </a:cubicBezTo>
                <a:cubicBezTo>
                  <a:pt x="1347197" y="25714"/>
                  <a:pt x="1455120" y="-20720"/>
                  <a:pt x="1681501" y="0"/>
                </a:cubicBezTo>
                <a:cubicBezTo>
                  <a:pt x="1719444" y="-103"/>
                  <a:pt x="1756223" y="29577"/>
                  <a:pt x="1752095" y="70594"/>
                </a:cubicBezTo>
                <a:cubicBezTo>
                  <a:pt x="1750249" y="148941"/>
                  <a:pt x="1749774" y="223307"/>
                  <a:pt x="1752095" y="352960"/>
                </a:cubicBezTo>
                <a:cubicBezTo>
                  <a:pt x="1744784" y="391733"/>
                  <a:pt x="1718311" y="418980"/>
                  <a:pt x="1681501" y="423554"/>
                </a:cubicBezTo>
                <a:cubicBezTo>
                  <a:pt x="1435978" y="427952"/>
                  <a:pt x="1270607" y="433934"/>
                  <a:pt x="1128423" y="423554"/>
                </a:cubicBezTo>
                <a:cubicBezTo>
                  <a:pt x="986239" y="413174"/>
                  <a:pt x="806147" y="401492"/>
                  <a:pt x="575345" y="423554"/>
                </a:cubicBezTo>
                <a:cubicBezTo>
                  <a:pt x="344543" y="445616"/>
                  <a:pt x="239912" y="426779"/>
                  <a:pt x="70594" y="423554"/>
                </a:cubicBezTo>
                <a:cubicBezTo>
                  <a:pt x="30059" y="417598"/>
                  <a:pt x="-2657" y="389321"/>
                  <a:pt x="0" y="352960"/>
                </a:cubicBezTo>
                <a:cubicBezTo>
                  <a:pt x="-11621" y="277682"/>
                  <a:pt x="6935" y="181596"/>
                  <a:pt x="0" y="70594"/>
                </a:cubicBezTo>
                <a:close/>
              </a:path>
              <a:path w="1752095" h="423554" stroke="0" extrusionOk="0">
                <a:moveTo>
                  <a:pt x="0" y="70594"/>
                </a:moveTo>
                <a:cubicBezTo>
                  <a:pt x="2696" y="27733"/>
                  <a:pt x="30391" y="9046"/>
                  <a:pt x="70594" y="0"/>
                </a:cubicBezTo>
                <a:cubicBezTo>
                  <a:pt x="194356" y="-5497"/>
                  <a:pt x="472443" y="-17807"/>
                  <a:pt x="607563" y="0"/>
                </a:cubicBezTo>
                <a:cubicBezTo>
                  <a:pt x="742683" y="17807"/>
                  <a:pt x="1017076" y="20287"/>
                  <a:pt x="1176750" y="0"/>
                </a:cubicBezTo>
                <a:cubicBezTo>
                  <a:pt x="1336424" y="-20287"/>
                  <a:pt x="1439774" y="15353"/>
                  <a:pt x="1681501" y="0"/>
                </a:cubicBezTo>
                <a:cubicBezTo>
                  <a:pt x="1715838" y="6249"/>
                  <a:pt x="1751694" y="24920"/>
                  <a:pt x="1752095" y="70594"/>
                </a:cubicBezTo>
                <a:cubicBezTo>
                  <a:pt x="1747683" y="201804"/>
                  <a:pt x="1754771" y="239987"/>
                  <a:pt x="1752095" y="352960"/>
                </a:cubicBezTo>
                <a:cubicBezTo>
                  <a:pt x="1745785" y="390330"/>
                  <a:pt x="1714925" y="419429"/>
                  <a:pt x="1681501" y="423554"/>
                </a:cubicBezTo>
                <a:cubicBezTo>
                  <a:pt x="1465323" y="416065"/>
                  <a:pt x="1323059" y="405958"/>
                  <a:pt x="1128423" y="423554"/>
                </a:cubicBezTo>
                <a:cubicBezTo>
                  <a:pt x="933787" y="441150"/>
                  <a:pt x="817836" y="433520"/>
                  <a:pt x="575345" y="423554"/>
                </a:cubicBezTo>
                <a:cubicBezTo>
                  <a:pt x="332854" y="413588"/>
                  <a:pt x="205118" y="444491"/>
                  <a:pt x="70594" y="423554"/>
                </a:cubicBezTo>
                <a:cubicBezTo>
                  <a:pt x="32915" y="424782"/>
                  <a:pt x="-2109" y="388170"/>
                  <a:pt x="0" y="352960"/>
                </a:cubicBezTo>
                <a:cubicBezTo>
                  <a:pt x="12015" y="278680"/>
                  <a:pt x="-6761" y="190900"/>
                  <a:pt x="0" y="70594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Total Assets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DA9679B-096F-00FA-827B-028969BCEE24}"/>
              </a:ext>
            </a:extLst>
          </p:cNvPr>
          <p:cNvSpPr/>
          <p:nvPr/>
        </p:nvSpPr>
        <p:spPr>
          <a:xfrm>
            <a:off x="9554490" y="3903089"/>
            <a:ext cx="2495572" cy="265097"/>
          </a:xfrm>
          <a:custGeom>
            <a:avLst/>
            <a:gdLst>
              <a:gd name="connsiteX0" fmla="*/ 0 w 2495572"/>
              <a:gd name="connsiteY0" fmla="*/ 44184 h 265097"/>
              <a:gd name="connsiteX1" fmla="*/ 44184 w 2495572"/>
              <a:gd name="connsiteY1" fmla="*/ 0 h 265097"/>
              <a:gd name="connsiteX2" fmla="*/ 670057 w 2495572"/>
              <a:gd name="connsiteY2" fmla="*/ 0 h 265097"/>
              <a:gd name="connsiteX3" fmla="*/ 1223714 w 2495572"/>
              <a:gd name="connsiteY3" fmla="*/ 0 h 265097"/>
              <a:gd name="connsiteX4" fmla="*/ 1849587 w 2495572"/>
              <a:gd name="connsiteY4" fmla="*/ 0 h 265097"/>
              <a:gd name="connsiteX5" fmla="*/ 2451388 w 2495572"/>
              <a:gd name="connsiteY5" fmla="*/ 0 h 265097"/>
              <a:gd name="connsiteX6" fmla="*/ 2495572 w 2495572"/>
              <a:gd name="connsiteY6" fmla="*/ 44184 h 265097"/>
              <a:gd name="connsiteX7" fmla="*/ 2495572 w 2495572"/>
              <a:gd name="connsiteY7" fmla="*/ 220913 h 265097"/>
              <a:gd name="connsiteX8" fmla="*/ 2451388 w 2495572"/>
              <a:gd name="connsiteY8" fmla="*/ 265097 h 265097"/>
              <a:gd name="connsiteX9" fmla="*/ 1897731 w 2495572"/>
              <a:gd name="connsiteY9" fmla="*/ 265097 h 265097"/>
              <a:gd name="connsiteX10" fmla="*/ 1271858 w 2495572"/>
              <a:gd name="connsiteY10" fmla="*/ 265097 h 265097"/>
              <a:gd name="connsiteX11" fmla="*/ 718201 w 2495572"/>
              <a:gd name="connsiteY11" fmla="*/ 265097 h 265097"/>
              <a:gd name="connsiteX12" fmla="*/ 44184 w 2495572"/>
              <a:gd name="connsiteY12" fmla="*/ 265097 h 265097"/>
              <a:gd name="connsiteX13" fmla="*/ 0 w 2495572"/>
              <a:gd name="connsiteY13" fmla="*/ 220913 h 265097"/>
              <a:gd name="connsiteX14" fmla="*/ 0 w 2495572"/>
              <a:gd name="connsiteY14" fmla="*/ 44184 h 265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95572" h="265097" fill="none" extrusionOk="0">
                <a:moveTo>
                  <a:pt x="0" y="44184"/>
                </a:moveTo>
                <a:cubicBezTo>
                  <a:pt x="-1781" y="14662"/>
                  <a:pt x="16778" y="3934"/>
                  <a:pt x="44184" y="0"/>
                </a:cubicBezTo>
                <a:cubicBezTo>
                  <a:pt x="246356" y="5806"/>
                  <a:pt x="451136" y="-23326"/>
                  <a:pt x="670057" y="0"/>
                </a:cubicBezTo>
                <a:cubicBezTo>
                  <a:pt x="888978" y="23326"/>
                  <a:pt x="1019515" y="-22562"/>
                  <a:pt x="1223714" y="0"/>
                </a:cubicBezTo>
                <a:cubicBezTo>
                  <a:pt x="1427913" y="22562"/>
                  <a:pt x="1683936" y="-9669"/>
                  <a:pt x="1849587" y="0"/>
                </a:cubicBezTo>
                <a:cubicBezTo>
                  <a:pt x="2015238" y="9669"/>
                  <a:pt x="2163261" y="-1630"/>
                  <a:pt x="2451388" y="0"/>
                </a:cubicBezTo>
                <a:cubicBezTo>
                  <a:pt x="2476698" y="447"/>
                  <a:pt x="2495866" y="24513"/>
                  <a:pt x="2495572" y="44184"/>
                </a:cubicBezTo>
                <a:cubicBezTo>
                  <a:pt x="2494920" y="128312"/>
                  <a:pt x="2486843" y="175143"/>
                  <a:pt x="2495572" y="220913"/>
                </a:cubicBezTo>
                <a:cubicBezTo>
                  <a:pt x="2498934" y="243808"/>
                  <a:pt x="2476222" y="264166"/>
                  <a:pt x="2451388" y="265097"/>
                </a:cubicBezTo>
                <a:cubicBezTo>
                  <a:pt x="2233284" y="275529"/>
                  <a:pt x="2031001" y="269107"/>
                  <a:pt x="1897731" y="265097"/>
                </a:cubicBezTo>
                <a:cubicBezTo>
                  <a:pt x="1764461" y="261087"/>
                  <a:pt x="1525750" y="285087"/>
                  <a:pt x="1271858" y="265097"/>
                </a:cubicBezTo>
                <a:cubicBezTo>
                  <a:pt x="1017966" y="245107"/>
                  <a:pt x="968621" y="269816"/>
                  <a:pt x="718201" y="265097"/>
                </a:cubicBezTo>
                <a:cubicBezTo>
                  <a:pt x="467781" y="260378"/>
                  <a:pt x="192067" y="260481"/>
                  <a:pt x="44184" y="265097"/>
                </a:cubicBezTo>
                <a:cubicBezTo>
                  <a:pt x="21718" y="264302"/>
                  <a:pt x="3789" y="248688"/>
                  <a:pt x="0" y="220913"/>
                </a:cubicBezTo>
                <a:cubicBezTo>
                  <a:pt x="4451" y="159950"/>
                  <a:pt x="5559" y="124374"/>
                  <a:pt x="0" y="44184"/>
                </a:cubicBezTo>
                <a:close/>
              </a:path>
              <a:path w="2495572" h="265097" stroke="0" extrusionOk="0">
                <a:moveTo>
                  <a:pt x="0" y="44184"/>
                </a:moveTo>
                <a:cubicBezTo>
                  <a:pt x="1704" y="17335"/>
                  <a:pt x="19255" y="3925"/>
                  <a:pt x="44184" y="0"/>
                </a:cubicBezTo>
                <a:cubicBezTo>
                  <a:pt x="211586" y="-10347"/>
                  <a:pt x="468315" y="-20665"/>
                  <a:pt x="645985" y="0"/>
                </a:cubicBezTo>
                <a:cubicBezTo>
                  <a:pt x="823655" y="20665"/>
                  <a:pt x="1037124" y="-2852"/>
                  <a:pt x="1295930" y="0"/>
                </a:cubicBezTo>
                <a:cubicBezTo>
                  <a:pt x="1554736" y="2852"/>
                  <a:pt x="1884356" y="40884"/>
                  <a:pt x="2451388" y="0"/>
                </a:cubicBezTo>
                <a:cubicBezTo>
                  <a:pt x="2473655" y="2868"/>
                  <a:pt x="2495304" y="15312"/>
                  <a:pt x="2495572" y="44184"/>
                </a:cubicBezTo>
                <a:cubicBezTo>
                  <a:pt x="2494959" y="88401"/>
                  <a:pt x="2489759" y="172543"/>
                  <a:pt x="2495572" y="220913"/>
                </a:cubicBezTo>
                <a:cubicBezTo>
                  <a:pt x="2491469" y="244263"/>
                  <a:pt x="2471431" y="261866"/>
                  <a:pt x="2451388" y="265097"/>
                </a:cubicBezTo>
                <a:cubicBezTo>
                  <a:pt x="2322142" y="252084"/>
                  <a:pt x="2040501" y="271988"/>
                  <a:pt x="1825515" y="265097"/>
                </a:cubicBezTo>
                <a:cubicBezTo>
                  <a:pt x="1610529" y="258206"/>
                  <a:pt x="1418872" y="291907"/>
                  <a:pt x="1199642" y="265097"/>
                </a:cubicBezTo>
                <a:cubicBezTo>
                  <a:pt x="980412" y="238287"/>
                  <a:pt x="918629" y="269648"/>
                  <a:pt x="670057" y="265097"/>
                </a:cubicBezTo>
                <a:cubicBezTo>
                  <a:pt x="421486" y="260546"/>
                  <a:pt x="346641" y="283922"/>
                  <a:pt x="44184" y="265097"/>
                </a:cubicBezTo>
                <a:cubicBezTo>
                  <a:pt x="18465" y="267796"/>
                  <a:pt x="-1492" y="246224"/>
                  <a:pt x="0" y="220913"/>
                </a:cubicBezTo>
                <a:cubicBezTo>
                  <a:pt x="-4856" y="144873"/>
                  <a:pt x="3860" y="88541"/>
                  <a:pt x="0" y="44184"/>
                </a:cubicBezTo>
                <a:close/>
              </a:path>
            </a:pathLst>
          </a:custGeom>
          <a:solidFill>
            <a:schemeClr val="tx1">
              <a:lumMod val="95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نسبة السيولة جيدة ولا تسبب مشكلة</a:t>
            </a:r>
            <a:endParaRPr lang="en-US" sz="12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F1948CC-B930-FEA8-D791-1589B881887D}"/>
              </a:ext>
            </a:extLst>
          </p:cNvPr>
          <p:cNvSpPr/>
          <p:nvPr/>
        </p:nvSpPr>
        <p:spPr>
          <a:xfrm>
            <a:off x="9557026" y="4302411"/>
            <a:ext cx="2495572" cy="265097"/>
          </a:xfrm>
          <a:custGeom>
            <a:avLst/>
            <a:gdLst>
              <a:gd name="connsiteX0" fmla="*/ 0 w 2495572"/>
              <a:gd name="connsiteY0" fmla="*/ 44184 h 265097"/>
              <a:gd name="connsiteX1" fmla="*/ 44184 w 2495572"/>
              <a:gd name="connsiteY1" fmla="*/ 0 h 265097"/>
              <a:gd name="connsiteX2" fmla="*/ 670057 w 2495572"/>
              <a:gd name="connsiteY2" fmla="*/ 0 h 265097"/>
              <a:gd name="connsiteX3" fmla="*/ 1223714 w 2495572"/>
              <a:gd name="connsiteY3" fmla="*/ 0 h 265097"/>
              <a:gd name="connsiteX4" fmla="*/ 1849587 w 2495572"/>
              <a:gd name="connsiteY4" fmla="*/ 0 h 265097"/>
              <a:gd name="connsiteX5" fmla="*/ 2451388 w 2495572"/>
              <a:gd name="connsiteY5" fmla="*/ 0 h 265097"/>
              <a:gd name="connsiteX6" fmla="*/ 2495572 w 2495572"/>
              <a:gd name="connsiteY6" fmla="*/ 44184 h 265097"/>
              <a:gd name="connsiteX7" fmla="*/ 2495572 w 2495572"/>
              <a:gd name="connsiteY7" fmla="*/ 220913 h 265097"/>
              <a:gd name="connsiteX8" fmla="*/ 2451388 w 2495572"/>
              <a:gd name="connsiteY8" fmla="*/ 265097 h 265097"/>
              <a:gd name="connsiteX9" fmla="*/ 1897731 w 2495572"/>
              <a:gd name="connsiteY9" fmla="*/ 265097 h 265097"/>
              <a:gd name="connsiteX10" fmla="*/ 1271858 w 2495572"/>
              <a:gd name="connsiteY10" fmla="*/ 265097 h 265097"/>
              <a:gd name="connsiteX11" fmla="*/ 718201 w 2495572"/>
              <a:gd name="connsiteY11" fmla="*/ 265097 h 265097"/>
              <a:gd name="connsiteX12" fmla="*/ 44184 w 2495572"/>
              <a:gd name="connsiteY12" fmla="*/ 265097 h 265097"/>
              <a:gd name="connsiteX13" fmla="*/ 0 w 2495572"/>
              <a:gd name="connsiteY13" fmla="*/ 220913 h 265097"/>
              <a:gd name="connsiteX14" fmla="*/ 0 w 2495572"/>
              <a:gd name="connsiteY14" fmla="*/ 44184 h 265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95572" h="265097" fill="none" extrusionOk="0">
                <a:moveTo>
                  <a:pt x="0" y="44184"/>
                </a:moveTo>
                <a:cubicBezTo>
                  <a:pt x="-1781" y="14662"/>
                  <a:pt x="16778" y="3934"/>
                  <a:pt x="44184" y="0"/>
                </a:cubicBezTo>
                <a:cubicBezTo>
                  <a:pt x="246356" y="5806"/>
                  <a:pt x="451136" y="-23326"/>
                  <a:pt x="670057" y="0"/>
                </a:cubicBezTo>
                <a:cubicBezTo>
                  <a:pt x="888978" y="23326"/>
                  <a:pt x="1019515" y="-22562"/>
                  <a:pt x="1223714" y="0"/>
                </a:cubicBezTo>
                <a:cubicBezTo>
                  <a:pt x="1427913" y="22562"/>
                  <a:pt x="1683936" y="-9669"/>
                  <a:pt x="1849587" y="0"/>
                </a:cubicBezTo>
                <a:cubicBezTo>
                  <a:pt x="2015238" y="9669"/>
                  <a:pt x="2163261" y="-1630"/>
                  <a:pt x="2451388" y="0"/>
                </a:cubicBezTo>
                <a:cubicBezTo>
                  <a:pt x="2476698" y="447"/>
                  <a:pt x="2495866" y="24513"/>
                  <a:pt x="2495572" y="44184"/>
                </a:cubicBezTo>
                <a:cubicBezTo>
                  <a:pt x="2494920" y="128312"/>
                  <a:pt x="2486843" y="175143"/>
                  <a:pt x="2495572" y="220913"/>
                </a:cubicBezTo>
                <a:cubicBezTo>
                  <a:pt x="2498934" y="243808"/>
                  <a:pt x="2476222" y="264166"/>
                  <a:pt x="2451388" y="265097"/>
                </a:cubicBezTo>
                <a:cubicBezTo>
                  <a:pt x="2233284" y="275529"/>
                  <a:pt x="2031001" y="269107"/>
                  <a:pt x="1897731" y="265097"/>
                </a:cubicBezTo>
                <a:cubicBezTo>
                  <a:pt x="1764461" y="261087"/>
                  <a:pt x="1525750" y="285087"/>
                  <a:pt x="1271858" y="265097"/>
                </a:cubicBezTo>
                <a:cubicBezTo>
                  <a:pt x="1017966" y="245107"/>
                  <a:pt x="968621" y="269816"/>
                  <a:pt x="718201" y="265097"/>
                </a:cubicBezTo>
                <a:cubicBezTo>
                  <a:pt x="467781" y="260378"/>
                  <a:pt x="192067" y="260481"/>
                  <a:pt x="44184" y="265097"/>
                </a:cubicBezTo>
                <a:cubicBezTo>
                  <a:pt x="21718" y="264302"/>
                  <a:pt x="3789" y="248688"/>
                  <a:pt x="0" y="220913"/>
                </a:cubicBezTo>
                <a:cubicBezTo>
                  <a:pt x="4451" y="159950"/>
                  <a:pt x="5559" y="124374"/>
                  <a:pt x="0" y="44184"/>
                </a:cubicBezTo>
                <a:close/>
              </a:path>
              <a:path w="2495572" h="265097" stroke="0" extrusionOk="0">
                <a:moveTo>
                  <a:pt x="0" y="44184"/>
                </a:moveTo>
                <a:cubicBezTo>
                  <a:pt x="1704" y="17335"/>
                  <a:pt x="19255" y="3925"/>
                  <a:pt x="44184" y="0"/>
                </a:cubicBezTo>
                <a:cubicBezTo>
                  <a:pt x="211586" y="-10347"/>
                  <a:pt x="468315" y="-20665"/>
                  <a:pt x="645985" y="0"/>
                </a:cubicBezTo>
                <a:cubicBezTo>
                  <a:pt x="823655" y="20665"/>
                  <a:pt x="1037124" y="-2852"/>
                  <a:pt x="1295930" y="0"/>
                </a:cubicBezTo>
                <a:cubicBezTo>
                  <a:pt x="1554736" y="2852"/>
                  <a:pt x="1884356" y="40884"/>
                  <a:pt x="2451388" y="0"/>
                </a:cubicBezTo>
                <a:cubicBezTo>
                  <a:pt x="2473655" y="2868"/>
                  <a:pt x="2495304" y="15312"/>
                  <a:pt x="2495572" y="44184"/>
                </a:cubicBezTo>
                <a:cubicBezTo>
                  <a:pt x="2494959" y="88401"/>
                  <a:pt x="2489759" y="172543"/>
                  <a:pt x="2495572" y="220913"/>
                </a:cubicBezTo>
                <a:cubicBezTo>
                  <a:pt x="2491469" y="244263"/>
                  <a:pt x="2471431" y="261866"/>
                  <a:pt x="2451388" y="265097"/>
                </a:cubicBezTo>
                <a:cubicBezTo>
                  <a:pt x="2322142" y="252084"/>
                  <a:pt x="2040501" y="271988"/>
                  <a:pt x="1825515" y="265097"/>
                </a:cubicBezTo>
                <a:cubicBezTo>
                  <a:pt x="1610529" y="258206"/>
                  <a:pt x="1418872" y="291907"/>
                  <a:pt x="1199642" y="265097"/>
                </a:cubicBezTo>
                <a:cubicBezTo>
                  <a:pt x="980412" y="238287"/>
                  <a:pt x="918629" y="269648"/>
                  <a:pt x="670057" y="265097"/>
                </a:cubicBezTo>
                <a:cubicBezTo>
                  <a:pt x="421486" y="260546"/>
                  <a:pt x="346641" y="283922"/>
                  <a:pt x="44184" y="265097"/>
                </a:cubicBezTo>
                <a:cubicBezTo>
                  <a:pt x="18465" y="267796"/>
                  <a:pt x="-1492" y="246224"/>
                  <a:pt x="0" y="220913"/>
                </a:cubicBezTo>
                <a:cubicBezTo>
                  <a:pt x="-4856" y="144873"/>
                  <a:pt x="3860" y="88541"/>
                  <a:pt x="0" y="44184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1. وجدنا نسبة العائد على الإستمثار قليلة</a:t>
            </a:r>
            <a:endParaRPr lang="en-US" sz="12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2256013-53AD-5152-8912-EF6CC4E9ACD4}"/>
              </a:ext>
            </a:extLst>
          </p:cNvPr>
          <p:cNvSpPr/>
          <p:nvPr/>
        </p:nvSpPr>
        <p:spPr>
          <a:xfrm>
            <a:off x="9554490" y="4722059"/>
            <a:ext cx="2495572" cy="379883"/>
          </a:xfrm>
          <a:custGeom>
            <a:avLst/>
            <a:gdLst>
              <a:gd name="connsiteX0" fmla="*/ 0 w 2495572"/>
              <a:gd name="connsiteY0" fmla="*/ 63315 h 379883"/>
              <a:gd name="connsiteX1" fmla="*/ 63315 w 2495572"/>
              <a:gd name="connsiteY1" fmla="*/ 0 h 379883"/>
              <a:gd name="connsiteX2" fmla="*/ 679240 w 2495572"/>
              <a:gd name="connsiteY2" fmla="*/ 0 h 379883"/>
              <a:gd name="connsiteX3" fmla="*/ 1224097 w 2495572"/>
              <a:gd name="connsiteY3" fmla="*/ 0 h 379883"/>
              <a:gd name="connsiteX4" fmla="*/ 1840022 w 2495572"/>
              <a:gd name="connsiteY4" fmla="*/ 0 h 379883"/>
              <a:gd name="connsiteX5" fmla="*/ 2432257 w 2495572"/>
              <a:gd name="connsiteY5" fmla="*/ 0 h 379883"/>
              <a:gd name="connsiteX6" fmla="*/ 2495572 w 2495572"/>
              <a:gd name="connsiteY6" fmla="*/ 63315 h 379883"/>
              <a:gd name="connsiteX7" fmla="*/ 2495572 w 2495572"/>
              <a:gd name="connsiteY7" fmla="*/ 316568 h 379883"/>
              <a:gd name="connsiteX8" fmla="*/ 2432257 w 2495572"/>
              <a:gd name="connsiteY8" fmla="*/ 379883 h 379883"/>
              <a:gd name="connsiteX9" fmla="*/ 1887400 w 2495572"/>
              <a:gd name="connsiteY9" fmla="*/ 379883 h 379883"/>
              <a:gd name="connsiteX10" fmla="*/ 1271475 w 2495572"/>
              <a:gd name="connsiteY10" fmla="*/ 379883 h 379883"/>
              <a:gd name="connsiteX11" fmla="*/ 726619 w 2495572"/>
              <a:gd name="connsiteY11" fmla="*/ 379883 h 379883"/>
              <a:gd name="connsiteX12" fmla="*/ 63315 w 2495572"/>
              <a:gd name="connsiteY12" fmla="*/ 379883 h 379883"/>
              <a:gd name="connsiteX13" fmla="*/ 0 w 2495572"/>
              <a:gd name="connsiteY13" fmla="*/ 316568 h 379883"/>
              <a:gd name="connsiteX14" fmla="*/ 0 w 2495572"/>
              <a:gd name="connsiteY14" fmla="*/ 63315 h 379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95572" h="379883" fill="none" extrusionOk="0">
                <a:moveTo>
                  <a:pt x="0" y="63315"/>
                </a:moveTo>
                <a:cubicBezTo>
                  <a:pt x="-1918" y="22831"/>
                  <a:pt x="25490" y="3742"/>
                  <a:pt x="63315" y="0"/>
                </a:cubicBezTo>
                <a:cubicBezTo>
                  <a:pt x="321554" y="4011"/>
                  <a:pt x="508241" y="-20449"/>
                  <a:pt x="679240" y="0"/>
                </a:cubicBezTo>
                <a:cubicBezTo>
                  <a:pt x="850239" y="20449"/>
                  <a:pt x="1099931" y="2552"/>
                  <a:pt x="1224097" y="0"/>
                </a:cubicBezTo>
                <a:cubicBezTo>
                  <a:pt x="1348263" y="-2552"/>
                  <a:pt x="1681865" y="26177"/>
                  <a:pt x="1840022" y="0"/>
                </a:cubicBezTo>
                <a:cubicBezTo>
                  <a:pt x="1998180" y="-26177"/>
                  <a:pt x="2268052" y="9160"/>
                  <a:pt x="2432257" y="0"/>
                </a:cubicBezTo>
                <a:cubicBezTo>
                  <a:pt x="2469015" y="882"/>
                  <a:pt x="2495804" y="32082"/>
                  <a:pt x="2495572" y="63315"/>
                </a:cubicBezTo>
                <a:cubicBezTo>
                  <a:pt x="2488670" y="167328"/>
                  <a:pt x="2503119" y="248419"/>
                  <a:pt x="2495572" y="316568"/>
                </a:cubicBezTo>
                <a:cubicBezTo>
                  <a:pt x="2499800" y="349641"/>
                  <a:pt x="2469368" y="375268"/>
                  <a:pt x="2432257" y="379883"/>
                </a:cubicBezTo>
                <a:cubicBezTo>
                  <a:pt x="2223781" y="364362"/>
                  <a:pt x="2050515" y="385457"/>
                  <a:pt x="1887400" y="379883"/>
                </a:cubicBezTo>
                <a:cubicBezTo>
                  <a:pt x="1724285" y="374309"/>
                  <a:pt x="1548227" y="357377"/>
                  <a:pt x="1271475" y="379883"/>
                </a:cubicBezTo>
                <a:cubicBezTo>
                  <a:pt x="994724" y="402389"/>
                  <a:pt x="935884" y="392900"/>
                  <a:pt x="726619" y="379883"/>
                </a:cubicBezTo>
                <a:cubicBezTo>
                  <a:pt x="517354" y="366866"/>
                  <a:pt x="374766" y="387873"/>
                  <a:pt x="63315" y="379883"/>
                </a:cubicBezTo>
                <a:cubicBezTo>
                  <a:pt x="34037" y="377548"/>
                  <a:pt x="4500" y="355542"/>
                  <a:pt x="0" y="316568"/>
                </a:cubicBezTo>
                <a:cubicBezTo>
                  <a:pt x="-577" y="239485"/>
                  <a:pt x="10652" y="133380"/>
                  <a:pt x="0" y="63315"/>
                </a:cubicBezTo>
                <a:close/>
              </a:path>
              <a:path w="2495572" h="379883" stroke="0" extrusionOk="0">
                <a:moveTo>
                  <a:pt x="0" y="63315"/>
                </a:moveTo>
                <a:cubicBezTo>
                  <a:pt x="4281" y="22197"/>
                  <a:pt x="27664" y="5087"/>
                  <a:pt x="63315" y="0"/>
                </a:cubicBezTo>
                <a:cubicBezTo>
                  <a:pt x="334646" y="-17789"/>
                  <a:pt x="504400" y="4729"/>
                  <a:pt x="655551" y="0"/>
                </a:cubicBezTo>
                <a:cubicBezTo>
                  <a:pt x="806702" y="-4729"/>
                  <a:pt x="1106513" y="-2850"/>
                  <a:pt x="1295165" y="0"/>
                </a:cubicBezTo>
                <a:cubicBezTo>
                  <a:pt x="1483817" y="2850"/>
                  <a:pt x="2114203" y="3108"/>
                  <a:pt x="2432257" y="0"/>
                </a:cubicBezTo>
                <a:cubicBezTo>
                  <a:pt x="2463054" y="5603"/>
                  <a:pt x="2495250" y="22974"/>
                  <a:pt x="2495572" y="63315"/>
                </a:cubicBezTo>
                <a:cubicBezTo>
                  <a:pt x="2493172" y="154828"/>
                  <a:pt x="2507460" y="200792"/>
                  <a:pt x="2495572" y="316568"/>
                </a:cubicBezTo>
                <a:cubicBezTo>
                  <a:pt x="2492710" y="350802"/>
                  <a:pt x="2460451" y="374861"/>
                  <a:pt x="2432257" y="379883"/>
                </a:cubicBezTo>
                <a:cubicBezTo>
                  <a:pt x="2159686" y="403289"/>
                  <a:pt x="1988395" y="355473"/>
                  <a:pt x="1816332" y="379883"/>
                </a:cubicBezTo>
                <a:cubicBezTo>
                  <a:pt x="1644269" y="404293"/>
                  <a:pt x="1329151" y="359226"/>
                  <a:pt x="1200407" y="379883"/>
                </a:cubicBezTo>
                <a:cubicBezTo>
                  <a:pt x="1071663" y="400540"/>
                  <a:pt x="926298" y="385264"/>
                  <a:pt x="679240" y="379883"/>
                </a:cubicBezTo>
                <a:cubicBezTo>
                  <a:pt x="432182" y="374502"/>
                  <a:pt x="363821" y="353758"/>
                  <a:pt x="63315" y="379883"/>
                </a:cubicBezTo>
                <a:cubicBezTo>
                  <a:pt x="27365" y="381894"/>
                  <a:pt x="-1742" y="352598"/>
                  <a:pt x="0" y="316568"/>
                </a:cubicBezTo>
                <a:cubicBezTo>
                  <a:pt x="-8942" y="236139"/>
                  <a:pt x="2956" y="153073"/>
                  <a:pt x="0" y="63315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نسبة التغطية 4.0  كانت سببا مباشرا في انخفاض العائد على الإستمثار</a:t>
            </a:r>
            <a:endParaRPr lang="en-US" sz="11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38" name="Connector: Curved 37">
            <a:extLst>
              <a:ext uri="{FF2B5EF4-FFF2-40B4-BE49-F238E27FC236}">
                <a16:creationId xmlns:a16="http://schemas.microsoft.com/office/drawing/2014/main" id="{D38BD4B4-07A6-1604-796A-A06FD8C492D4}"/>
              </a:ext>
            </a:extLst>
          </p:cNvPr>
          <p:cNvCxnSpPr>
            <a:cxnSpLocks/>
            <a:stCxn id="40" idx="2"/>
          </p:cNvCxnSpPr>
          <p:nvPr/>
        </p:nvCxnSpPr>
        <p:spPr>
          <a:xfrm rot="16200000" flipH="1">
            <a:off x="9168660" y="1240288"/>
            <a:ext cx="717603" cy="423852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5" name="Connector: Curved 44">
            <a:extLst>
              <a:ext uri="{FF2B5EF4-FFF2-40B4-BE49-F238E27FC236}">
                <a16:creationId xmlns:a16="http://schemas.microsoft.com/office/drawing/2014/main" id="{E18317F3-33A7-EA01-C817-0C715D7FEF07}"/>
              </a:ext>
            </a:extLst>
          </p:cNvPr>
          <p:cNvCxnSpPr>
            <a:cxnSpLocks/>
            <a:stCxn id="50" idx="3"/>
          </p:cNvCxnSpPr>
          <p:nvPr/>
        </p:nvCxnSpPr>
        <p:spPr>
          <a:xfrm flipV="1">
            <a:off x="8203410" y="3634904"/>
            <a:ext cx="1271428" cy="999633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4" name="Connector: Curved 53">
            <a:extLst>
              <a:ext uri="{FF2B5EF4-FFF2-40B4-BE49-F238E27FC236}">
                <a16:creationId xmlns:a16="http://schemas.microsoft.com/office/drawing/2014/main" id="{763E9847-F337-D7D5-FBFF-0DC0978D9815}"/>
              </a:ext>
            </a:extLst>
          </p:cNvPr>
          <p:cNvCxnSpPr>
            <a:cxnSpLocks/>
          </p:cNvCxnSpPr>
          <p:nvPr/>
        </p:nvCxnSpPr>
        <p:spPr>
          <a:xfrm flipV="1">
            <a:off x="8185316" y="4455568"/>
            <a:ext cx="1342145" cy="178968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F937B224-9BEB-6123-67A9-C1951B0A3B4A}"/>
              </a:ext>
            </a:extLst>
          </p:cNvPr>
          <p:cNvSpPr/>
          <p:nvPr/>
        </p:nvSpPr>
        <p:spPr>
          <a:xfrm>
            <a:off x="6264878" y="5692345"/>
            <a:ext cx="1752095" cy="423554"/>
          </a:xfrm>
          <a:custGeom>
            <a:avLst/>
            <a:gdLst>
              <a:gd name="connsiteX0" fmla="*/ 0 w 1752095"/>
              <a:gd name="connsiteY0" fmla="*/ 70594 h 423554"/>
              <a:gd name="connsiteX1" fmla="*/ 70594 w 1752095"/>
              <a:gd name="connsiteY1" fmla="*/ 0 h 423554"/>
              <a:gd name="connsiteX2" fmla="*/ 623672 w 1752095"/>
              <a:gd name="connsiteY2" fmla="*/ 0 h 423554"/>
              <a:gd name="connsiteX3" fmla="*/ 1176750 w 1752095"/>
              <a:gd name="connsiteY3" fmla="*/ 0 h 423554"/>
              <a:gd name="connsiteX4" fmla="*/ 1681501 w 1752095"/>
              <a:gd name="connsiteY4" fmla="*/ 0 h 423554"/>
              <a:gd name="connsiteX5" fmla="*/ 1752095 w 1752095"/>
              <a:gd name="connsiteY5" fmla="*/ 70594 h 423554"/>
              <a:gd name="connsiteX6" fmla="*/ 1752095 w 1752095"/>
              <a:gd name="connsiteY6" fmla="*/ 352960 h 423554"/>
              <a:gd name="connsiteX7" fmla="*/ 1681501 w 1752095"/>
              <a:gd name="connsiteY7" fmla="*/ 423554 h 423554"/>
              <a:gd name="connsiteX8" fmla="*/ 1128423 w 1752095"/>
              <a:gd name="connsiteY8" fmla="*/ 423554 h 423554"/>
              <a:gd name="connsiteX9" fmla="*/ 575345 w 1752095"/>
              <a:gd name="connsiteY9" fmla="*/ 423554 h 423554"/>
              <a:gd name="connsiteX10" fmla="*/ 70594 w 1752095"/>
              <a:gd name="connsiteY10" fmla="*/ 423554 h 423554"/>
              <a:gd name="connsiteX11" fmla="*/ 0 w 1752095"/>
              <a:gd name="connsiteY11" fmla="*/ 352960 h 423554"/>
              <a:gd name="connsiteX12" fmla="*/ 0 w 1752095"/>
              <a:gd name="connsiteY12" fmla="*/ 70594 h 423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52095" h="423554" fill="none" extrusionOk="0">
                <a:moveTo>
                  <a:pt x="0" y="70594"/>
                </a:moveTo>
                <a:cubicBezTo>
                  <a:pt x="-2845" y="29884"/>
                  <a:pt x="35757" y="-4793"/>
                  <a:pt x="70594" y="0"/>
                </a:cubicBezTo>
                <a:cubicBezTo>
                  <a:pt x="336440" y="23092"/>
                  <a:pt x="431979" y="15063"/>
                  <a:pt x="623672" y="0"/>
                </a:cubicBezTo>
                <a:cubicBezTo>
                  <a:pt x="815365" y="-15063"/>
                  <a:pt x="1006303" y="-25714"/>
                  <a:pt x="1176750" y="0"/>
                </a:cubicBezTo>
                <a:cubicBezTo>
                  <a:pt x="1347197" y="25714"/>
                  <a:pt x="1455120" y="-20720"/>
                  <a:pt x="1681501" y="0"/>
                </a:cubicBezTo>
                <a:cubicBezTo>
                  <a:pt x="1719444" y="-103"/>
                  <a:pt x="1756223" y="29577"/>
                  <a:pt x="1752095" y="70594"/>
                </a:cubicBezTo>
                <a:cubicBezTo>
                  <a:pt x="1750249" y="148941"/>
                  <a:pt x="1749774" y="223307"/>
                  <a:pt x="1752095" y="352960"/>
                </a:cubicBezTo>
                <a:cubicBezTo>
                  <a:pt x="1744784" y="391733"/>
                  <a:pt x="1718311" y="418980"/>
                  <a:pt x="1681501" y="423554"/>
                </a:cubicBezTo>
                <a:cubicBezTo>
                  <a:pt x="1435978" y="427952"/>
                  <a:pt x="1270607" y="433934"/>
                  <a:pt x="1128423" y="423554"/>
                </a:cubicBezTo>
                <a:cubicBezTo>
                  <a:pt x="986239" y="413174"/>
                  <a:pt x="806147" y="401492"/>
                  <a:pt x="575345" y="423554"/>
                </a:cubicBezTo>
                <a:cubicBezTo>
                  <a:pt x="344543" y="445616"/>
                  <a:pt x="239912" y="426779"/>
                  <a:pt x="70594" y="423554"/>
                </a:cubicBezTo>
                <a:cubicBezTo>
                  <a:pt x="30059" y="417598"/>
                  <a:pt x="-2657" y="389321"/>
                  <a:pt x="0" y="352960"/>
                </a:cubicBezTo>
                <a:cubicBezTo>
                  <a:pt x="-11621" y="277682"/>
                  <a:pt x="6935" y="181596"/>
                  <a:pt x="0" y="70594"/>
                </a:cubicBezTo>
                <a:close/>
              </a:path>
              <a:path w="1752095" h="423554" stroke="0" extrusionOk="0">
                <a:moveTo>
                  <a:pt x="0" y="70594"/>
                </a:moveTo>
                <a:cubicBezTo>
                  <a:pt x="2696" y="27733"/>
                  <a:pt x="30391" y="9046"/>
                  <a:pt x="70594" y="0"/>
                </a:cubicBezTo>
                <a:cubicBezTo>
                  <a:pt x="194356" y="-5497"/>
                  <a:pt x="472443" y="-17807"/>
                  <a:pt x="607563" y="0"/>
                </a:cubicBezTo>
                <a:cubicBezTo>
                  <a:pt x="742683" y="17807"/>
                  <a:pt x="1017076" y="20287"/>
                  <a:pt x="1176750" y="0"/>
                </a:cubicBezTo>
                <a:cubicBezTo>
                  <a:pt x="1336424" y="-20287"/>
                  <a:pt x="1439774" y="15353"/>
                  <a:pt x="1681501" y="0"/>
                </a:cubicBezTo>
                <a:cubicBezTo>
                  <a:pt x="1715838" y="6249"/>
                  <a:pt x="1751694" y="24920"/>
                  <a:pt x="1752095" y="70594"/>
                </a:cubicBezTo>
                <a:cubicBezTo>
                  <a:pt x="1747683" y="201804"/>
                  <a:pt x="1754771" y="239987"/>
                  <a:pt x="1752095" y="352960"/>
                </a:cubicBezTo>
                <a:cubicBezTo>
                  <a:pt x="1745785" y="390330"/>
                  <a:pt x="1714925" y="419429"/>
                  <a:pt x="1681501" y="423554"/>
                </a:cubicBezTo>
                <a:cubicBezTo>
                  <a:pt x="1465323" y="416065"/>
                  <a:pt x="1323059" y="405958"/>
                  <a:pt x="1128423" y="423554"/>
                </a:cubicBezTo>
                <a:cubicBezTo>
                  <a:pt x="933787" y="441150"/>
                  <a:pt x="817836" y="433520"/>
                  <a:pt x="575345" y="423554"/>
                </a:cubicBezTo>
                <a:cubicBezTo>
                  <a:pt x="332854" y="413588"/>
                  <a:pt x="205118" y="444491"/>
                  <a:pt x="70594" y="423554"/>
                </a:cubicBezTo>
                <a:cubicBezTo>
                  <a:pt x="32915" y="424782"/>
                  <a:pt x="-2109" y="388170"/>
                  <a:pt x="0" y="352960"/>
                </a:cubicBezTo>
                <a:cubicBezTo>
                  <a:pt x="12015" y="278680"/>
                  <a:pt x="-6761" y="190900"/>
                  <a:pt x="0" y="70594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Long Term Assets + Short Term Assets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0C4647B7-F085-C0B7-77C3-E6D1E72C2B6A}"/>
              </a:ext>
            </a:extLst>
          </p:cNvPr>
          <p:cNvSpPr/>
          <p:nvPr/>
        </p:nvSpPr>
        <p:spPr>
          <a:xfrm>
            <a:off x="5572051" y="3172422"/>
            <a:ext cx="1652088" cy="508583"/>
          </a:xfrm>
          <a:custGeom>
            <a:avLst/>
            <a:gdLst>
              <a:gd name="connsiteX0" fmla="*/ 0 w 1652088"/>
              <a:gd name="connsiteY0" fmla="*/ 84766 h 508583"/>
              <a:gd name="connsiteX1" fmla="*/ 84766 w 1652088"/>
              <a:gd name="connsiteY1" fmla="*/ 0 h 508583"/>
              <a:gd name="connsiteX2" fmla="*/ 593777 w 1652088"/>
              <a:gd name="connsiteY2" fmla="*/ 0 h 508583"/>
              <a:gd name="connsiteX3" fmla="*/ 1102788 w 1652088"/>
              <a:gd name="connsiteY3" fmla="*/ 0 h 508583"/>
              <a:gd name="connsiteX4" fmla="*/ 1567322 w 1652088"/>
              <a:gd name="connsiteY4" fmla="*/ 0 h 508583"/>
              <a:gd name="connsiteX5" fmla="*/ 1652088 w 1652088"/>
              <a:gd name="connsiteY5" fmla="*/ 84766 h 508583"/>
              <a:gd name="connsiteX6" fmla="*/ 1652088 w 1652088"/>
              <a:gd name="connsiteY6" fmla="*/ 423817 h 508583"/>
              <a:gd name="connsiteX7" fmla="*/ 1567322 w 1652088"/>
              <a:gd name="connsiteY7" fmla="*/ 508583 h 508583"/>
              <a:gd name="connsiteX8" fmla="*/ 1058311 w 1652088"/>
              <a:gd name="connsiteY8" fmla="*/ 508583 h 508583"/>
              <a:gd name="connsiteX9" fmla="*/ 549300 w 1652088"/>
              <a:gd name="connsiteY9" fmla="*/ 508583 h 508583"/>
              <a:gd name="connsiteX10" fmla="*/ 84766 w 1652088"/>
              <a:gd name="connsiteY10" fmla="*/ 508583 h 508583"/>
              <a:gd name="connsiteX11" fmla="*/ 0 w 1652088"/>
              <a:gd name="connsiteY11" fmla="*/ 423817 h 508583"/>
              <a:gd name="connsiteX12" fmla="*/ 0 w 1652088"/>
              <a:gd name="connsiteY12" fmla="*/ 84766 h 508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52088" h="508583" fill="none" extrusionOk="0">
                <a:moveTo>
                  <a:pt x="0" y="84766"/>
                </a:moveTo>
                <a:cubicBezTo>
                  <a:pt x="-5617" y="34550"/>
                  <a:pt x="38668" y="-827"/>
                  <a:pt x="84766" y="0"/>
                </a:cubicBezTo>
                <a:cubicBezTo>
                  <a:pt x="300455" y="14422"/>
                  <a:pt x="439697" y="-13745"/>
                  <a:pt x="593777" y="0"/>
                </a:cubicBezTo>
                <a:cubicBezTo>
                  <a:pt x="747857" y="13745"/>
                  <a:pt x="851656" y="8074"/>
                  <a:pt x="1102788" y="0"/>
                </a:cubicBezTo>
                <a:cubicBezTo>
                  <a:pt x="1353920" y="-8074"/>
                  <a:pt x="1472486" y="-11717"/>
                  <a:pt x="1567322" y="0"/>
                </a:cubicBezTo>
                <a:cubicBezTo>
                  <a:pt x="1606948" y="-705"/>
                  <a:pt x="1662580" y="32793"/>
                  <a:pt x="1652088" y="84766"/>
                </a:cubicBezTo>
                <a:cubicBezTo>
                  <a:pt x="1653294" y="183869"/>
                  <a:pt x="1645889" y="305897"/>
                  <a:pt x="1652088" y="423817"/>
                </a:cubicBezTo>
                <a:cubicBezTo>
                  <a:pt x="1647472" y="470496"/>
                  <a:pt x="1609273" y="498370"/>
                  <a:pt x="1567322" y="508583"/>
                </a:cubicBezTo>
                <a:cubicBezTo>
                  <a:pt x="1421308" y="514113"/>
                  <a:pt x="1229208" y="519427"/>
                  <a:pt x="1058311" y="508583"/>
                </a:cubicBezTo>
                <a:cubicBezTo>
                  <a:pt x="887414" y="497739"/>
                  <a:pt x="775199" y="519750"/>
                  <a:pt x="549300" y="508583"/>
                </a:cubicBezTo>
                <a:cubicBezTo>
                  <a:pt x="323401" y="497416"/>
                  <a:pt x="212272" y="494624"/>
                  <a:pt x="84766" y="508583"/>
                </a:cubicBezTo>
                <a:cubicBezTo>
                  <a:pt x="36850" y="504345"/>
                  <a:pt x="-4926" y="465761"/>
                  <a:pt x="0" y="423817"/>
                </a:cubicBezTo>
                <a:cubicBezTo>
                  <a:pt x="2443" y="258230"/>
                  <a:pt x="12297" y="164472"/>
                  <a:pt x="0" y="84766"/>
                </a:cubicBezTo>
                <a:close/>
              </a:path>
              <a:path w="1652088" h="508583" stroke="0" extrusionOk="0">
                <a:moveTo>
                  <a:pt x="0" y="84766"/>
                </a:moveTo>
                <a:cubicBezTo>
                  <a:pt x="6669" y="28371"/>
                  <a:pt x="36963" y="7356"/>
                  <a:pt x="84766" y="0"/>
                </a:cubicBezTo>
                <a:cubicBezTo>
                  <a:pt x="193278" y="-11161"/>
                  <a:pt x="424599" y="2269"/>
                  <a:pt x="578951" y="0"/>
                </a:cubicBezTo>
                <a:cubicBezTo>
                  <a:pt x="733303" y="-2269"/>
                  <a:pt x="965250" y="11257"/>
                  <a:pt x="1102788" y="0"/>
                </a:cubicBezTo>
                <a:cubicBezTo>
                  <a:pt x="1240326" y="-11257"/>
                  <a:pt x="1379930" y="4458"/>
                  <a:pt x="1567322" y="0"/>
                </a:cubicBezTo>
                <a:cubicBezTo>
                  <a:pt x="1611454" y="3605"/>
                  <a:pt x="1652013" y="36697"/>
                  <a:pt x="1652088" y="84766"/>
                </a:cubicBezTo>
                <a:cubicBezTo>
                  <a:pt x="1647625" y="189334"/>
                  <a:pt x="1642234" y="273197"/>
                  <a:pt x="1652088" y="423817"/>
                </a:cubicBezTo>
                <a:cubicBezTo>
                  <a:pt x="1645350" y="468904"/>
                  <a:pt x="1610298" y="505737"/>
                  <a:pt x="1567322" y="508583"/>
                </a:cubicBezTo>
                <a:cubicBezTo>
                  <a:pt x="1449500" y="524044"/>
                  <a:pt x="1173125" y="499477"/>
                  <a:pt x="1058311" y="508583"/>
                </a:cubicBezTo>
                <a:cubicBezTo>
                  <a:pt x="943497" y="517689"/>
                  <a:pt x="665202" y="495584"/>
                  <a:pt x="549300" y="508583"/>
                </a:cubicBezTo>
                <a:cubicBezTo>
                  <a:pt x="433398" y="521582"/>
                  <a:pt x="213449" y="492929"/>
                  <a:pt x="84766" y="508583"/>
                </a:cubicBezTo>
                <a:cubicBezTo>
                  <a:pt x="40307" y="510795"/>
                  <a:pt x="-1641" y="467692"/>
                  <a:pt x="0" y="423817"/>
                </a:cubicBezTo>
                <a:cubicBezTo>
                  <a:pt x="-14596" y="296073"/>
                  <a:pt x="-6539" y="187620"/>
                  <a:pt x="0" y="84766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100" dirty="0">
                <a:solidFill>
                  <a:schemeClr val="tx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نأخذه من حد المساهمة أو قائمة الدخل</a:t>
            </a:r>
            <a:endParaRPr lang="en-US" sz="1100" dirty="0">
              <a:solidFill>
                <a:schemeClr val="tx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B58F0597-CB54-2BA9-8387-14C14F2A7A65}"/>
              </a:ext>
            </a:extLst>
          </p:cNvPr>
          <p:cNvSpPr/>
          <p:nvPr/>
        </p:nvSpPr>
        <p:spPr>
          <a:xfrm>
            <a:off x="6956016" y="2770618"/>
            <a:ext cx="1652087" cy="508583"/>
          </a:xfrm>
          <a:custGeom>
            <a:avLst/>
            <a:gdLst>
              <a:gd name="connsiteX0" fmla="*/ 0 w 1652087"/>
              <a:gd name="connsiteY0" fmla="*/ 84766 h 508583"/>
              <a:gd name="connsiteX1" fmla="*/ 84766 w 1652087"/>
              <a:gd name="connsiteY1" fmla="*/ 0 h 508583"/>
              <a:gd name="connsiteX2" fmla="*/ 593777 w 1652087"/>
              <a:gd name="connsiteY2" fmla="*/ 0 h 508583"/>
              <a:gd name="connsiteX3" fmla="*/ 1102787 w 1652087"/>
              <a:gd name="connsiteY3" fmla="*/ 0 h 508583"/>
              <a:gd name="connsiteX4" fmla="*/ 1567321 w 1652087"/>
              <a:gd name="connsiteY4" fmla="*/ 0 h 508583"/>
              <a:gd name="connsiteX5" fmla="*/ 1652087 w 1652087"/>
              <a:gd name="connsiteY5" fmla="*/ 84766 h 508583"/>
              <a:gd name="connsiteX6" fmla="*/ 1652087 w 1652087"/>
              <a:gd name="connsiteY6" fmla="*/ 423817 h 508583"/>
              <a:gd name="connsiteX7" fmla="*/ 1567321 w 1652087"/>
              <a:gd name="connsiteY7" fmla="*/ 508583 h 508583"/>
              <a:gd name="connsiteX8" fmla="*/ 1058310 w 1652087"/>
              <a:gd name="connsiteY8" fmla="*/ 508583 h 508583"/>
              <a:gd name="connsiteX9" fmla="*/ 549300 w 1652087"/>
              <a:gd name="connsiteY9" fmla="*/ 508583 h 508583"/>
              <a:gd name="connsiteX10" fmla="*/ 84766 w 1652087"/>
              <a:gd name="connsiteY10" fmla="*/ 508583 h 508583"/>
              <a:gd name="connsiteX11" fmla="*/ 0 w 1652087"/>
              <a:gd name="connsiteY11" fmla="*/ 423817 h 508583"/>
              <a:gd name="connsiteX12" fmla="*/ 0 w 1652087"/>
              <a:gd name="connsiteY12" fmla="*/ 84766 h 508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52087" h="508583" fill="none" extrusionOk="0">
                <a:moveTo>
                  <a:pt x="0" y="84766"/>
                </a:moveTo>
                <a:cubicBezTo>
                  <a:pt x="-5617" y="34550"/>
                  <a:pt x="38668" y="-827"/>
                  <a:pt x="84766" y="0"/>
                </a:cubicBezTo>
                <a:cubicBezTo>
                  <a:pt x="300455" y="14422"/>
                  <a:pt x="439697" y="-13745"/>
                  <a:pt x="593777" y="0"/>
                </a:cubicBezTo>
                <a:cubicBezTo>
                  <a:pt x="747857" y="13745"/>
                  <a:pt x="853374" y="12292"/>
                  <a:pt x="1102787" y="0"/>
                </a:cubicBezTo>
                <a:cubicBezTo>
                  <a:pt x="1352200" y="-12292"/>
                  <a:pt x="1472485" y="-11717"/>
                  <a:pt x="1567321" y="0"/>
                </a:cubicBezTo>
                <a:cubicBezTo>
                  <a:pt x="1606947" y="-705"/>
                  <a:pt x="1662579" y="32793"/>
                  <a:pt x="1652087" y="84766"/>
                </a:cubicBezTo>
                <a:cubicBezTo>
                  <a:pt x="1653293" y="183869"/>
                  <a:pt x="1645888" y="305897"/>
                  <a:pt x="1652087" y="423817"/>
                </a:cubicBezTo>
                <a:cubicBezTo>
                  <a:pt x="1647471" y="470496"/>
                  <a:pt x="1609272" y="498370"/>
                  <a:pt x="1567321" y="508583"/>
                </a:cubicBezTo>
                <a:cubicBezTo>
                  <a:pt x="1421307" y="514113"/>
                  <a:pt x="1229207" y="519427"/>
                  <a:pt x="1058310" y="508583"/>
                </a:cubicBezTo>
                <a:cubicBezTo>
                  <a:pt x="887413" y="497739"/>
                  <a:pt x="772552" y="516862"/>
                  <a:pt x="549300" y="508583"/>
                </a:cubicBezTo>
                <a:cubicBezTo>
                  <a:pt x="326048" y="500305"/>
                  <a:pt x="212272" y="494624"/>
                  <a:pt x="84766" y="508583"/>
                </a:cubicBezTo>
                <a:cubicBezTo>
                  <a:pt x="36850" y="504345"/>
                  <a:pt x="-4926" y="465761"/>
                  <a:pt x="0" y="423817"/>
                </a:cubicBezTo>
                <a:cubicBezTo>
                  <a:pt x="2443" y="258230"/>
                  <a:pt x="12297" y="164472"/>
                  <a:pt x="0" y="84766"/>
                </a:cubicBezTo>
                <a:close/>
              </a:path>
              <a:path w="1652087" h="508583" stroke="0" extrusionOk="0">
                <a:moveTo>
                  <a:pt x="0" y="84766"/>
                </a:moveTo>
                <a:cubicBezTo>
                  <a:pt x="6669" y="28371"/>
                  <a:pt x="36963" y="7356"/>
                  <a:pt x="84766" y="0"/>
                </a:cubicBezTo>
                <a:cubicBezTo>
                  <a:pt x="193278" y="-11161"/>
                  <a:pt x="424599" y="2269"/>
                  <a:pt x="578951" y="0"/>
                </a:cubicBezTo>
                <a:cubicBezTo>
                  <a:pt x="733303" y="-2269"/>
                  <a:pt x="967354" y="12525"/>
                  <a:pt x="1102787" y="0"/>
                </a:cubicBezTo>
                <a:cubicBezTo>
                  <a:pt x="1238220" y="-12525"/>
                  <a:pt x="1379929" y="4458"/>
                  <a:pt x="1567321" y="0"/>
                </a:cubicBezTo>
                <a:cubicBezTo>
                  <a:pt x="1611453" y="3605"/>
                  <a:pt x="1652012" y="36697"/>
                  <a:pt x="1652087" y="84766"/>
                </a:cubicBezTo>
                <a:cubicBezTo>
                  <a:pt x="1647624" y="189334"/>
                  <a:pt x="1642233" y="273197"/>
                  <a:pt x="1652087" y="423817"/>
                </a:cubicBezTo>
                <a:cubicBezTo>
                  <a:pt x="1645349" y="468904"/>
                  <a:pt x="1610297" y="505737"/>
                  <a:pt x="1567321" y="508583"/>
                </a:cubicBezTo>
                <a:cubicBezTo>
                  <a:pt x="1449499" y="524044"/>
                  <a:pt x="1173124" y="499477"/>
                  <a:pt x="1058310" y="508583"/>
                </a:cubicBezTo>
                <a:cubicBezTo>
                  <a:pt x="943496" y="517689"/>
                  <a:pt x="657243" y="488529"/>
                  <a:pt x="549300" y="508583"/>
                </a:cubicBezTo>
                <a:cubicBezTo>
                  <a:pt x="441357" y="528638"/>
                  <a:pt x="213449" y="492929"/>
                  <a:pt x="84766" y="508583"/>
                </a:cubicBezTo>
                <a:cubicBezTo>
                  <a:pt x="40307" y="510795"/>
                  <a:pt x="-1641" y="467692"/>
                  <a:pt x="0" y="423817"/>
                </a:cubicBezTo>
                <a:cubicBezTo>
                  <a:pt x="-14596" y="296073"/>
                  <a:pt x="-6539" y="187620"/>
                  <a:pt x="0" y="84766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100" dirty="0">
                <a:solidFill>
                  <a:schemeClr val="tx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الفارق بينهم دخول المخزون</a:t>
            </a:r>
            <a:endParaRPr lang="en-US" sz="1100" dirty="0">
              <a:solidFill>
                <a:schemeClr val="tx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7E40B001-AD97-DA6F-A5E1-22B1C11C6D79}"/>
              </a:ext>
            </a:extLst>
          </p:cNvPr>
          <p:cNvSpPr/>
          <p:nvPr/>
        </p:nvSpPr>
        <p:spPr>
          <a:xfrm>
            <a:off x="5123982" y="36299"/>
            <a:ext cx="3130735" cy="510856"/>
          </a:xfrm>
          <a:custGeom>
            <a:avLst/>
            <a:gdLst>
              <a:gd name="connsiteX0" fmla="*/ 0 w 3130735"/>
              <a:gd name="connsiteY0" fmla="*/ 85144 h 510856"/>
              <a:gd name="connsiteX1" fmla="*/ 85144 w 3130735"/>
              <a:gd name="connsiteY1" fmla="*/ 0 h 510856"/>
              <a:gd name="connsiteX2" fmla="*/ 647629 w 3130735"/>
              <a:gd name="connsiteY2" fmla="*/ 0 h 510856"/>
              <a:gd name="connsiteX3" fmla="*/ 1210114 w 3130735"/>
              <a:gd name="connsiteY3" fmla="*/ 0 h 510856"/>
              <a:gd name="connsiteX4" fmla="*/ 1742994 w 3130735"/>
              <a:gd name="connsiteY4" fmla="*/ 0 h 510856"/>
              <a:gd name="connsiteX5" fmla="*/ 2394293 w 3130735"/>
              <a:gd name="connsiteY5" fmla="*/ 0 h 510856"/>
              <a:gd name="connsiteX6" fmla="*/ 3045591 w 3130735"/>
              <a:gd name="connsiteY6" fmla="*/ 0 h 510856"/>
              <a:gd name="connsiteX7" fmla="*/ 3130735 w 3130735"/>
              <a:gd name="connsiteY7" fmla="*/ 85144 h 510856"/>
              <a:gd name="connsiteX8" fmla="*/ 3130735 w 3130735"/>
              <a:gd name="connsiteY8" fmla="*/ 425712 h 510856"/>
              <a:gd name="connsiteX9" fmla="*/ 3045591 w 3130735"/>
              <a:gd name="connsiteY9" fmla="*/ 510856 h 510856"/>
              <a:gd name="connsiteX10" fmla="*/ 2394293 w 3130735"/>
              <a:gd name="connsiteY10" fmla="*/ 510856 h 510856"/>
              <a:gd name="connsiteX11" fmla="*/ 1831808 w 3130735"/>
              <a:gd name="connsiteY11" fmla="*/ 510856 h 510856"/>
              <a:gd name="connsiteX12" fmla="*/ 1328532 w 3130735"/>
              <a:gd name="connsiteY12" fmla="*/ 510856 h 510856"/>
              <a:gd name="connsiteX13" fmla="*/ 677233 w 3130735"/>
              <a:gd name="connsiteY13" fmla="*/ 510856 h 510856"/>
              <a:gd name="connsiteX14" fmla="*/ 85144 w 3130735"/>
              <a:gd name="connsiteY14" fmla="*/ 510856 h 510856"/>
              <a:gd name="connsiteX15" fmla="*/ 0 w 3130735"/>
              <a:gd name="connsiteY15" fmla="*/ 425712 h 510856"/>
              <a:gd name="connsiteX16" fmla="*/ 0 w 3130735"/>
              <a:gd name="connsiteY16" fmla="*/ 85144 h 510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30735" h="510856" fill="none" extrusionOk="0">
                <a:moveTo>
                  <a:pt x="0" y="85144"/>
                </a:moveTo>
                <a:cubicBezTo>
                  <a:pt x="727" y="31524"/>
                  <a:pt x="31811" y="7281"/>
                  <a:pt x="85144" y="0"/>
                </a:cubicBezTo>
                <a:cubicBezTo>
                  <a:pt x="355162" y="25163"/>
                  <a:pt x="503722" y="17102"/>
                  <a:pt x="647629" y="0"/>
                </a:cubicBezTo>
                <a:cubicBezTo>
                  <a:pt x="791536" y="-17102"/>
                  <a:pt x="1076341" y="-9012"/>
                  <a:pt x="1210114" y="0"/>
                </a:cubicBezTo>
                <a:cubicBezTo>
                  <a:pt x="1343887" y="9012"/>
                  <a:pt x="1599096" y="8195"/>
                  <a:pt x="1742994" y="0"/>
                </a:cubicBezTo>
                <a:cubicBezTo>
                  <a:pt x="1886892" y="-8195"/>
                  <a:pt x="2228545" y="5226"/>
                  <a:pt x="2394293" y="0"/>
                </a:cubicBezTo>
                <a:cubicBezTo>
                  <a:pt x="2560041" y="-5226"/>
                  <a:pt x="2760954" y="2295"/>
                  <a:pt x="3045591" y="0"/>
                </a:cubicBezTo>
                <a:cubicBezTo>
                  <a:pt x="3096113" y="-1568"/>
                  <a:pt x="3134703" y="29573"/>
                  <a:pt x="3130735" y="85144"/>
                </a:cubicBezTo>
                <a:cubicBezTo>
                  <a:pt x="3126692" y="250639"/>
                  <a:pt x="3114807" y="350594"/>
                  <a:pt x="3130735" y="425712"/>
                </a:cubicBezTo>
                <a:cubicBezTo>
                  <a:pt x="3128680" y="464822"/>
                  <a:pt x="3085643" y="503962"/>
                  <a:pt x="3045591" y="510856"/>
                </a:cubicBezTo>
                <a:cubicBezTo>
                  <a:pt x="2914220" y="535593"/>
                  <a:pt x="2585951" y="523688"/>
                  <a:pt x="2394293" y="510856"/>
                </a:cubicBezTo>
                <a:cubicBezTo>
                  <a:pt x="2202635" y="498024"/>
                  <a:pt x="1971849" y="484319"/>
                  <a:pt x="1831808" y="510856"/>
                </a:cubicBezTo>
                <a:cubicBezTo>
                  <a:pt x="1691768" y="537393"/>
                  <a:pt x="1458545" y="532613"/>
                  <a:pt x="1328532" y="510856"/>
                </a:cubicBezTo>
                <a:cubicBezTo>
                  <a:pt x="1198519" y="489099"/>
                  <a:pt x="998069" y="515728"/>
                  <a:pt x="677233" y="510856"/>
                </a:cubicBezTo>
                <a:cubicBezTo>
                  <a:pt x="356397" y="505984"/>
                  <a:pt x="373037" y="490860"/>
                  <a:pt x="85144" y="510856"/>
                </a:cubicBezTo>
                <a:cubicBezTo>
                  <a:pt x="47157" y="510995"/>
                  <a:pt x="-7176" y="478878"/>
                  <a:pt x="0" y="425712"/>
                </a:cubicBezTo>
                <a:cubicBezTo>
                  <a:pt x="-9965" y="297691"/>
                  <a:pt x="4797" y="210421"/>
                  <a:pt x="0" y="85144"/>
                </a:cubicBezTo>
                <a:close/>
              </a:path>
              <a:path w="3130735" h="510856" stroke="0" extrusionOk="0">
                <a:moveTo>
                  <a:pt x="0" y="85144"/>
                </a:moveTo>
                <a:cubicBezTo>
                  <a:pt x="1217" y="36371"/>
                  <a:pt x="37843" y="2059"/>
                  <a:pt x="85144" y="0"/>
                </a:cubicBezTo>
                <a:cubicBezTo>
                  <a:pt x="310853" y="19735"/>
                  <a:pt x="540163" y="-12487"/>
                  <a:pt x="677233" y="0"/>
                </a:cubicBezTo>
                <a:cubicBezTo>
                  <a:pt x="814303" y="12487"/>
                  <a:pt x="1116676" y="-18303"/>
                  <a:pt x="1328532" y="0"/>
                </a:cubicBezTo>
                <a:cubicBezTo>
                  <a:pt x="1540388" y="18303"/>
                  <a:pt x="1712480" y="16334"/>
                  <a:pt x="1979830" y="0"/>
                </a:cubicBezTo>
                <a:cubicBezTo>
                  <a:pt x="2247180" y="-16334"/>
                  <a:pt x="2773972" y="-27410"/>
                  <a:pt x="3045591" y="0"/>
                </a:cubicBezTo>
                <a:cubicBezTo>
                  <a:pt x="3095197" y="-8655"/>
                  <a:pt x="3138352" y="43492"/>
                  <a:pt x="3130735" y="85144"/>
                </a:cubicBezTo>
                <a:cubicBezTo>
                  <a:pt x="3117768" y="164424"/>
                  <a:pt x="3123444" y="340222"/>
                  <a:pt x="3130735" y="425712"/>
                </a:cubicBezTo>
                <a:cubicBezTo>
                  <a:pt x="3122581" y="480187"/>
                  <a:pt x="3089714" y="512869"/>
                  <a:pt x="3045591" y="510856"/>
                </a:cubicBezTo>
                <a:cubicBezTo>
                  <a:pt x="2868888" y="483188"/>
                  <a:pt x="2648599" y="533323"/>
                  <a:pt x="2453502" y="510856"/>
                </a:cubicBezTo>
                <a:cubicBezTo>
                  <a:pt x="2258405" y="488389"/>
                  <a:pt x="2115774" y="495055"/>
                  <a:pt x="1950226" y="510856"/>
                </a:cubicBezTo>
                <a:cubicBezTo>
                  <a:pt x="1784678" y="526657"/>
                  <a:pt x="1654256" y="534718"/>
                  <a:pt x="1387741" y="510856"/>
                </a:cubicBezTo>
                <a:cubicBezTo>
                  <a:pt x="1121227" y="486994"/>
                  <a:pt x="907184" y="483065"/>
                  <a:pt x="736442" y="510856"/>
                </a:cubicBezTo>
                <a:cubicBezTo>
                  <a:pt x="565700" y="538647"/>
                  <a:pt x="403326" y="525513"/>
                  <a:pt x="85144" y="510856"/>
                </a:cubicBezTo>
                <a:cubicBezTo>
                  <a:pt x="28476" y="505018"/>
                  <a:pt x="6068" y="465730"/>
                  <a:pt x="0" y="425712"/>
                </a:cubicBezTo>
                <a:cubicBezTo>
                  <a:pt x="3258" y="277858"/>
                  <a:pt x="14793" y="234063"/>
                  <a:pt x="0" y="85144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ROI = Return on Investment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1B7E24-A9F0-CD8B-AD84-754F210A71DD}"/>
              </a:ext>
            </a:extLst>
          </p:cNvPr>
          <p:cNvSpPr txBox="1"/>
          <p:nvPr/>
        </p:nvSpPr>
        <p:spPr>
          <a:xfrm>
            <a:off x="8967454" y="96402"/>
            <a:ext cx="2511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b="1" dirty="0">
                <a:latin typeface="Cairo" panose="00000500000000000000" pitchFamily="2" charset="-78"/>
                <a:cs typeface="Cairo" panose="00000500000000000000" pitchFamily="2" charset="-78"/>
              </a:rPr>
              <a:t>العائد على الاستثمار</a:t>
            </a:r>
            <a:endParaRPr lang="en-US" b="1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5481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3" grpId="0" animBg="1"/>
      <p:bldP spid="49" grpId="0" animBg="1"/>
      <p:bldP spid="50" grpId="0" animBg="1"/>
      <p:bldP spid="51" grpId="0" animBg="1"/>
      <p:bldP spid="35" grpId="0" animBg="1"/>
      <p:bldP spid="10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5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1259" y="6033033"/>
            <a:ext cx="1142245" cy="669925"/>
          </a:xfrm>
        </p:spPr>
        <p:txBody>
          <a:bodyPr/>
          <a:lstStyle/>
          <a:p>
            <a:r>
              <a:rPr lang="ar-EG" sz="6000" dirty="0">
                <a:solidFill>
                  <a:schemeClr val="tx1"/>
                </a:solidFill>
              </a:rPr>
              <a:t>20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38CA97AC-E225-32C2-6501-4AAE0DF0EE2C}"/>
              </a:ext>
            </a:extLst>
          </p:cNvPr>
          <p:cNvSpPr/>
          <p:nvPr/>
        </p:nvSpPr>
        <p:spPr>
          <a:xfrm>
            <a:off x="6391576" y="36010"/>
            <a:ext cx="2384793" cy="570526"/>
          </a:xfrm>
          <a:custGeom>
            <a:avLst/>
            <a:gdLst>
              <a:gd name="connsiteX0" fmla="*/ 0 w 2384793"/>
              <a:gd name="connsiteY0" fmla="*/ 95090 h 570526"/>
              <a:gd name="connsiteX1" fmla="*/ 95090 w 2384793"/>
              <a:gd name="connsiteY1" fmla="*/ 0 h 570526"/>
              <a:gd name="connsiteX2" fmla="*/ 665689 w 2384793"/>
              <a:gd name="connsiteY2" fmla="*/ 0 h 570526"/>
              <a:gd name="connsiteX3" fmla="*/ 1170450 w 2384793"/>
              <a:gd name="connsiteY3" fmla="*/ 0 h 570526"/>
              <a:gd name="connsiteX4" fmla="*/ 1741050 w 2384793"/>
              <a:gd name="connsiteY4" fmla="*/ 0 h 570526"/>
              <a:gd name="connsiteX5" fmla="*/ 2289703 w 2384793"/>
              <a:gd name="connsiteY5" fmla="*/ 0 h 570526"/>
              <a:gd name="connsiteX6" fmla="*/ 2384793 w 2384793"/>
              <a:gd name="connsiteY6" fmla="*/ 95090 h 570526"/>
              <a:gd name="connsiteX7" fmla="*/ 2384793 w 2384793"/>
              <a:gd name="connsiteY7" fmla="*/ 475436 h 570526"/>
              <a:gd name="connsiteX8" fmla="*/ 2289703 w 2384793"/>
              <a:gd name="connsiteY8" fmla="*/ 570526 h 570526"/>
              <a:gd name="connsiteX9" fmla="*/ 1784942 w 2384793"/>
              <a:gd name="connsiteY9" fmla="*/ 570526 h 570526"/>
              <a:gd name="connsiteX10" fmla="*/ 1214343 w 2384793"/>
              <a:gd name="connsiteY10" fmla="*/ 570526 h 570526"/>
              <a:gd name="connsiteX11" fmla="*/ 709582 w 2384793"/>
              <a:gd name="connsiteY11" fmla="*/ 570526 h 570526"/>
              <a:gd name="connsiteX12" fmla="*/ 95090 w 2384793"/>
              <a:gd name="connsiteY12" fmla="*/ 570526 h 570526"/>
              <a:gd name="connsiteX13" fmla="*/ 0 w 2384793"/>
              <a:gd name="connsiteY13" fmla="*/ 475436 h 570526"/>
              <a:gd name="connsiteX14" fmla="*/ 0 w 2384793"/>
              <a:gd name="connsiteY14" fmla="*/ 95090 h 570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84793" h="570526" fill="none" extrusionOk="0">
                <a:moveTo>
                  <a:pt x="0" y="95090"/>
                </a:moveTo>
                <a:cubicBezTo>
                  <a:pt x="-555" y="40977"/>
                  <a:pt x="38983" y="4701"/>
                  <a:pt x="95090" y="0"/>
                </a:cubicBezTo>
                <a:cubicBezTo>
                  <a:pt x="240777" y="15931"/>
                  <a:pt x="511797" y="-24207"/>
                  <a:pt x="665689" y="0"/>
                </a:cubicBezTo>
                <a:cubicBezTo>
                  <a:pt x="819581" y="24207"/>
                  <a:pt x="925428" y="-24199"/>
                  <a:pt x="1170450" y="0"/>
                </a:cubicBezTo>
                <a:cubicBezTo>
                  <a:pt x="1415472" y="24199"/>
                  <a:pt x="1558495" y="-27132"/>
                  <a:pt x="1741050" y="0"/>
                </a:cubicBezTo>
                <a:cubicBezTo>
                  <a:pt x="1923605" y="27132"/>
                  <a:pt x="2163326" y="-11280"/>
                  <a:pt x="2289703" y="0"/>
                </a:cubicBezTo>
                <a:cubicBezTo>
                  <a:pt x="2350069" y="3866"/>
                  <a:pt x="2385555" y="54830"/>
                  <a:pt x="2384793" y="95090"/>
                </a:cubicBezTo>
                <a:cubicBezTo>
                  <a:pt x="2396540" y="190922"/>
                  <a:pt x="2393654" y="291500"/>
                  <a:pt x="2384793" y="475436"/>
                </a:cubicBezTo>
                <a:cubicBezTo>
                  <a:pt x="2394716" y="523505"/>
                  <a:pt x="2343068" y="568700"/>
                  <a:pt x="2289703" y="570526"/>
                </a:cubicBezTo>
                <a:cubicBezTo>
                  <a:pt x="2174168" y="571521"/>
                  <a:pt x="1985804" y="583377"/>
                  <a:pt x="1784942" y="570526"/>
                </a:cubicBezTo>
                <a:cubicBezTo>
                  <a:pt x="1584080" y="557675"/>
                  <a:pt x="1478972" y="590775"/>
                  <a:pt x="1214343" y="570526"/>
                </a:cubicBezTo>
                <a:cubicBezTo>
                  <a:pt x="949714" y="550277"/>
                  <a:pt x="888162" y="556352"/>
                  <a:pt x="709582" y="570526"/>
                </a:cubicBezTo>
                <a:cubicBezTo>
                  <a:pt x="531002" y="584700"/>
                  <a:pt x="247478" y="551227"/>
                  <a:pt x="95090" y="570526"/>
                </a:cubicBezTo>
                <a:cubicBezTo>
                  <a:pt x="51565" y="566836"/>
                  <a:pt x="5736" y="533059"/>
                  <a:pt x="0" y="475436"/>
                </a:cubicBezTo>
                <a:cubicBezTo>
                  <a:pt x="16985" y="310966"/>
                  <a:pt x="6594" y="207623"/>
                  <a:pt x="0" y="95090"/>
                </a:cubicBezTo>
                <a:close/>
              </a:path>
              <a:path w="2384793" h="570526" stroke="0" extrusionOk="0">
                <a:moveTo>
                  <a:pt x="0" y="95090"/>
                </a:moveTo>
                <a:cubicBezTo>
                  <a:pt x="1404" y="40556"/>
                  <a:pt x="41967" y="4515"/>
                  <a:pt x="95090" y="0"/>
                </a:cubicBezTo>
                <a:cubicBezTo>
                  <a:pt x="329893" y="-17375"/>
                  <a:pt x="522961" y="-1874"/>
                  <a:pt x="643743" y="0"/>
                </a:cubicBezTo>
                <a:cubicBezTo>
                  <a:pt x="764525" y="1874"/>
                  <a:pt x="968476" y="-28957"/>
                  <a:pt x="1236289" y="0"/>
                </a:cubicBezTo>
                <a:cubicBezTo>
                  <a:pt x="1504102" y="28957"/>
                  <a:pt x="1837163" y="11515"/>
                  <a:pt x="2289703" y="0"/>
                </a:cubicBezTo>
                <a:cubicBezTo>
                  <a:pt x="2339783" y="3274"/>
                  <a:pt x="2384336" y="34964"/>
                  <a:pt x="2384793" y="95090"/>
                </a:cubicBezTo>
                <a:cubicBezTo>
                  <a:pt x="2397668" y="174096"/>
                  <a:pt x="2377070" y="334413"/>
                  <a:pt x="2384793" y="475436"/>
                </a:cubicBezTo>
                <a:cubicBezTo>
                  <a:pt x="2374693" y="525362"/>
                  <a:pt x="2340052" y="568918"/>
                  <a:pt x="2289703" y="570526"/>
                </a:cubicBezTo>
                <a:cubicBezTo>
                  <a:pt x="2089702" y="550176"/>
                  <a:pt x="2001837" y="545642"/>
                  <a:pt x="1719104" y="570526"/>
                </a:cubicBezTo>
                <a:cubicBezTo>
                  <a:pt x="1436371" y="595410"/>
                  <a:pt x="1353895" y="577578"/>
                  <a:pt x="1148504" y="570526"/>
                </a:cubicBezTo>
                <a:cubicBezTo>
                  <a:pt x="943113" y="563474"/>
                  <a:pt x="818510" y="570483"/>
                  <a:pt x="665689" y="570526"/>
                </a:cubicBezTo>
                <a:cubicBezTo>
                  <a:pt x="512868" y="570569"/>
                  <a:pt x="248386" y="568906"/>
                  <a:pt x="95090" y="570526"/>
                </a:cubicBezTo>
                <a:cubicBezTo>
                  <a:pt x="41292" y="573151"/>
                  <a:pt x="-6558" y="531949"/>
                  <a:pt x="0" y="475436"/>
                </a:cubicBezTo>
                <a:cubicBezTo>
                  <a:pt x="-12886" y="357051"/>
                  <a:pt x="-7951" y="275309"/>
                  <a:pt x="0" y="9509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b="1" dirty="0">
                <a:solidFill>
                  <a:srgbClr val="00B0F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الملخص</a:t>
            </a:r>
            <a:endParaRPr lang="en-US" sz="1600" b="1" dirty="0">
              <a:solidFill>
                <a:srgbClr val="00B0F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1B7E24-A9F0-CD8B-AD84-754F210A71DD}"/>
              </a:ext>
            </a:extLst>
          </p:cNvPr>
          <p:cNvSpPr txBox="1"/>
          <p:nvPr/>
        </p:nvSpPr>
        <p:spPr>
          <a:xfrm>
            <a:off x="8865610" y="90159"/>
            <a:ext cx="2883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فهم تأثير السيولة العالية والمنخفضة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3F5FBF6-C844-665B-13F3-FF94D74CFEBF}"/>
              </a:ext>
            </a:extLst>
          </p:cNvPr>
          <p:cNvSpPr/>
          <p:nvPr/>
        </p:nvSpPr>
        <p:spPr>
          <a:xfrm>
            <a:off x="3190375" y="110830"/>
            <a:ext cx="2836700" cy="871912"/>
          </a:xfrm>
          <a:custGeom>
            <a:avLst/>
            <a:gdLst>
              <a:gd name="connsiteX0" fmla="*/ 0 w 2836700"/>
              <a:gd name="connsiteY0" fmla="*/ 145322 h 871912"/>
              <a:gd name="connsiteX1" fmla="*/ 145322 w 2836700"/>
              <a:gd name="connsiteY1" fmla="*/ 0 h 871912"/>
              <a:gd name="connsiteX2" fmla="*/ 807297 w 2836700"/>
              <a:gd name="connsiteY2" fmla="*/ 0 h 871912"/>
              <a:gd name="connsiteX3" fmla="*/ 1392889 w 2836700"/>
              <a:gd name="connsiteY3" fmla="*/ 0 h 871912"/>
              <a:gd name="connsiteX4" fmla="*/ 2054864 w 2836700"/>
              <a:gd name="connsiteY4" fmla="*/ 0 h 871912"/>
              <a:gd name="connsiteX5" fmla="*/ 2691378 w 2836700"/>
              <a:gd name="connsiteY5" fmla="*/ 0 h 871912"/>
              <a:gd name="connsiteX6" fmla="*/ 2836700 w 2836700"/>
              <a:gd name="connsiteY6" fmla="*/ 145322 h 871912"/>
              <a:gd name="connsiteX7" fmla="*/ 2836700 w 2836700"/>
              <a:gd name="connsiteY7" fmla="*/ 726590 h 871912"/>
              <a:gd name="connsiteX8" fmla="*/ 2691378 w 2836700"/>
              <a:gd name="connsiteY8" fmla="*/ 871912 h 871912"/>
              <a:gd name="connsiteX9" fmla="*/ 2105785 w 2836700"/>
              <a:gd name="connsiteY9" fmla="*/ 871912 h 871912"/>
              <a:gd name="connsiteX10" fmla="*/ 1443811 w 2836700"/>
              <a:gd name="connsiteY10" fmla="*/ 871912 h 871912"/>
              <a:gd name="connsiteX11" fmla="*/ 858218 w 2836700"/>
              <a:gd name="connsiteY11" fmla="*/ 871912 h 871912"/>
              <a:gd name="connsiteX12" fmla="*/ 145322 w 2836700"/>
              <a:gd name="connsiteY12" fmla="*/ 871912 h 871912"/>
              <a:gd name="connsiteX13" fmla="*/ 0 w 2836700"/>
              <a:gd name="connsiteY13" fmla="*/ 726590 h 871912"/>
              <a:gd name="connsiteX14" fmla="*/ 0 w 2836700"/>
              <a:gd name="connsiteY14" fmla="*/ 145322 h 871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36700" h="871912" fill="none" extrusionOk="0">
                <a:moveTo>
                  <a:pt x="0" y="145322"/>
                </a:moveTo>
                <a:cubicBezTo>
                  <a:pt x="-3938" y="53738"/>
                  <a:pt x="60556" y="5903"/>
                  <a:pt x="145322" y="0"/>
                </a:cubicBezTo>
                <a:cubicBezTo>
                  <a:pt x="322055" y="-9046"/>
                  <a:pt x="564140" y="-10299"/>
                  <a:pt x="807297" y="0"/>
                </a:cubicBezTo>
                <a:cubicBezTo>
                  <a:pt x="1050455" y="10299"/>
                  <a:pt x="1203039" y="5103"/>
                  <a:pt x="1392889" y="0"/>
                </a:cubicBezTo>
                <a:cubicBezTo>
                  <a:pt x="1582739" y="-5103"/>
                  <a:pt x="1792540" y="-27658"/>
                  <a:pt x="2054864" y="0"/>
                </a:cubicBezTo>
                <a:cubicBezTo>
                  <a:pt x="2317189" y="27658"/>
                  <a:pt x="2435942" y="30338"/>
                  <a:pt x="2691378" y="0"/>
                </a:cubicBezTo>
                <a:cubicBezTo>
                  <a:pt x="2778690" y="3474"/>
                  <a:pt x="2837878" y="84022"/>
                  <a:pt x="2836700" y="145322"/>
                </a:cubicBezTo>
                <a:cubicBezTo>
                  <a:pt x="2852872" y="305903"/>
                  <a:pt x="2816331" y="558879"/>
                  <a:pt x="2836700" y="726590"/>
                </a:cubicBezTo>
                <a:cubicBezTo>
                  <a:pt x="2844512" y="803348"/>
                  <a:pt x="2779107" y="855821"/>
                  <a:pt x="2691378" y="871912"/>
                </a:cubicBezTo>
                <a:cubicBezTo>
                  <a:pt x="2413639" y="887803"/>
                  <a:pt x="2373024" y="889255"/>
                  <a:pt x="2105785" y="871912"/>
                </a:cubicBezTo>
                <a:cubicBezTo>
                  <a:pt x="1838546" y="854569"/>
                  <a:pt x="1730827" y="845423"/>
                  <a:pt x="1443811" y="871912"/>
                </a:cubicBezTo>
                <a:cubicBezTo>
                  <a:pt x="1156795" y="898401"/>
                  <a:pt x="1027373" y="886093"/>
                  <a:pt x="858218" y="871912"/>
                </a:cubicBezTo>
                <a:cubicBezTo>
                  <a:pt x="689063" y="857731"/>
                  <a:pt x="436180" y="871784"/>
                  <a:pt x="145322" y="871912"/>
                </a:cubicBezTo>
                <a:cubicBezTo>
                  <a:pt x="80651" y="865515"/>
                  <a:pt x="11755" y="817313"/>
                  <a:pt x="0" y="726590"/>
                </a:cubicBezTo>
                <a:cubicBezTo>
                  <a:pt x="-27942" y="569808"/>
                  <a:pt x="18263" y="418166"/>
                  <a:pt x="0" y="145322"/>
                </a:cubicBezTo>
                <a:close/>
              </a:path>
              <a:path w="2836700" h="871912" stroke="0" extrusionOk="0">
                <a:moveTo>
                  <a:pt x="0" y="145322"/>
                </a:moveTo>
                <a:cubicBezTo>
                  <a:pt x="11055" y="49182"/>
                  <a:pt x="62931" y="15876"/>
                  <a:pt x="145322" y="0"/>
                </a:cubicBezTo>
                <a:cubicBezTo>
                  <a:pt x="373691" y="-2930"/>
                  <a:pt x="637361" y="10560"/>
                  <a:pt x="781836" y="0"/>
                </a:cubicBezTo>
                <a:cubicBezTo>
                  <a:pt x="926311" y="-10560"/>
                  <a:pt x="1315469" y="-10632"/>
                  <a:pt x="1469271" y="0"/>
                </a:cubicBezTo>
                <a:cubicBezTo>
                  <a:pt x="1623074" y="10632"/>
                  <a:pt x="2225782" y="-56651"/>
                  <a:pt x="2691378" y="0"/>
                </a:cubicBezTo>
                <a:cubicBezTo>
                  <a:pt x="2763260" y="11254"/>
                  <a:pt x="2835613" y="46955"/>
                  <a:pt x="2836700" y="145322"/>
                </a:cubicBezTo>
                <a:cubicBezTo>
                  <a:pt x="2859041" y="359029"/>
                  <a:pt x="2845260" y="555562"/>
                  <a:pt x="2836700" y="726590"/>
                </a:cubicBezTo>
                <a:cubicBezTo>
                  <a:pt x="2834840" y="806372"/>
                  <a:pt x="2769531" y="870351"/>
                  <a:pt x="2691378" y="871912"/>
                </a:cubicBezTo>
                <a:cubicBezTo>
                  <a:pt x="2370312" y="882276"/>
                  <a:pt x="2185710" y="865922"/>
                  <a:pt x="2029403" y="871912"/>
                </a:cubicBezTo>
                <a:cubicBezTo>
                  <a:pt x="1873096" y="877902"/>
                  <a:pt x="1524236" y="850203"/>
                  <a:pt x="1367429" y="871912"/>
                </a:cubicBezTo>
                <a:cubicBezTo>
                  <a:pt x="1210622" y="893621"/>
                  <a:pt x="1052262" y="881817"/>
                  <a:pt x="807297" y="871912"/>
                </a:cubicBezTo>
                <a:cubicBezTo>
                  <a:pt x="562332" y="862007"/>
                  <a:pt x="431556" y="856125"/>
                  <a:pt x="145322" y="871912"/>
                </a:cubicBezTo>
                <a:cubicBezTo>
                  <a:pt x="62429" y="877308"/>
                  <a:pt x="-16407" y="816847"/>
                  <a:pt x="0" y="726590"/>
                </a:cubicBezTo>
                <a:cubicBezTo>
                  <a:pt x="24510" y="565530"/>
                  <a:pt x="-21122" y="369055"/>
                  <a:pt x="0" y="145322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B0F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Quick</a:t>
            </a:r>
            <a:r>
              <a:rPr lang="en-US" sz="28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Ratio</a:t>
            </a:r>
            <a:endParaRPr lang="en-US" sz="1600" b="1" dirty="0">
              <a:solidFill>
                <a:srgbClr val="00B05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4A4BBFB-26B8-412E-591C-F393689BEBDF}"/>
              </a:ext>
            </a:extLst>
          </p:cNvPr>
          <p:cNvSpPr/>
          <p:nvPr/>
        </p:nvSpPr>
        <p:spPr>
          <a:xfrm>
            <a:off x="780379" y="1450249"/>
            <a:ext cx="2099138" cy="871912"/>
          </a:xfrm>
          <a:custGeom>
            <a:avLst/>
            <a:gdLst>
              <a:gd name="connsiteX0" fmla="*/ 0 w 2099138"/>
              <a:gd name="connsiteY0" fmla="*/ 145322 h 871912"/>
              <a:gd name="connsiteX1" fmla="*/ 145322 w 2099138"/>
              <a:gd name="connsiteY1" fmla="*/ 0 h 871912"/>
              <a:gd name="connsiteX2" fmla="*/ 766238 w 2099138"/>
              <a:gd name="connsiteY2" fmla="*/ 0 h 871912"/>
              <a:gd name="connsiteX3" fmla="*/ 1387155 w 2099138"/>
              <a:gd name="connsiteY3" fmla="*/ 0 h 871912"/>
              <a:gd name="connsiteX4" fmla="*/ 1953816 w 2099138"/>
              <a:gd name="connsiteY4" fmla="*/ 0 h 871912"/>
              <a:gd name="connsiteX5" fmla="*/ 2099138 w 2099138"/>
              <a:gd name="connsiteY5" fmla="*/ 145322 h 871912"/>
              <a:gd name="connsiteX6" fmla="*/ 2099138 w 2099138"/>
              <a:gd name="connsiteY6" fmla="*/ 726590 h 871912"/>
              <a:gd name="connsiteX7" fmla="*/ 1953816 w 2099138"/>
              <a:gd name="connsiteY7" fmla="*/ 871912 h 871912"/>
              <a:gd name="connsiteX8" fmla="*/ 1332900 w 2099138"/>
              <a:gd name="connsiteY8" fmla="*/ 871912 h 871912"/>
              <a:gd name="connsiteX9" fmla="*/ 711983 w 2099138"/>
              <a:gd name="connsiteY9" fmla="*/ 871912 h 871912"/>
              <a:gd name="connsiteX10" fmla="*/ 145322 w 2099138"/>
              <a:gd name="connsiteY10" fmla="*/ 871912 h 871912"/>
              <a:gd name="connsiteX11" fmla="*/ 0 w 2099138"/>
              <a:gd name="connsiteY11" fmla="*/ 726590 h 871912"/>
              <a:gd name="connsiteX12" fmla="*/ 0 w 2099138"/>
              <a:gd name="connsiteY12" fmla="*/ 145322 h 871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99138" h="871912" fill="none" extrusionOk="0">
                <a:moveTo>
                  <a:pt x="0" y="145322"/>
                </a:moveTo>
                <a:cubicBezTo>
                  <a:pt x="-14253" y="56435"/>
                  <a:pt x="72898" y="-9046"/>
                  <a:pt x="145322" y="0"/>
                </a:cubicBezTo>
                <a:cubicBezTo>
                  <a:pt x="451836" y="9765"/>
                  <a:pt x="573468" y="10772"/>
                  <a:pt x="766238" y="0"/>
                </a:cubicBezTo>
                <a:cubicBezTo>
                  <a:pt x="959008" y="-10772"/>
                  <a:pt x="1204011" y="26455"/>
                  <a:pt x="1387155" y="0"/>
                </a:cubicBezTo>
                <a:cubicBezTo>
                  <a:pt x="1570299" y="-26455"/>
                  <a:pt x="1750529" y="-12561"/>
                  <a:pt x="1953816" y="0"/>
                </a:cubicBezTo>
                <a:cubicBezTo>
                  <a:pt x="2022137" y="-1171"/>
                  <a:pt x="2101964" y="63674"/>
                  <a:pt x="2099138" y="145322"/>
                </a:cubicBezTo>
                <a:cubicBezTo>
                  <a:pt x="2118502" y="386888"/>
                  <a:pt x="2076354" y="530941"/>
                  <a:pt x="2099138" y="726590"/>
                </a:cubicBezTo>
                <a:cubicBezTo>
                  <a:pt x="2082593" y="806363"/>
                  <a:pt x="2032691" y="869007"/>
                  <a:pt x="1953816" y="871912"/>
                </a:cubicBezTo>
                <a:cubicBezTo>
                  <a:pt x="1824119" y="870444"/>
                  <a:pt x="1515239" y="886152"/>
                  <a:pt x="1332900" y="871912"/>
                </a:cubicBezTo>
                <a:cubicBezTo>
                  <a:pt x="1150561" y="857672"/>
                  <a:pt x="985256" y="868574"/>
                  <a:pt x="711983" y="871912"/>
                </a:cubicBezTo>
                <a:cubicBezTo>
                  <a:pt x="438710" y="875250"/>
                  <a:pt x="274349" y="900102"/>
                  <a:pt x="145322" y="871912"/>
                </a:cubicBezTo>
                <a:cubicBezTo>
                  <a:pt x="61240" y="857191"/>
                  <a:pt x="-9102" y="797849"/>
                  <a:pt x="0" y="726590"/>
                </a:cubicBezTo>
                <a:cubicBezTo>
                  <a:pt x="-881" y="606333"/>
                  <a:pt x="-19591" y="304042"/>
                  <a:pt x="0" y="145322"/>
                </a:cubicBezTo>
                <a:close/>
              </a:path>
              <a:path w="2099138" h="871912" stroke="0" extrusionOk="0">
                <a:moveTo>
                  <a:pt x="0" y="145322"/>
                </a:moveTo>
                <a:cubicBezTo>
                  <a:pt x="11055" y="49182"/>
                  <a:pt x="62931" y="15876"/>
                  <a:pt x="145322" y="0"/>
                </a:cubicBezTo>
                <a:cubicBezTo>
                  <a:pt x="306559" y="24286"/>
                  <a:pt x="457014" y="4856"/>
                  <a:pt x="748153" y="0"/>
                </a:cubicBezTo>
                <a:cubicBezTo>
                  <a:pt x="1039292" y="-4856"/>
                  <a:pt x="1103565" y="-6565"/>
                  <a:pt x="1387155" y="0"/>
                </a:cubicBezTo>
                <a:cubicBezTo>
                  <a:pt x="1670745" y="6565"/>
                  <a:pt x="1716711" y="7584"/>
                  <a:pt x="1953816" y="0"/>
                </a:cubicBezTo>
                <a:cubicBezTo>
                  <a:pt x="2025698" y="11254"/>
                  <a:pt x="2098051" y="46955"/>
                  <a:pt x="2099138" y="145322"/>
                </a:cubicBezTo>
                <a:cubicBezTo>
                  <a:pt x="2121479" y="359029"/>
                  <a:pt x="2107698" y="555562"/>
                  <a:pt x="2099138" y="726590"/>
                </a:cubicBezTo>
                <a:cubicBezTo>
                  <a:pt x="2097278" y="806372"/>
                  <a:pt x="2031969" y="870351"/>
                  <a:pt x="1953816" y="871912"/>
                </a:cubicBezTo>
                <a:cubicBezTo>
                  <a:pt x="1675447" y="895319"/>
                  <a:pt x="1605792" y="875623"/>
                  <a:pt x="1332900" y="871912"/>
                </a:cubicBezTo>
                <a:cubicBezTo>
                  <a:pt x="1060008" y="868201"/>
                  <a:pt x="890514" y="898944"/>
                  <a:pt x="711983" y="871912"/>
                </a:cubicBezTo>
                <a:cubicBezTo>
                  <a:pt x="533452" y="844880"/>
                  <a:pt x="300712" y="880139"/>
                  <a:pt x="145322" y="871912"/>
                </a:cubicBezTo>
                <a:cubicBezTo>
                  <a:pt x="73511" y="879843"/>
                  <a:pt x="-6076" y="795963"/>
                  <a:pt x="0" y="726590"/>
                </a:cubicBezTo>
                <a:cubicBezTo>
                  <a:pt x="-14110" y="471497"/>
                  <a:pt x="21210" y="408396"/>
                  <a:pt x="0" y="145322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منخفضة</a:t>
            </a:r>
            <a:endParaRPr lang="en-US" sz="1600" b="1" dirty="0">
              <a:solidFill>
                <a:srgbClr val="00B05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E02D0DB-4AF3-CC81-8AC9-712F75D2263F}"/>
              </a:ext>
            </a:extLst>
          </p:cNvPr>
          <p:cNvSpPr/>
          <p:nvPr/>
        </p:nvSpPr>
        <p:spPr>
          <a:xfrm>
            <a:off x="6677231" y="1601332"/>
            <a:ext cx="2099138" cy="871912"/>
          </a:xfrm>
          <a:custGeom>
            <a:avLst/>
            <a:gdLst>
              <a:gd name="connsiteX0" fmla="*/ 0 w 2099138"/>
              <a:gd name="connsiteY0" fmla="*/ 145322 h 871912"/>
              <a:gd name="connsiteX1" fmla="*/ 145322 w 2099138"/>
              <a:gd name="connsiteY1" fmla="*/ 0 h 871912"/>
              <a:gd name="connsiteX2" fmla="*/ 766238 w 2099138"/>
              <a:gd name="connsiteY2" fmla="*/ 0 h 871912"/>
              <a:gd name="connsiteX3" fmla="*/ 1387155 w 2099138"/>
              <a:gd name="connsiteY3" fmla="*/ 0 h 871912"/>
              <a:gd name="connsiteX4" fmla="*/ 1953816 w 2099138"/>
              <a:gd name="connsiteY4" fmla="*/ 0 h 871912"/>
              <a:gd name="connsiteX5" fmla="*/ 2099138 w 2099138"/>
              <a:gd name="connsiteY5" fmla="*/ 145322 h 871912"/>
              <a:gd name="connsiteX6" fmla="*/ 2099138 w 2099138"/>
              <a:gd name="connsiteY6" fmla="*/ 726590 h 871912"/>
              <a:gd name="connsiteX7" fmla="*/ 1953816 w 2099138"/>
              <a:gd name="connsiteY7" fmla="*/ 871912 h 871912"/>
              <a:gd name="connsiteX8" fmla="*/ 1332900 w 2099138"/>
              <a:gd name="connsiteY8" fmla="*/ 871912 h 871912"/>
              <a:gd name="connsiteX9" fmla="*/ 711983 w 2099138"/>
              <a:gd name="connsiteY9" fmla="*/ 871912 h 871912"/>
              <a:gd name="connsiteX10" fmla="*/ 145322 w 2099138"/>
              <a:gd name="connsiteY10" fmla="*/ 871912 h 871912"/>
              <a:gd name="connsiteX11" fmla="*/ 0 w 2099138"/>
              <a:gd name="connsiteY11" fmla="*/ 726590 h 871912"/>
              <a:gd name="connsiteX12" fmla="*/ 0 w 2099138"/>
              <a:gd name="connsiteY12" fmla="*/ 145322 h 871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99138" h="871912" fill="none" extrusionOk="0">
                <a:moveTo>
                  <a:pt x="0" y="145322"/>
                </a:moveTo>
                <a:cubicBezTo>
                  <a:pt x="-14253" y="56435"/>
                  <a:pt x="72898" y="-9046"/>
                  <a:pt x="145322" y="0"/>
                </a:cubicBezTo>
                <a:cubicBezTo>
                  <a:pt x="451836" y="9765"/>
                  <a:pt x="573468" y="10772"/>
                  <a:pt x="766238" y="0"/>
                </a:cubicBezTo>
                <a:cubicBezTo>
                  <a:pt x="959008" y="-10772"/>
                  <a:pt x="1204011" y="26455"/>
                  <a:pt x="1387155" y="0"/>
                </a:cubicBezTo>
                <a:cubicBezTo>
                  <a:pt x="1570299" y="-26455"/>
                  <a:pt x="1750529" y="-12561"/>
                  <a:pt x="1953816" y="0"/>
                </a:cubicBezTo>
                <a:cubicBezTo>
                  <a:pt x="2022137" y="-1171"/>
                  <a:pt x="2101964" y="63674"/>
                  <a:pt x="2099138" y="145322"/>
                </a:cubicBezTo>
                <a:cubicBezTo>
                  <a:pt x="2118502" y="386888"/>
                  <a:pt x="2076354" y="530941"/>
                  <a:pt x="2099138" y="726590"/>
                </a:cubicBezTo>
                <a:cubicBezTo>
                  <a:pt x="2082593" y="806363"/>
                  <a:pt x="2032691" y="869007"/>
                  <a:pt x="1953816" y="871912"/>
                </a:cubicBezTo>
                <a:cubicBezTo>
                  <a:pt x="1824119" y="870444"/>
                  <a:pt x="1515239" y="886152"/>
                  <a:pt x="1332900" y="871912"/>
                </a:cubicBezTo>
                <a:cubicBezTo>
                  <a:pt x="1150561" y="857672"/>
                  <a:pt x="985256" y="868574"/>
                  <a:pt x="711983" y="871912"/>
                </a:cubicBezTo>
                <a:cubicBezTo>
                  <a:pt x="438710" y="875250"/>
                  <a:pt x="274349" y="900102"/>
                  <a:pt x="145322" y="871912"/>
                </a:cubicBezTo>
                <a:cubicBezTo>
                  <a:pt x="61240" y="857191"/>
                  <a:pt x="-9102" y="797849"/>
                  <a:pt x="0" y="726590"/>
                </a:cubicBezTo>
                <a:cubicBezTo>
                  <a:pt x="-881" y="606333"/>
                  <a:pt x="-19591" y="304042"/>
                  <a:pt x="0" y="145322"/>
                </a:cubicBezTo>
                <a:close/>
              </a:path>
              <a:path w="2099138" h="871912" stroke="0" extrusionOk="0">
                <a:moveTo>
                  <a:pt x="0" y="145322"/>
                </a:moveTo>
                <a:cubicBezTo>
                  <a:pt x="11055" y="49182"/>
                  <a:pt x="62931" y="15876"/>
                  <a:pt x="145322" y="0"/>
                </a:cubicBezTo>
                <a:cubicBezTo>
                  <a:pt x="306559" y="24286"/>
                  <a:pt x="457014" y="4856"/>
                  <a:pt x="748153" y="0"/>
                </a:cubicBezTo>
                <a:cubicBezTo>
                  <a:pt x="1039292" y="-4856"/>
                  <a:pt x="1103565" y="-6565"/>
                  <a:pt x="1387155" y="0"/>
                </a:cubicBezTo>
                <a:cubicBezTo>
                  <a:pt x="1670745" y="6565"/>
                  <a:pt x="1716711" y="7584"/>
                  <a:pt x="1953816" y="0"/>
                </a:cubicBezTo>
                <a:cubicBezTo>
                  <a:pt x="2025698" y="11254"/>
                  <a:pt x="2098051" y="46955"/>
                  <a:pt x="2099138" y="145322"/>
                </a:cubicBezTo>
                <a:cubicBezTo>
                  <a:pt x="2121479" y="359029"/>
                  <a:pt x="2107698" y="555562"/>
                  <a:pt x="2099138" y="726590"/>
                </a:cubicBezTo>
                <a:cubicBezTo>
                  <a:pt x="2097278" y="806372"/>
                  <a:pt x="2031969" y="870351"/>
                  <a:pt x="1953816" y="871912"/>
                </a:cubicBezTo>
                <a:cubicBezTo>
                  <a:pt x="1675447" y="895319"/>
                  <a:pt x="1605792" y="875623"/>
                  <a:pt x="1332900" y="871912"/>
                </a:cubicBezTo>
                <a:cubicBezTo>
                  <a:pt x="1060008" y="868201"/>
                  <a:pt x="890514" y="898944"/>
                  <a:pt x="711983" y="871912"/>
                </a:cubicBezTo>
                <a:cubicBezTo>
                  <a:pt x="533452" y="844880"/>
                  <a:pt x="300712" y="880139"/>
                  <a:pt x="145322" y="871912"/>
                </a:cubicBezTo>
                <a:cubicBezTo>
                  <a:pt x="73511" y="879843"/>
                  <a:pt x="-6076" y="795963"/>
                  <a:pt x="0" y="726590"/>
                </a:cubicBezTo>
                <a:cubicBezTo>
                  <a:pt x="-14110" y="471497"/>
                  <a:pt x="21210" y="408396"/>
                  <a:pt x="0" y="145322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b="1" dirty="0">
                <a:solidFill>
                  <a:srgbClr val="00B0F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مرتفعة</a:t>
            </a:r>
            <a:endParaRPr lang="en-US" sz="1600" b="1" dirty="0">
              <a:solidFill>
                <a:srgbClr val="00B0F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A1207CF-8890-2FDA-CED8-27D29E93FA8D}"/>
              </a:ext>
            </a:extLst>
          </p:cNvPr>
          <p:cNvSpPr/>
          <p:nvPr/>
        </p:nvSpPr>
        <p:spPr>
          <a:xfrm>
            <a:off x="9037516" y="4078601"/>
            <a:ext cx="1080620" cy="635654"/>
          </a:xfrm>
          <a:custGeom>
            <a:avLst/>
            <a:gdLst>
              <a:gd name="connsiteX0" fmla="*/ 0 w 1080620"/>
              <a:gd name="connsiteY0" fmla="*/ 105944 h 635654"/>
              <a:gd name="connsiteX1" fmla="*/ 105944 w 1080620"/>
              <a:gd name="connsiteY1" fmla="*/ 0 h 635654"/>
              <a:gd name="connsiteX2" fmla="*/ 522935 w 1080620"/>
              <a:gd name="connsiteY2" fmla="*/ 0 h 635654"/>
              <a:gd name="connsiteX3" fmla="*/ 974676 w 1080620"/>
              <a:gd name="connsiteY3" fmla="*/ 0 h 635654"/>
              <a:gd name="connsiteX4" fmla="*/ 1080620 w 1080620"/>
              <a:gd name="connsiteY4" fmla="*/ 105944 h 635654"/>
              <a:gd name="connsiteX5" fmla="*/ 1080620 w 1080620"/>
              <a:gd name="connsiteY5" fmla="*/ 529710 h 635654"/>
              <a:gd name="connsiteX6" fmla="*/ 974676 w 1080620"/>
              <a:gd name="connsiteY6" fmla="*/ 635654 h 635654"/>
              <a:gd name="connsiteX7" fmla="*/ 557685 w 1080620"/>
              <a:gd name="connsiteY7" fmla="*/ 635654 h 635654"/>
              <a:gd name="connsiteX8" fmla="*/ 105944 w 1080620"/>
              <a:gd name="connsiteY8" fmla="*/ 635654 h 635654"/>
              <a:gd name="connsiteX9" fmla="*/ 0 w 1080620"/>
              <a:gd name="connsiteY9" fmla="*/ 529710 h 635654"/>
              <a:gd name="connsiteX10" fmla="*/ 0 w 1080620"/>
              <a:gd name="connsiteY10" fmla="*/ 105944 h 635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80620" h="635654" fill="none" extrusionOk="0">
                <a:moveTo>
                  <a:pt x="0" y="105944"/>
                </a:moveTo>
                <a:cubicBezTo>
                  <a:pt x="-3371" y="54339"/>
                  <a:pt x="35521" y="7259"/>
                  <a:pt x="105944" y="0"/>
                </a:cubicBezTo>
                <a:cubicBezTo>
                  <a:pt x="203118" y="16172"/>
                  <a:pt x="419878" y="-3249"/>
                  <a:pt x="522935" y="0"/>
                </a:cubicBezTo>
                <a:cubicBezTo>
                  <a:pt x="625992" y="3249"/>
                  <a:pt x="843702" y="-10690"/>
                  <a:pt x="974676" y="0"/>
                </a:cubicBezTo>
                <a:cubicBezTo>
                  <a:pt x="1034955" y="-11869"/>
                  <a:pt x="1086445" y="48930"/>
                  <a:pt x="1080620" y="105944"/>
                </a:cubicBezTo>
                <a:cubicBezTo>
                  <a:pt x="1091098" y="272998"/>
                  <a:pt x="1087846" y="363208"/>
                  <a:pt x="1080620" y="529710"/>
                </a:cubicBezTo>
                <a:cubicBezTo>
                  <a:pt x="1074290" y="587600"/>
                  <a:pt x="1041997" y="631323"/>
                  <a:pt x="974676" y="635654"/>
                </a:cubicBezTo>
                <a:cubicBezTo>
                  <a:pt x="875599" y="633119"/>
                  <a:pt x="762365" y="638609"/>
                  <a:pt x="557685" y="635654"/>
                </a:cubicBezTo>
                <a:cubicBezTo>
                  <a:pt x="353005" y="632699"/>
                  <a:pt x="212334" y="647304"/>
                  <a:pt x="105944" y="635654"/>
                </a:cubicBezTo>
                <a:cubicBezTo>
                  <a:pt x="45292" y="638666"/>
                  <a:pt x="4875" y="587629"/>
                  <a:pt x="0" y="529710"/>
                </a:cubicBezTo>
                <a:cubicBezTo>
                  <a:pt x="5866" y="430820"/>
                  <a:pt x="6707" y="209843"/>
                  <a:pt x="0" y="105944"/>
                </a:cubicBezTo>
                <a:close/>
              </a:path>
              <a:path w="1080620" h="635654" stroke="0" extrusionOk="0">
                <a:moveTo>
                  <a:pt x="0" y="105944"/>
                </a:moveTo>
                <a:cubicBezTo>
                  <a:pt x="7526" y="36622"/>
                  <a:pt x="46340" y="8142"/>
                  <a:pt x="105944" y="0"/>
                </a:cubicBezTo>
                <a:cubicBezTo>
                  <a:pt x="236074" y="-10613"/>
                  <a:pt x="345865" y="11957"/>
                  <a:pt x="540310" y="0"/>
                </a:cubicBezTo>
                <a:cubicBezTo>
                  <a:pt x="734755" y="-11957"/>
                  <a:pt x="771017" y="-1686"/>
                  <a:pt x="974676" y="0"/>
                </a:cubicBezTo>
                <a:cubicBezTo>
                  <a:pt x="1030487" y="-2986"/>
                  <a:pt x="1088932" y="43955"/>
                  <a:pt x="1080620" y="105944"/>
                </a:cubicBezTo>
                <a:cubicBezTo>
                  <a:pt x="1099382" y="237730"/>
                  <a:pt x="1063223" y="358196"/>
                  <a:pt x="1080620" y="529710"/>
                </a:cubicBezTo>
                <a:cubicBezTo>
                  <a:pt x="1075522" y="595288"/>
                  <a:pt x="1045885" y="632979"/>
                  <a:pt x="974676" y="635654"/>
                </a:cubicBezTo>
                <a:cubicBezTo>
                  <a:pt x="885001" y="635535"/>
                  <a:pt x="671902" y="617047"/>
                  <a:pt x="557685" y="635654"/>
                </a:cubicBezTo>
                <a:cubicBezTo>
                  <a:pt x="443468" y="654261"/>
                  <a:pt x="267013" y="642281"/>
                  <a:pt x="105944" y="635654"/>
                </a:cubicBezTo>
                <a:cubicBezTo>
                  <a:pt x="51820" y="642498"/>
                  <a:pt x="-656" y="591210"/>
                  <a:pt x="0" y="529710"/>
                </a:cubicBezTo>
                <a:cubicBezTo>
                  <a:pt x="8201" y="444819"/>
                  <a:pt x="14272" y="195344"/>
                  <a:pt x="0" y="105944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منخفض</a:t>
            </a:r>
            <a:endParaRPr lang="en-US" sz="1100" b="1" dirty="0">
              <a:solidFill>
                <a:srgbClr val="00B05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A7C7C36-05F7-5DC9-B366-76EB1B1CC256}"/>
              </a:ext>
            </a:extLst>
          </p:cNvPr>
          <p:cNvSpPr/>
          <p:nvPr/>
        </p:nvSpPr>
        <p:spPr>
          <a:xfrm>
            <a:off x="6453608" y="3111172"/>
            <a:ext cx="2546383" cy="635654"/>
          </a:xfrm>
          <a:custGeom>
            <a:avLst/>
            <a:gdLst>
              <a:gd name="connsiteX0" fmla="*/ 0 w 2546383"/>
              <a:gd name="connsiteY0" fmla="*/ 105944 h 635654"/>
              <a:gd name="connsiteX1" fmla="*/ 105944 w 2546383"/>
              <a:gd name="connsiteY1" fmla="*/ 0 h 635654"/>
              <a:gd name="connsiteX2" fmla="*/ 712913 w 2546383"/>
              <a:gd name="connsiteY2" fmla="*/ 0 h 635654"/>
              <a:gd name="connsiteX3" fmla="*/ 1249847 w 2546383"/>
              <a:gd name="connsiteY3" fmla="*/ 0 h 635654"/>
              <a:gd name="connsiteX4" fmla="*/ 1856815 w 2546383"/>
              <a:gd name="connsiteY4" fmla="*/ 0 h 635654"/>
              <a:gd name="connsiteX5" fmla="*/ 2440439 w 2546383"/>
              <a:gd name="connsiteY5" fmla="*/ 0 h 635654"/>
              <a:gd name="connsiteX6" fmla="*/ 2546383 w 2546383"/>
              <a:gd name="connsiteY6" fmla="*/ 105944 h 635654"/>
              <a:gd name="connsiteX7" fmla="*/ 2546383 w 2546383"/>
              <a:gd name="connsiteY7" fmla="*/ 529710 h 635654"/>
              <a:gd name="connsiteX8" fmla="*/ 2440439 w 2546383"/>
              <a:gd name="connsiteY8" fmla="*/ 635654 h 635654"/>
              <a:gd name="connsiteX9" fmla="*/ 1903505 w 2546383"/>
              <a:gd name="connsiteY9" fmla="*/ 635654 h 635654"/>
              <a:gd name="connsiteX10" fmla="*/ 1296536 w 2546383"/>
              <a:gd name="connsiteY10" fmla="*/ 635654 h 635654"/>
              <a:gd name="connsiteX11" fmla="*/ 759603 w 2546383"/>
              <a:gd name="connsiteY11" fmla="*/ 635654 h 635654"/>
              <a:gd name="connsiteX12" fmla="*/ 105944 w 2546383"/>
              <a:gd name="connsiteY12" fmla="*/ 635654 h 635654"/>
              <a:gd name="connsiteX13" fmla="*/ 0 w 2546383"/>
              <a:gd name="connsiteY13" fmla="*/ 529710 h 635654"/>
              <a:gd name="connsiteX14" fmla="*/ 0 w 2546383"/>
              <a:gd name="connsiteY14" fmla="*/ 105944 h 635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46383" h="635654" fill="none" extrusionOk="0">
                <a:moveTo>
                  <a:pt x="0" y="105944"/>
                </a:moveTo>
                <a:cubicBezTo>
                  <a:pt x="-1387" y="43445"/>
                  <a:pt x="38687" y="11455"/>
                  <a:pt x="105944" y="0"/>
                </a:cubicBezTo>
                <a:cubicBezTo>
                  <a:pt x="307683" y="11186"/>
                  <a:pt x="516597" y="-278"/>
                  <a:pt x="712913" y="0"/>
                </a:cubicBezTo>
                <a:cubicBezTo>
                  <a:pt x="909229" y="278"/>
                  <a:pt x="1114423" y="-21250"/>
                  <a:pt x="1249847" y="0"/>
                </a:cubicBezTo>
                <a:cubicBezTo>
                  <a:pt x="1385271" y="21250"/>
                  <a:pt x="1714722" y="-21711"/>
                  <a:pt x="1856815" y="0"/>
                </a:cubicBezTo>
                <a:cubicBezTo>
                  <a:pt x="1998908" y="21711"/>
                  <a:pt x="2170465" y="16766"/>
                  <a:pt x="2440439" y="0"/>
                </a:cubicBezTo>
                <a:cubicBezTo>
                  <a:pt x="2509957" y="5421"/>
                  <a:pt x="2546725" y="52934"/>
                  <a:pt x="2546383" y="105944"/>
                </a:cubicBezTo>
                <a:cubicBezTo>
                  <a:pt x="2541698" y="220177"/>
                  <a:pt x="2559988" y="341467"/>
                  <a:pt x="2546383" y="529710"/>
                </a:cubicBezTo>
                <a:cubicBezTo>
                  <a:pt x="2551540" y="585909"/>
                  <a:pt x="2503481" y="625895"/>
                  <a:pt x="2440439" y="635654"/>
                </a:cubicBezTo>
                <a:cubicBezTo>
                  <a:pt x="2279509" y="661136"/>
                  <a:pt x="2109723" y="609434"/>
                  <a:pt x="1903505" y="635654"/>
                </a:cubicBezTo>
                <a:cubicBezTo>
                  <a:pt x="1697287" y="661874"/>
                  <a:pt x="1561107" y="658193"/>
                  <a:pt x="1296536" y="635654"/>
                </a:cubicBezTo>
                <a:cubicBezTo>
                  <a:pt x="1031965" y="613115"/>
                  <a:pt x="948338" y="617744"/>
                  <a:pt x="759603" y="635654"/>
                </a:cubicBezTo>
                <a:cubicBezTo>
                  <a:pt x="570868" y="653564"/>
                  <a:pt x="356350" y="612249"/>
                  <a:pt x="105944" y="635654"/>
                </a:cubicBezTo>
                <a:cubicBezTo>
                  <a:pt x="57583" y="631489"/>
                  <a:pt x="2681" y="590608"/>
                  <a:pt x="0" y="529710"/>
                </a:cubicBezTo>
                <a:cubicBezTo>
                  <a:pt x="-1860" y="356670"/>
                  <a:pt x="-11458" y="313860"/>
                  <a:pt x="0" y="105944"/>
                </a:cubicBezTo>
                <a:close/>
              </a:path>
              <a:path w="2546383" h="635654" stroke="0" extrusionOk="0">
                <a:moveTo>
                  <a:pt x="0" y="105944"/>
                </a:moveTo>
                <a:cubicBezTo>
                  <a:pt x="7526" y="36622"/>
                  <a:pt x="46340" y="8142"/>
                  <a:pt x="105944" y="0"/>
                </a:cubicBezTo>
                <a:cubicBezTo>
                  <a:pt x="231882" y="-14423"/>
                  <a:pt x="442255" y="-19305"/>
                  <a:pt x="689568" y="0"/>
                </a:cubicBezTo>
                <a:cubicBezTo>
                  <a:pt x="936881" y="19305"/>
                  <a:pt x="1095877" y="8264"/>
                  <a:pt x="1319881" y="0"/>
                </a:cubicBezTo>
                <a:cubicBezTo>
                  <a:pt x="1543885" y="-8264"/>
                  <a:pt x="2201886" y="-50517"/>
                  <a:pt x="2440439" y="0"/>
                </a:cubicBezTo>
                <a:cubicBezTo>
                  <a:pt x="2492639" y="8478"/>
                  <a:pt x="2545811" y="37903"/>
                  <a:pt x="2546383" y="105944"/>
                </a:cubicBezTo>
                <a:cubicBezTo>
                  <a:pt x="2547683" y="201410"/>
                  <a:pt x="2566108" y="323116"/>
                  <a:pt x="2546383" y="529710"/>
                </a:cubicBezTo>
                <a:cubicBezTo>
                  <a:pt x="2533029" y="584796"/>
                  <a:pt x="2488987" y="628267"/>
                  <a:pt x="2440439" y="635654"/>
                </a:cubicBezTo>
                <a:cubicBezTo>
                  <a:pt x="2277614" y="628931"/>
                  <a:pt x="1995295" y="646958"/>
                  <a:pt x="1833470" y="635654"/>
                </a:cubicBezTo>
                <a:cubicBezTo>
                  <a:pt x="1671645" y="624350"/>
                  <a:pt x="1439088" y="649810"/>
                  <a:pt x="1226502" y="635654"/>
                </a:cubicBezTo>
                <a:cubicBezTo>
                  <a:pt x="1013916" y="621498"/>
                  <a:pt x="877766" y="609993"/>
                  <a:pt x="712913" y="635654"/>
                </a:cubicBezTo>
                <a:cubicBezTo>
                  <a:pt x="548060" y="661315"/>
                  <a:pt x="382426" y="664565"/>
                  <a:pt x="105944" y="635654"/>
                </a:cubicBezTo>
                <a:cubicBezTo>
                  <a:pt x="44062" y="642560"/>
                  <a:pt x="-11912" y="595480"/>
                  <a:pt x="0" y="529710"/>
                </a:cubicBezTo>
                <a:cubicBezTo>
                  <a:pt x="-9895" y="410906"/>
                  <a:pt x="17649" y="272451"/>
                  <a:pt x="0" y="105944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chemeClr val="accent5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العائد على الإستثمار</a:t>
            </a:r>
            <a:endParaRPr lang="en-US" sz="1100" b="1" dirty="0">
              <a:solidFill>
                <a:schemeClr val="accent5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62CF43B-42A1-C2F2-2D8C-8BDBD50D5C9E}"/>
              </a:ext>
            </a:extLst>
          </p:cNvPr>
          <p:cNvSpPr/>
          <p:nvPr/>
        </p:nvSpPr>
        <p:spPr>
          <a:xfrm>
            <a:off x="6033933" y="4122437"/>
            <a:ext cx="1654991" cy="635654"/>
          </a:xfrm>
          <a:custGeom>
            <a:avLst/>
            <a:gdLst>
              <a:gd name="connsiteX0" fmla="*/ 0 w 1654991"/>
              <a:gd name="connsiteY0" fmla="*/ 105944 h 635654"/>
              <a:gd name="connsiteX1" fmla="*/ 105944 w 1654991"/>
              <a:gd name="connsiteY1" fmla="*/ 0 h 635654"/>
              <a:gd name="connsiteX2" fmla="*/ 601409 w 1654991"/>
              <a:gd name="connsiteY2" fmla="*/ 0 h 635654"/>
              <a:gd name="connsiteX3" fmla="*/ 1096875 w 1654991"/>
              <a:gd name="connsiteY3" fmla="*/ 0 h 635654"/>
              <a:gd name="connsiteX4" fmla="*/ 1549047 w 1654991"/>
              <a:gd name="connsiteY4" fmla="*/ 0 h 635654"/>
              <a:gd name="connsiteX5" fmla="*/ 1654991 w 1654991"/>
              <a:gd name="connsiteY5" fmla="*/ 105944 h 635654"/>
              <a:gd name="connsiteX6" fmla="*/ 1654991 w 1654991"/>
              <a:gd name="connsiteY6" fmla="*/ 529710 h 635654"/>
              <a:gd name="connsiteX7" fmla="*/ 1549047 w 1654991"/>
              <a:gd name="connsiteY7" fmla="*/ 635654 h 635654"/>
              <a:gd name="connsiteX8" fmla="*/ 1053582 w 1654991"/>
              <a:gd name="connsiteY8" fmla="*/ 635654 h 635654"/>
              <a:gd name="connsiteX9" fmla="*/ 558116 w 1654991"/>
              <a:gd name="connsiteY9" fmla="*/ 635654 h 635654"/>
              <a:gd name="connsiteX10" fmla="*/ 105944 w 1654991"/>
              <a:gd name="connsiteY10" fmla="*/ 635654 h 635654"/>
              <a:gd name="connsiteX11" fmla="*/ 0 w 1654991"/>
              <a:gd name="connsiteY11" fmla="*/ 529710 h 635654"/>
              <a:gd name="connsiteX12" fmla="*/ 0 w 1654991"/>
              <a:gd name="connsiteY12" fmla="*/ 105944 h 635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54991" h="635654" fill="none" extrusionOk="0">
                <a:moveTo>
                  <a:pt x="0" y="105944"/>
                </a:moveTo>
                <a:cubicBezTo>
                  <a:pt x="-9064" y="41946"/>
                  <a:pt x="49255" y="-2103"/>
                  <a:pt x="105944" y="0"/>
                </a:cubicBezTo>
                <a:cubicBezTo>
                  <a:pt x="261356" y="18246"/>
                  <a:pt x="473580" y="17860"/>
                  <a:pt x="601409" y="0"/>
                </a:cubicBezTo>
                <a:cubicBezTo>
                  <a:pt x="729239" y="-17860"/>
                  <a:pt x="940279" y="11622"/>
                  <a:pt x="1096875" y="0"/>
                </a:cubicBezTo>
                <a:cubicBezTo>
                  <a:pt x="1253471" y="-11622"/>
                  <a:pt x="1394003" y="-20809"/>
                  <a:pt x="1549047" y="0"/>
                </a:cubicBezTo>
                <a:cubicBezTo>
                  <a:pt x="1601228" y="-621"/>
                  <a:pt x="1663801" y="43102"/>
                  <a:pt x="1654991" y="105944"/>
                </a:cubicBezTo>
                <a:cubicBezTo>
                  <a:pt x="1668819" y="238494"/>
                  <a:pt x="1662412" y="409102"/>
                  <a:pt x="1654991" y="529710"/>
                </a:cubicBezTo>
                <a:cubicBezTo>
                  <a:pt x="1650994" y="588104"/>
                  <a:pt x="1604925" y="630125"/>
                  <a:pt x="1549047" y="635654"/>
                </a:cubicBezTo>
                <a:cubicBezTo>
                  <a:pt x="1316588" y="624386"/>
                  <a:pt x="1289748" y="643842"/>
                  <a:pt x="1053582" y="635654"/>
                </a:cubicBezTo>
                <a:cubicBezTo>
                  <a:pt x="817417" y="627466"/>
                  <a:pt x="751478" y="615033"/>
                  <a:pt x="558116" y="635654"/>
                </a:cubicBezTo>
                <a:cubicBezTo>
                  <a:pt x="364754" y="656275"/>
                  <a:pt x="323195" y="648955"/>
                  <a:pt x="105944" y="635654"/>
                </a:cubicBezTo>
                <a:cubicBezTo>
                  <a:pt x="46958" y="633823"/>
                  <a:pt x="-9700" y="578630"/>
                  <a:pt x="0" y="529710"/>
                </a:cubicBezTo>
                <a:cubicBezTo>
                  <a:pt x="-19050" y="379690"/>
                  <a:pt x="16265" y="246651"/>
                  <a:pt x="0" y="105944"/>
                </a:cubicBezTo>
                <a:close/>
              </a:path>
              <a:path w="1654991" h="635654" stroke="0" extrusionOk="0">
                <a:moveTo>
                  <a:pt x="0" y="105944"/>
                </a:moveTo>
                <a:cubicBezTo>
                  <a:pt x="7526" y="36622"/>
                  <a:pt x="46340" y="8142"/>
                  <a:pt x="105944" y="0"/>
                </a:cubicBezTo>
                <a:cubicBezTo>
                  <a:pt x="229009" y="-9748"/>
                  <a:pt x="478788" y="-18867"/>
                  <a:pt x="586978" y="0"/>
                </a:cubicBezTo>
                <a:cubicBezTo>
                  <a:pt x="695168" y="18867"/>
                  <a:pt x="936960" y="-13916"/>
                  <a:pt x="1096875" y="0"/>
                </a:cubicBezTo>
                <a:cubicBezTo>
                  <a:pt x="1256790" y="13916"/>
                  <a:pt x="1396838" y="-14281"/>
                  <a:pt x="1549047" y="0"/>
                </a:cubicBezTo>
                <a:cubicBezTo>
                  <a:pt x="1601247" y="8478"/>
                  <a:pt x="1654419" y="37903"/>
                  <a:pt x="1654991" y="105944"/>
                </a:cubicBezTo>
                <a:cubicBezTo>
                  <a:pt x="1656291" y="201410"/>
                  <a:pt x="1674716" y="323116"/>
                  <a:pt x="1654991" y="529710"/>
                </a:cubicBezTo>
                <a:cubicBezTo>
                  <a:pt x="1641637" y="584796"/>
                  <a:pt x="1597595" y="628267"/>
                  <a:pt x="1549047" y="635654"/>
                </a:cubicBezTo>
                <a:cubicBezTo>
                  <a:pt x="1443767" y="646410"/>
                  <a:pt x="1185444" y="619773"/>
                  <a:pt x="1053582" y="635654"/>
                </a:cubicBezTo>
                <a:cubicBezTo>
                  <a:pt x="921720" y="651535"/>
                  <a:pt x="783938" y="633331"/>
                  <a:pt x="558116" y="635654"/>
                </a:cubicBezTo>
                <a:cubicBezTo>
                  <a:pt x="332294" y="637977"/>
                  <a:pt x="272773" y="620750"/>
                  <a:pt x="105944" y="635654"/>
                </a:cubicBezTo>
                <a:cubicBezTo>
                  <a:pt x="54409" y="642203"/>
                  <a:pt x="-5530" y="578313"/>
                  <a:pt x="0" y="529710"/>
                </a:cubicBezTo>
                <a:cubicBezTo>
                  <a:pt x="14943" y="330137"/>
                  <a:pt x="20361" y="308216"/>
                  <a:pt x="0" y="105944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rgbClr val="00B0F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مرتفع</a:t>
            </a:r>
            <a:endParaRPr lang="en-US" sz="1100" b="1" dirty="0">
              <a:solidFill>
                <a:srgbClr val="00B0F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F835630-48EC-49CB-A740-12F17BF82C51}"/>
              </a:ext>
            </a:extLst>
          </p:cNvPr>
          <p:cNvSpPr/>
          <p:nvPr/>
        </p:nvSpPr>
        <p:spPr>
          <a:xfrm>
            <a:off x="257317" y="2919252"/>
            <a:ext cx="3538132" cy="871912"/>
          </a:xfrm>
          <a:custGeom>
            <a:avLst/>
            <a:gdLst>
              <a:gd name="connsiteX0" fmla="*/ 0 w 3538132"/>
              <a:gd name="connsiteY0" fmla="*/ 145322 h 871912"/>
              <a:gd name="connsiteX1" fmla="*/ 145322 w 3538132"/>
              <a:gd name="connsiteY1" fmla="*/ 0 h 871912"/>
              <a:gd name="connsiteX2" fmla="*/ 762345 w 3538132"/>
              <a:gd name="connsiteY2" fmla="*/ 0 h 871912"/>
              <a:gd name="connsiteX3" fmla="*/ 1379367 w 3538132"/>
              <a:gd name="connsiteY3" fmla="*/ 0 h 871912"/>
              <a:gd name="connsiteX4" fmla="*/ 1963915 w 3538132"/>
              <a:gd name="connsiteY4" fmla="*/ 0 h 871912"/>
              <a:gd name="connsiteX5" fmla="*/ 2678363 w 3538132"/>
              <a:gd name="connsiteY5" fmla="*/ 0 h 871912"/>
              <a:gd name="connsiteX6" fmla="*/ 3392810 w 3538132"/>
              <a:gd name="connsiteY6" fmla="*/ 0 h 871912"/>
              <a:gd name="connsiteX7" fmla="*/ 3538132 w 3538132"/>
              <a:gd name="connsiteY7" fmla="*/ 145322 h 871912"/>
              <a:gd name="connsiteX8" fmla="*/ 3538132 w 3538132"/>
              <a:gd name="connsiteY8" fmla="*/ 726590 h 871912"/>
              <a:gd name="connsiteX9" fmla="*/ 3392810 w 3538132"/>
              <a:gd name="connsiteY9" fmla="*/ 871912 h 871912"/>
              <a:gd name="connsiteX10" fmla="*/ 2678363 w 3538132"/>
              <a:gd name="connsiteY10" fmla="*/ 871912 h 871912"/>
              <a:gd name="connsiteX11" fmla="*/ 2061340 w 3538132"/>
              <a:gd name="connsiteY11" fmla="*/ 871912 h 871912"/>
              <a:gd name="connsiteX12" fmla="*/ 1509267 w 3538132"/>
              <a:gd name="connsiteY12" fmla="*/ 871912 h 871912"/>
              <a:gd name="connsiteX13" fmla="*/ 794820 w 3538132"/>
              <a:gd name="connsiteY13" fmla="*/ 871912 h 871912"/>
              <a:gd name="connsiteX14" fmla="*/ 145322 w 3538132"/>
              <a:gd name="connsiteY14" fmla="*/ 871912 h 871912"/>
              <a:gd name="connsiteX15" fmla="*/ 0 w 3538132"/>
              <a:gd name="connsiteY15" fmla="*/ 726590 h 871912"/>
              <a:gd name="connsiteX16" fmla="*/ 0 w 3538132"/>
              <a:gd name="connsiteY16" fmla="*/ 145322 h 871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38132" h="871912" fill="none" extrusionOk="0">
                <a:moveTo>
                  <a:pt x="0" y="145322"/>
                </a:moveTo>
                <a:cubicBezTo>
                  <a:pt x="1039" y="55629"/>
                  <a:pt x="61396" y="4232"/>
                  <a:pt x="145322" y="0"/>
                </a:cubicBezTo>
                <a:cubicBezTo>
                  <a:pt x="349840" y="-28247"/>
                  <a:pt x="499325" y="-29647"/>
                  <a:pt x="762345" y="0"/>
                </a:cubicBezTo>
                <a:cubicBezTo>
                  <a:pt x="1025365" y="29647"/>
                  <a:pt x="1173894" y="1615"/>
                  <a:pt x="1379367" y="0"/>
                </a:cubicBezTo>
                <a:cubicBezTo>
                  <a:pt x="1584840" y="-1615"/>
                  <a:pt x="1774213" y="-6460"/>
                  <a:pt x="1963915" y="0"/>
                </a:cubicBezTo>
                <a:cubicBezTo>
                  <a:pt x="2153617" y="6460"/>
                  <a:pt x="2329337" y="-32911"/>
                  <a:pt x="2678363" y="0"/>
                </a:cubicBezTo>
                <a:cubicBezTo>
                  <a:pt x="3027389" y="32911"/>
                  <a:pt x="3231822" y="-14352"/>
                  <a:pt x="3392810" y="0"/>
                </a:cubicBezTo>
                <a:cubicBezTo>
                  <a:pt x="3480881" y="-3501"/>
                  <a:pt x="3545602" y="48972"/>
                  <a:pt x="3538132" y="145322"/>
                </a:cubicBezTo>
                <a:cubicBezTo>
                  <a:pt x="3546127" y="293648"/>
                  <a:pt x="3528414" y="535904"/>
                  <a:pt x="3538132" y="726590"/>
                </a:cubicBezTo>
                <a:cubicBezTo>
                  <a:pt x="3534309" y="792128"/>
                  <a:pt x="3463967" y="862912"/>
                  <a:pt x="3392810" y="871912"/>
                </a:cubicBezTo>
                <a:cubicBezTo>
                  <a:pt x="3128840" y="890179"/>
                  <a:pt x="2992241" y="892391"/>
                  <a:pt x="2678363" y="871912"/>
                </a:cubicBezTo>
                <a:cubicBezTo>
                  <a:pt x="2364485" y="851433"/>
                  <a:pt x="2277044" y="858417"/>
                  <a:pt x="2061340" y="871912"/>
                </a:cubicBezTo>
                <a:cubicBezTo>
                  <a:pt x="1845636" y="885407"/>
                  <a:pt x="1775289" y="862871"/>
                  <a:pt x="1509267" y="871912"/>
                </a:cubicBezTo>
                <a:cubicBezTo>
                  <a:pt x="1243245" y="880953"/>
                  <a:pt x="1056323" y="843731"/>
                  <a:pt x="794820" y="871912"/>
                </a:cubicBezTo>
                <a:cubicBezTo>
                  <a:pt x="533317" y="900093"/>
                  <a:pt x="315291" y="878399"/>
                  <a:pt x="145322" y="871912"/>
                </a:cubicBezTo>
                <a:cubicBezTo>
                  <a:pt x="80658" y="872153"/>
                  <a:pt x="-8580" y="814193"/>
                  <a:pt x="0" y="726590"/>
                </a:cubicBezTo>
                <a:cubicBezTo>
                  <a:pt x="15877" y="516351"/>
                  <a:pt x="-19409" y="293558"/>
                  <a:pt x="0" y="145322"/>
                </a:cubicBezTo>
                <a:close/>
              </a:path>
              <a:path w="3538132" h="871912" stroke="0" extrusionOk="0">
                <a:moveTo>
                  <a:pt x="0" y="145322"/>
                </a:moveTo>
                <a:cubicBezTo>
                  <a:pt x="11055" y="49182"/>
                  <a:pt x="62931" y="15876"/>
                  <a:pt x="145322" y="0"/>
                </a:cubicBezTo>
                <a:cubicBezTo>
                  <a:pt x="435883" y="-8359"/>
                  <a:pt x="531198" y="7233"/>
                  <a:pt x="794820" y="0"/>
                </a:cubicBezTo>
                <a:cubicBezTo>
                  <a:pt x="1058442" y="-7233"/>
                  <a:pt x="1315803" y="-22856"/>
                  <a:pt x="1509267" y="0"/>
                </a:cubicBezTo>
                <a:cubicBezTo>
                  <a:pt x="1702731" y="22856"/>
                  <a:pt x="1913271" y="-24846"/>
                  <a:pt x="2223714" y="0"/>
                </a:cubicBezTo>
                <a:cubicBezTo>
                  <a:pt x="2534157" y="24846"/>
                  <a:pt x="2933251" y="-36177"/>
                  <a:pt x="3392810" y="0"/>
                </a:cubicBezTo>
                <a:cubicBezTo>
                  <a:pt x="3474270" y="-4026"/>
                  <a:pt x="3544630" y="69646"/>
                  <a:pt x="3538132" y="145322"/>
                </a:cubicBezTo>
                <a:cubicBezTo>
                  <a:pt x="3513624" y="381936"/>
                  <a:pt x="3512293" y="577526"/>
                  <a:pt x="3538132" y="726590"/>
                </a:cubicBezTo>
                <a:cubicBezTo>
                  <a:pt x="3530783" y="813565"/>
                  <a:pt x="3468522" y="875067"/>
                  <a:pt x="3392810" y="871912"/>
                </a:cubicBezTo>
                <a:cubicBezTo>
                  <a:pt x="3182001" y="848801"/>
                  <a:pt x="2929603" y="844971"/>
                  <a:pt x="2743312" y="871912"/>
                </a:cubicBezTo>
                <a:cubicBezTo>
                  <a:pt x="2557021" y="898853"/>
                  <a:pt x="2310168" y="847560"/>
                  <a:pt x="2191239" y="871912"/>
                </a:cubicBezTo>
                <a:cubicBezTo>
                  <a:pt x="2072310" y="896264"/>
                  <a:pt x="1721693" y="844256"/>
                  <a:pt x="1574217" y="871912"/>
                </a:cubicBezTo>
                <a:cubicBezTo>
                  <a:pt x="1426741" y="899568"/>
                  <a:pt x="1029548" y="838347"/>
                  <a:pt x="859769" y="871912"/>
                </a:cubicBezTo>
                <a:cubicBezTo>
                  <a:pt x="689990" y="905477"/>
                  <a:pt x="407466" y="877791"/>
                  <a:pt x="145322" y="871912"/>
                </a:cubicBezTo>
                <a:cubicBezTo>
                  <a:pt x="50810" y="863284"/>
                  <a:pt x="7835" y="797803"/>
                  <a:pt x="0" y="726590"/>
                </a:cubicBezTo>
                <a:cubicBezTo>
                  <a:pt x="23501" y="599234"/>
                  <a:pt x="-23354" y="372463"/>
                  <a:pt x="0" y="145322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يوجد </a:t>
            </a:r>
            <a:r>
              <a:rPr lang="ar-EG" sz="2800" b="1" dirty="0">
                <a:solidFill>
                  <a:schemeClr val="accent5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فجوة تمويلية</a:t>
            </a:r>
            <a:endParaRPr lang="en-US" sz="1600" b="1" dirty="0">
              <a:solidFill>
                <a:schemeClr val="accent5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1A4F583-50F1-C39D-F4D2-474526EAFC6F}"/>
              </a:ext>
            </a:extLst>
          </p:cNvPr>
          <p:cNvSpPr/>
          <p:nvPr/>
        </p:nvSpPr>
        <p:spPr>
          <a:xfrm>
            <a:off x="482854" y="4322135"/>
            <a:ext cx="3087058" cy="871912"/>
          </a:xfrm>
          <a:custGeom>
            <a:avLst/>
            <a:gdLst>
              <a:gd name="connsiteX0" fmla="*/ 0 w 3087058"/>
              <a:gd name="connsiteY0" fmla="*/ 145322 h 871912"/>
              <a:gd name="connsiteX1" fmla="*/ 145322 w 3087058"/>
              <a:gd name="connsiteY1" fmla="*/ 0 h 871912"/>
              <a:gd name="connsiteX2" fmla="*/ 872390 w 3087058"/>
              <a:gd name="connsiteY2" fmla="*/ 0 h 871912"/>
              <a:gd name="connsiteX3" fmla="*/ 1515565 w 3087058"/>
              <a:gd name="connsiteY3" fmla="*/ 0 h 871912"/>
              <a:gd name="connsiteX4" fmla="*/ 2242633 w 3087058"/>
              <a:gd name="connsiteY4" fmla="*/ 0 h 871912"/>
              <a:gd name="connsiteX5" fmla="*/ 2941736 w 3087058"/>
              <a:gd name="connsiteY5" fmla="*/ 0 h 871912"/>
              <a:gd name="connsiteX6" fmla="*/ 3087058 w 3087058"/>
              <a:gd name="connsiteY6" fmla="*/ 145322 h 871912"/>
              <a:gd name="connsiteX7" fmla="*/ 3087058 w 3087058"/>
              <a:gd name="connsiteY7" fmla="*/ 726590 h 871912"/>
              <a:gd name="connsiteX8" fmla="*/ 2941736 w 3087058"/>
              <a:gd name="connsiteY8" fmla="*/ 871912 h 871912"/>
              <a:gd name="connsiteX9" fmla="*/ 2298561 w 3087058"/>
              <a:gd name="connsiteY9" fmla="*/ 871912 h 871912"/>
              <a:gd name="connsiteX10" fmla="*/ 1571493 w 3087058"/>
              <a:gd name="connsiteY10" fmla="*/ 871912 h 871912"/>
              <a:gd name="connsiteX11" fmla="*/ 928318 w 3087058"/>
              <a:gd name="connsiteY11" fmla="*/ 871912 h 871912"/>
              <a:gd name="connsiteX12" fmla="*/ 145322 w 3087058"/>
              <a:gd name="connsiteY12" fmla="*/ 871912 h 871912"/>
              <a:gd name="connsiteX13" fmla="*/ 0 w 3087058"/>
              <a:gd name="connsiteY13" fmla="*/ 726590 h 871912"/>
              <a:gd name="connsiteX14" fmla="*/ 0 w 3087058"/>
              <a:gd name="connsiteY14" fmla="*/ 145322 h 871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87058" h="871912" fill="none" extrusionOk="0">
                <a:moveTo>
                  <a:pt x="0" y="145322"/>
                </a:moveTo>
                <a:cubicBezTo>
                  <a:pt x="-3938" y="53738"/>
                  <a:pt x="60556" y="5903"/>
                  <a:pt x="145322" y="0"/>
                </a:cubicBezTo>
                <a:cubicBezTo>
                  <a:pt x="319441" y="22692"/>
                  <a:pt x="535646" y="17376"/>
                  <a:pt x="872390" y="0"/>
                </a:cubicBezTo>
                <a:cubicBezTo>
                  <a:pt x="1209134" y="-17376"/>
                  <a:pt x="1231835" y="24794"/>
                  <a:pt x="1515565" y="0"/>
                </a:cubicBezTo>
                <a:cubicBezTo>
                  <a:pt x="1799295" y="-24794"/>
                  <a:pt x="2040212" y="-33814"/>
                  <a:pt x="2242633" y="0"/>
                </a:cubicBezTo>
                <a:cubicBezTo>
                  <a:pt x="2445054" y="33814"/>
                  <a:pt x="2646388" y="-2537"/>
                  <a:pt x="2941736" y="0"/>
                </a:cubicBezTo>
                <a:cubicBezTo>
                  <a:pt x="3029048" y="3474"/>
                  <a:pt x="3088236" y="84022"/>
                  <a:pt x="3087058" y="145322"/>
                </a:cubicBezTo>
                <a:cubicBezTo>
                  <a:pt x="3103230" y="305903"/>
                  <a:pt x="3066689" y="558879"/>
                  <a:pt x="3087058" y="726590"/>
                </a:cubicBezTo>
                <a:cubicBezTo>
                  <a:pt x="3094870" y="803348"/>
                  <a:pt x="3029465" y="855821"/>
                  <a:pt x="2941736" y="871912"/>
                </a:cubicBezTo>
                <a:cubicBezTo>
                  <a:pt x="2684162" y="874848"/>
                  <a:pt x="2458775" y="891120"/>
                  <a:pt x="2298561" y="871912"/>
                </a:cubicBezTo>
                <a:cubicBezTo>
                  <a:pt x="2138348" y="852704"/>
                  <a:pt x="1720301" y="863315"/>
                  <a:pt x="1571493" y="871912"/>
                </a:cubicBezTo>
                <a:cubicBezTo>
                  <a:pt x="1422685" y="880509"/>
                  <a:pt x="1168617" y="893632"/>
                  <a:pt x="928318" y="871912"/>
                </a:cubicBezTo>
                <a:cubicBezTo>
                  <a:pt x="688020" y="850192"/>
                  <a:pt x="348902" y="875595"/>
                  <a:pt x="145322" y="871912"/>
                </a:cubicBezTo>
                <a:cubicBezTo>
                  <a:pt x="80651" y="865515"/>
                  <a:pt x="11755" y="817313"/>
                  <a:pt x="0" y="726590"/>
                </a:cubicBezTo>
                <a:cubicBezTo>
                  <a:pt x="-27942" y="569808"/>
                  <a:pt x="18263" y="418166"/>
                  <a:pt x="0" y="145322"/>
                </a:cubicBezTo>
                <a:close/>
              </a:path>
              <a:path w="3087058" h="871912" stroke="0" extrusionOk="0">
                <a:moveTo>
                  <a:pt x="0" y="145322"/>
                </a:moveTo>
                <a:cubicBezTo>
                  <a:pt x="11055" y="49182"/>
                  <a:pt x="62931" y="15876"/>
                  <a:pt x="145322" y="0"/>
                </a:cubicBezTo>
                <a:cubicBezTo>
                  <a:pt x="296804" y="34021"/>
                  <a:pt x="557083" y="-22805"/>
                  <a:pt x="844426" y="0"/>
                </a:cubicBezTo>
                <a:cubicBezTo>
                  <a:pt x="1131769" y="22805"/>
                  <a:pt x="1273315" y="11953"/>
                  <a:pt x="1599457" y="0"/>
                </a:cubicBezTo>
                <a:cubicBezTo>
                  <a:pt x="1925599" y="-11953"/>
                  <a:pt x="2377792" y="-25280"/>
                  <a:pt x="2941736" y="0"/>
                </a:cubicBezTo>
                <a:cubicBezTo>
                  <a:pt x="3013618" y="11254"/>
                  <a:pt x="3085971" y="46955"/>
                  <a:pt x="3087058" y="145322"/>
                </a:cubicBezTo>
                <a:cubicBezTo>
                  <a:pt x="3109399" y="359029"/>
                  <a:pt x="3095618" y="555562"/>
                  <a:pt x="3087058" y="726590"/>
                </a:cubicBezTo>
                <a:cubicBezTo>
                  <a:pt x="3085198" y="806372"/>
                  <a:pt x="3019889" y="870351"/>
                  <a:pt x="2941736" y="871912"/>
                </a:cubicBezTo>
                <a:cubicBezTo>
                  <a:pt x="2738185" y="838742"/>
                  <a:pt x="2444226" y="881171"/>
                  <a:pt x="2214668" y="871912"/>
                </a:cubicBezTo>
                <a:cubicBezTo>
                  <a:pt x="1985110" y="862653"/>
                  <a:pt x="1717930" y="846540"/>
                  <a:pt x="1487601" y="871912"/>
                </a:cubicBezTo>
                <a:cubicBezTo>
                  <a:pt x="1257272" y="897284"/>
                  <a:pt x="1148221" y="857405"/>
                  <a:pt x="872390" y="871912"/>
                </a:cubicBezTo>
                <a:cubicBezTo>
                  <a:pt x="596559" y="886419"/>
                  <a:pt x="386293" y="907316"/>
                  <a:pt x="145322" y="871912"/>
                </a:cubicBezTo>
                <a:cubicBezTo>
                  <a:pt x="62429" y="877308"/>
                  <a:pt x="-16407" y="816847"/>
                  <a:pt x="0" y="726590"/>
                </a:cubicBezTo>
                <a:cubicBezTo>
                  <a:pt x="24510" y="565530"/>
                  <a:pt x="-21122" y="369055"/>
                  <a:pt x="0" y="145322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من أين ستمول ؟</a:t>
            </a:r>
            <a:endParaRPr lang="en-US" sz="1600" b="1" dirty="0">
              <a:solidFill>
                <a:srgbClr val="00B05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233DB5E-22E4-C3FE-0FD4-0664A0A0358A}"/>
              </a:ext>
            </a:extLst>
          </p:cNvPr>
          <p:cNvSpPr/>
          <p:nvPr/>
        </p:nvSpPr>
        <p:spPr>
          <a:xfrm>
            <a:off x="9130709" y="4934031"/>
            <a:ext cx="1786933" cy="635654"/>
          </a:xfrm>
          <a:custGeom>
            <a:avLst/>
            <a:gdLst>
              <a:gd name="connsiteX0" fmla="*/ 0 w 1786933"/>
              <a:gd name="connsiteY0" fmla="*/ 105944 h 635654"/>
              <a:gd name="connsiteX1" fmla="*/ 105944 w 1786933"/>
              <a:gd name="connsiteY1" fmla="*/ 0 h 635654"/>
              <a:gd name="connsiteX2" fmla="*/ 646709 w 1786933"/>
              <a:gd name="connsiteY2" fmla="*/ 0 h 635654"/>
              <a:gd name="connsiteX3" fmla="*/ 1187475 w 1786933"/>
              <a:gd name="connsiteY3" fmla="*/ 0 h 635654"/>
              <a:gd name="connsiteX4" fmla="*/ 1680989 w 1786933"/>
              <a:gd name="connsiteY4" fmla="*/ 0 h 635654"/>
              <a:gd name="connsiteX5" fmla="*/ 1786933 w 1786933"/>
              <a:gd name="connsiteY5" fmla="*/ 105944 h 635654"/>
              <a:gd name="connsiteX6" fmla="*/ 1786933 w 1786933"/>
              <a:gd name="connsiteY6" fmla="*/ 529710 h 635654"/>
              <a:gd name="connsiteX7" fmla="*/ 1680989 w 1786933"/>
              <a:gd name="connsiteY7" fmla="*/ 635654 h 635654"/>
              <a:gd name="connsiteX8" fmla="*/ 1140224 w 1786933"/>
              <a:gd name="connsiteY8" fmla="*/ 635654 h 635654"/>
              <a:gd name="connsiteX9" fmla="*/ 599458 w 1786933"/>
              <a:gd name="connsiteY9" fmla="*/ 635654 h 635654"/>
              <a:gd name="connsiteX10" fmla="*/ 105944 w 1786933"/>
              <a:gd name="connsiteY10" fmla="*/ 635654 h 635654"/>
              <a:gd name="connsiteX11" fmla="*/ 0 w 1786933"/>
              <a:gd name="connsiteY11" fmla="*/ 529710 h 635654"/>
              <a:gd name="connsiteX12" fmla="*/ 0 w 1786933"/>
              <a:gd name="connsiteY12" fmla="*/ 105944 h 635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86933" h="635654" fill="none" extrusionOk="0">
                <a:moveTo>
                  <a:pt x="0" y="105944"/>
                </a:moveTo>
                <a:cubicBezTo>
                  <a:pt x="-9064" y="41946"/>
                  <a:pt x="49255" y="-2103"/>
                  <a:pt x="105944" y="0"/>
                </a:cubicBezTo>
                <a:cubicBezTo>
                  <a:pt x="223571" y="19449"/>
                  <a:pt x="474099" y="6061"/>
                  <a:pt x="646709" y="0"/>
                </a:cubicBezTo>
                <a:cubicBezTo>
                  <a:pt x="819320" y="-6061"/>
                  <a:pt x="1024453" y="17985"/>
                  <a:pt x="1187475" y="0"/>
                </a:cubicBezTo>
                <a:cubicBezTo>
                  <a:pt x="1350497" y="-17985"/>
                  <a:pt x="1525716" y="5556"/>
                  <a:pt x="1680989" y="0"/>
                </a:cubicBezTo>
                <a:cubicBezTo>
                  <a:pt x="1733170" y="-621"/>
                  <a:pt x="1795743" y="43102"/>
                  <a:pt x="1786933" y="105944"/>
                </a:cubicBezTo>
                <a:cubicBezTo>
                  <a:pt x="1800761" y="238494"/>
                  <a:pt x="1794354" y="409102"/>
                  <a:pt x="1786933" y="529710"/>
                </a:cubicBezTo>
                <a:cubicBezTo>
                  <a:pt x="1782936" y="588104"/>
                  <a:pt x="1736867" y="630125"/>
                  <a:pt x="1680989" y="635654"/>
                </a:cubicBezTo>
                <a:cubicBezTo>
                  <a:pt x="1488069" y="628178"/>
                  <a:pt x="1344840" y="636576"/>
                  <a:pt x="1140224" y="635654"/>
                </a:cubicBezTo>
                <a:cubicBezTo>
                  <a:pt x="935609" y="634732"/>
                  <a:pt x="848463" y="655637"/>
                  <a:pt x="599458" y="635654"/>
                </a:cubicBezTo>
                <a:cubicBezTo>
                  <a:pt x="350453" y="615671"/>
                  <a:pt x="214462" y="614415"/>
                  <a:pt x="105944" y="635654"/>
                </a:cubicBezTo>
                <a:cubicBezTo>
                  <a:pt x="46958" y="633823"/>
                  <a:pt x="-9700" y="578630"/>
                  <a:pt x="0" y="529710"/>
                </a:cubicBezTo>
                <a:cubicBezTo>
                  <a:pt x="-19050" y="379690"/>
                  <a:pt x="16265" y="246651"/>
                  <a:pt x="0" y="105944"/>
                </a:cubicBezTo>
                <a:close/>
              </a:path>
              <a:path w="1786933" h="635654" stroke="0" extrusionOk="0">
                <a:moveTo>
                  <a:pt x="0" y="105944"/>
                </a:moveTo>
                <a:cubicBezTo>
                  <a:pt x="7526" y="36622"/>
                  <a:pt x="46340" y="8142"/>
                  <a:pt x="105944" y="0"/>
                </a:cubicBezTo>
                <a:cubicBezTo>
                  <a:pt x="259621" y="-25916"/>
                  <a:pt x="433989" y="-23297"/>
                  <a:pt x="630959" y="0"/>
                </a:cubicBezTo>
                <a:cubicBezTo>
                  <a:pt x="827929" y="23297"/>
                  <a:pt x="1036628" y="-2951"/>
                  <a:pt x="1187475" y="0"/>
                </a:cubicBezTo>
                <a:cubicBezTo>
                  <a:pt x="1338322" y="2951"/>
                  <a:pt x="1538266" y="6758"/>
                  <a:pt x="1680989" y="0"/>
                </a:cubicBezTo>
                <a:cubicBezTo>
                  <a:pt x="1733189" y="8478"/>
                  <a:pt x="1786361" y="37903"/>
                  <a:pt x="1786933" y="105944"/>
                </a:cubicBezTo>
                <a:cubicBezTo>
                  <a:pt x="1788233" y="201410"/>
                  <a:pt x="1806658" y="323116"/>
                  <a:pt x="1786933" y="529710"/>
                </a:cubicBezTo>
                <a:cubicBezTo>
                  <a:pt x="1773579" y="584796"/>
                  <a:pt x="1729537" y="628267"/>
                  <a:pt x="1680989" y="635654"/>
                </a:cubicBezTo>
                <a:cubicBezTo>
                  <a:pt x="1473302" y="638539"/>
                  <a:pt x="1336632" y="627934"/>
                  <a:pt x="1140224" y="635654"/>
                </a:cubicBezTo>
                <a:cubicBezTo>
                  <a:pt x="943817" y="643374"/>
                  <a:pt x="856874" y="625940"/>
                  <a:pt x="599458" y="635654"/>
                </a:cubicBezTo>
                <a:cubicBezTo>
                  <a:pt x="342042" y="645368"/>
                  <a:pt x="250003" y="620308"/>
                  <a:pt x="105944" y="635654"/>
                </a:cubicBezTo>
                <a:cubicBezTo>
                  <a:pt x="54409" y="642203"/>
                  <a:pt x="-5530" y="578313"/>
                  <a:pt x="0" y="529710"/>
                </a:cubicBezTo>
                <a:cubicBezTo>
                  <a:pt x="14943" y="330137"/>
                  <a:pt x="20361" y="308216"/>
                  <a:pt x="0" y="105944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الإدارة غير جيدة </a:t>
            </a:r>
            <a:endParaRPr lang="en-US" sz="1100" b="1" dirty="0">
              <a:solidFill>
                <a:srgbClr val="00B05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9D41408-CA8F-19E2-F641-6B41C60003F9}"/>
              </a:ext>
            </a:extLst>
          </p:cNvPr>
          <p:cNvSpPr/>
          <p:nvPr/>
        </p:nvSpPr>
        <p:spPr>
          <a:xfrm>
            <a:off x="8825965" y="5852399"/>
            <a:ext cx="1925294" cy="635654"/>
          </a:xfrm>
          <a:custGeom>
            <a:avLst/>
            <a:gdLst>
              <a:gd name="connsiteX0" fmla="*/ 0 w 1925294"/>
              <a:gd name="connsiteY0" fmla="*/ 105944 h 635654"/>
              <a:gd name="connsiteX1" fmla="*/ 105944 w 1925294"/>
              <a:gd name="connsiteY1" fmla="*/ 0 h 635654"/>
              <a:gd name="connsiteX2" fmla="*/ 694213 w 1925294"/>
              <a:gd name="connsiteY2" fmla="*/ 0 h 635654"/>
              <a:gd name="connsiteX3" fmla="*/ 1282483 w 1925294"/>
              <a:gd name="connsiteY3" fmla="*/ 0 h 635654"/>
              <a:gd name="connsiteX4" fmla="*/ 1819350 w 1925294"/>
              <a:gd name="connsiteY4" fmla="*/ 0 h 635654"/>
              <a:gd name="connsiteX5" fmla="*/ 1925294 w 1925294"/>
              <a:gd name="connsiteY5" fmla="*/ 105944 h 635654"/>
              <a:gd name="connsiteX6" fmla="*/ 1925294 w 1925294"/>
              <a:gd name="connsiteY6" fmla="*/ 529710 h 635654"/>
              <a:gd name="connsiteX7" fmla="*/ 1819350 w 1925294"/>
              <a:gd name="connsiteY7" fmla="*/ 635654 h 635654"/>
              <a:gd name="connsiteX8" fmla="*/ 1231081 w 1925294"/>
              <a:gd name="connsiteY8" fmla="*/ 635654 h 635654"/>
              <a:gd name="connsiteX9" fmla="*/ 642811 w 1925294"/>
              <a:gd name="connsiteY9" fmla="*/ 635654 h 635654"/>
              <a:gd name="connsiteX10" fmla="*/ 105944 w 1925294"/>
              <a:gd name="connsiteY10" fmla="*/ 635654 h 635654"/>
              <a:gd name="connsiteX11" fmla="*/ 0 w 1925294"/>
              <a:gd name="connsiteY11" fmla="*/ 529710 h 635654"/>
              <a:gd name="connsiteX12" fmla="*/ 0 w 1925294"/>
              <a:gd name="connsiteY12" fmla="*/ 105944 h 635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25294" h="635654" fill="none" extrusionOk="0">
                <a:moveTo>
                  <a:pt x="0" y="105944"/>
                </a:moveTo>
                <a:cubicBezTo>
                  <a:pt x="-9064" y="41946"/>
                  <a:pt x="49255" y="-2103"/>
                  <a:pt x="105944" y="0"/>
                </a:cubicBezTo>
                <a:cubicBezTo>
                  <a:pt x="254364" y="-14859"/>
                  <a:pt x="499775" y="-29274"/>
                  <a:pt x="694213" y="0"/>
                </a:cubicBezTo>
                <a:cubicBezTo>
                  <a:pt x="888651" y="29274"/>
                  <a:pt x="1037160" y="19342"/>
                  <a:pt x="1282483" y="0"/>
                </a:cubicBezTo>
                <a:cubicBezTo>
                  <a:pt x="1527806" y="-19342"/>
                  <a:pt x="1640263" y="-3536"/>
                  <a:pt x="1819350" y="0"/>
                </a:cubicBezTo>
                <a:cubicBezTo>
                  <a:pt x="1871531" y="-621"/>
                  <a:pt x="1934104" y="43102"/>
                  <a:pt x="1925294" y="105944"/>
                </a:cubicBezTo>
                <a:cubicBezTo>
                  <a:pt x="1939122" y="238494"/>
                  <a:pt x="1932715" y="409102"/>
                  <a:pt x="1925294" y="529710"/>
                </a:cubicBezTo>
                <a:cubicBezTo>
                  <a:pt x="1921297" y="588104"/>
                  <a:pt x="1875228" y="630125"/>
                  <a:pt x="1819350" y="635654"/>
                </a:cubicBezTo>
                <a:cubicBezTo>
                  <a:pt x="1676808" y="640107"/>
                  <a:pt x="1494923" y="609129"/>
                  <a:pt x="1231081" y="635654"/>
                </a:cubicBezTo>
                <a:cubicBezTo>
                  <a:pt x="967239" y="662179"/>
                  <a:pt x="838111" y="627796"/>
                  <a:pt x="642811" y="635654"/>
                </a:cubicBezTo>
                <a:cubicBezTo>
                  <a:pt x="447511" y="643513"/>
                  <a:pt x="274541" y="660381"/>
                  <a:pt x="105944" y="635654"/>
                </a:cubicBezTo>
                <a:cubicBezTo>
                  <a:pt x="46958" y="633823"/>
                  <a:pt x="-9700" y="578630"/>
                  <a:pt x="0" y="529710"/>
                </a:cubicBezTo>
                <a:cubicBezTo>
                  <a:pt x="-19050" y="379690"/>
                  <a:pt x="16265" y="246651"/>
                  <a:pt x="0" y="105944"/>
                </a:cubicBezTo>
                <a:close/>
              </a:path>
              <a:path w="1925294" h="635654" stroke="0" extrusionOk="0">
                <a:moveTo>
                  <a:pt x="0" y="105944"/>
                </a:moveTo>
                <a:cubicBezTo>
                  <a:pt x="7526" y="36622"/>
                  <a:pt x="46340" y="8142"/>
                  <a:pt x="105944" y="0"/>
                </a:cubicBezTo>
                <a:cubicBezTo>
                  <a:pt x="307067" y="-12705"/>
                  <a:pt x="532687" y="24883"/>
                  <a:pt x="677079" y="0"/>
                </a:cubicBezTo>
                <a:cubicBezTo>
                  <a:pt x="821472" y="-24883"/>
                  <a:pt x="1054919" y="-28374"/>
                  <a:pt x="1282483" y="0"/>
                </a:cubicBezTo>
                <a:cubicBezTo>
                  <a:pt x="1510047" y="28374"/>
                  <a:pt x="1588987" y="-24836"/>
                  <a:pt x="1819350" y="0"/>
                </a:cubicBezTo>
                <a:cubicBezTo>
                  <a:pt x="1871550" y="8478"/>
                  <a:pt x="1924722" y="37903"/>
                  <a:pt x="1925294" y="105944"/>
                </a:cubicBezTo>
                <a:cubicBezTo>
                  <a:pt x="1926594" y="201410"/>
                  <a:pt x="1945019" y="323116"/>
                  <a:pt x="1925294" y="529710"/>
                </a:cubicBezTo>
                <a:cubicBezTo>
                  <a:pt x="1911940" y="584796"/>
                  <a:pt x="1867898" y="628267"/>
                  <a:pt x="1819350" y="635654"/>
                </a:cubicBezTo>
                <a:cubicBezTo>
                  <a:pt x="1555638" y="635035"/>
                  <a:pt x="1501441" y="634179"/>
                  <a:pt x="1231081" y="635654"/>
                </a:cubicBezTo>
                <a:cubicBezTo>
                  <a:pt x="960721" y="637129"/>
                  <a:pt x="826500" y="613179"/>
                  <a:pt x="642811" y="635654"/>
                </a:cubicBezTo>
                <a:cubicBezTo>
                  <a:pt x="459122" y="658130"/>
                  <a:pt x="292056" y="652728"/>
                  <a:pt x="105944" y="635654"/>
                </a:cubicBezTo>
                <a:cubicBezTo>
                  <a:pt x="54409" y="642203"/>
                  <a:pt x="-5530" y="578313"/>
                  <a:pt x="0" y="529710"/>
                </a:cubicBezTo>
                <a:cubicBezTo>
                  <a:pt x="14943" y="330137"/>
                  <a:pt x="20361" y="308216"/>
                  <a:pt x="0" y="105944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عندها سيولة عالية = وعائد منخفض</a:t>
            </a:r>
            <a:endParaRPr lang="en-US" sz="900" b="1" dirty="0">
              <a:solidFill>
                <a:srgbClr val="00B05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ED1CEF0-4623-F1CA-422C-D93495D74885}"/>
              </a:ext>
            </a:extLst>
          </p:cNvPr>
          <p:cNvSpPr/>
          <p:nvPr/>
        </p:nvSpPr>
        <p:spPr>
          <a:xfrm>
            <a:off x="5398469" y="5019223"/>
            <a:ext cx="1654991" cy="635654"/>
          </a:xfrm>
          <a:custGeom>
            <a:avLst/>
            <a:gdLst>
              <a:gd name="connsiteX0" fmla="*/ 0 w 1654991"/>
              <a:gd name="connsiteY0" fmla="*/ 105944 h 635654"/>
              <a:gd name="connsiteX1" fmla="*/ 105944 w 1654991"/>
              <a:gd name="connsiteY1" fmla="*/ 0 h 635654"/>
              <a:gd name="connsiteX2" fmla="*/ 601409 w 1654991"/>
              <a:gd name="connsiteY2" fmla="*/ 0 h 635654"/>
              <a:gd name="connsiteX3" fmla="*/ 1096875 w 1654991"/>
              <a:gd name="connsiteY3" fmla="*/ 0 h 635654"/>
              <a:gd name="connsiteX4" fmla="*/ 1549047 w 1654991"/>
              <a:gd name="connsiteY4" fmla="*/ 0 h 635654"/>
              <a:gd name="connsiteX5" fmla="*/ 1654991 w 1654991"/>
              <a:gd name="connsiteY5" fmla="*/ 105944 h 635654"/>
              <a:gd name="connsiteX6" fmla="*/ 1654991 w 1654991"/>
              <a:gd name="connsiteY6" fmla="*/ 529710 h 635654"/>
              <a:gd name="connsiteX7" fmla="*/ 1549047 w 1654991"/>
              <a:gd name="connsiteY7" fmla="*/ 635654 h 635654"/>
              <a:gd name="connsiteX8" fmla="*/ 1053582 w 1654991"/>
              <a:gd name="connsiteY8" fmla="*/ 635654 h 635654"/>
              <a:gd name="connsiteX9" fmla="*/ 558116 w 1654991"/>
              <a:gd name="connsiteY9" fmla="*/ 635654 h 635654"/>
              <a:gd name="connsiteX10" fmla="*/ 105944 w 1654991"/>
              <a:gd name="connsiteY10" fmla="*/ 635654 h 635654"/>
              <a:gd name="connsiteX11" fmla="*/ 0 w 1654991"/>
              <a:gd name="connsiteY11" fmla="*/ 529710 h 635654"/>
              <a:gd name="connsiteX12" fmla="*/ 0 w 1654991"/>
              <a:gd name="connsiteY12" fmla="*/ 105944 h 635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54991" h="635654" fill="none" extrusionOk="0">
                <a:moveTo>
                  <a:pt x="0" y="105944"/>
                </a:moveTo>
                <a:cubicBezTo>
                  <a:pt x="-9064" y="41946"/>
                  <a:pt x="49255" y="-2103"/>
                  <a:pt x="105944" y="0"/>
                </a:cubicBezTo>
                <a:cubicBezTo>
                  <a:pt x="261356" y="18246"/>
                  <a:pt x="473580" y="17860"/>
                  <a:pt x="601409" y="0"/>
                </a:cubicBezTo>
                <a:cubicBezTo>
                  <a:pt x="729239" y="-17860"/>
                  <a:pt x="940279" y="11622"/>
                  <a:pt x="1096875" y="0"/>
                </a:cubicBezTo>
                <a:cubicBezTo>
                  <a:pt x="1253471" y="-11622"/>
                  <a:pt x="1394003" y="-20809"/>
                  <a:pt x="1549047" y="0"/>
                </a:cubicBezTo>
                <a:cubicBezTo>
                  <a:pt x="1601228" y="-621"/>
                  <a:pt x="1663801" y="43102"/>
                  <a:pt x="1654991" y="105944"/>
                </a:cubicBezTo>
                <a:cubicBezTo>
                  <a:pt x="1668819" y="238494"/>
                  <a:pt x="1662412" y="409102"/>
                  <a:pt x="1654991" y="529710"/>
                </a:cubicBezTo>
                <a:cubicBezTo>
                  <a:pt x="1650994" y="588104"/>
                  <a:pt x="1604925" y="630125"/>
                  <a:pt x="1549047" y="635654"/>
                </a:cubicBezTo>
                <a:cubicBezTo>
                  <a:pt x="1316588" y="624386"/>
                  <a:pt x="1289748" y="643842"/>
                  <a:pt x="1053582" y="635654"/>
                </a:cubicBezTo>
                <a:cubicBezTo>
                  <a:pt x="817417" y="627466"/>
                  <a:pt x="751478" y="615033"/>
                  <a:pt x="558116" y="635654"/>
                </a:cubicBezTo>
                <a:cubicBezTo>
                  <a:pt x="364754" y="656275"/>
                  <a:pt x="323195" y="648955"/>
                  <a:pt x="105944" y="635654"/>
                </a:cubicBezTo>
                <a:cubicBezTo>
                  <a:pt x="46958" y="633823"/>
                  <a:pt x="-9700" y="578630"/>
                  <a:pt x="0" y="529710"/>
                </a:cubicBezTo>
                <a:cubicBezTo>
                  <a:pt x="-19050" y="379690"/>
                  <a:pt x="16265" y="246651"/>
                  <a:pt x="0" y="105944"/>
                </a:cubicBezTo>
                <a:close/>
              </a:path>
              <a:path w="1654991" h="635654" stroke="0" extrusionOk="0">
                <a:moveTo>
                  <a:pt x="0" y="105944"/>
                </a:moveTo>
                <a:cubicBezTo>
                  <a:pt x="7526" y="36622"/>
                  <a:pt x="46340" y="8142"/>
                  <a:pt x="105944" y="0"/>
                </a:cubicBezTo>
                <a:cubicBezTo>
                  <a:pt x="229009" y="-9748"/>
                  <a:pt x="478788" y="-18867"/>
                  <a:pt x="586978" y="0"/>
                </a:cubicBezTo>
                <a:cubicBezTo>
                  <a:pt x="695168" y="18867"/>
                  <a:pt x="936960" y="-13916"/>
                  <a:pt x="1096875" y="0"/>
                </a:cubicBezTo>
                <a:cubicBezTo>
                  <a:pt x="1256790" y="13916"/>
                  <a:pt x="1396838" y="-14281"/>
                  <a:pt x="1549047" y="0"/>
                </a:cubicBezTo>
                <a:cubicBezTo>
                  <a:pt x="1601247" y="8478"/>
                  <a:pt x="1654419" y="37903"/>
                  <a:pt x="1654991" y="105944"/>
                </a:cubicBezTo>
                <a:cubicBezTo>
                  <a:pt x="1656291" y="201410"/>
                  <a:pt x="1674716" y="323116"/>
                  <a:pt x="1654991" y="529710"/>
                </a:cubicBezTo>
                <a:cubicBezTo>
                  <a:pt x="1641637" y="584796"/>
                  <a:pt x="1597595" y="628267"/>
                  <a:pt x="1549047" y="635654"/>
                </a:cubicBezTo>
                <a:cubicBezTo>
                  <a:pt x="1443767" y="646410"/>
                  <a:pt x="1185444" y="619773"/>
                  <a:pt x="1053582" y="635654"/>
                </a:cubicBezTo>
                <a:cubicBezTo>
                  <a:pt x="921720" y="651535"/>
                  <a:pt x="783938" y="633331"/>
                  <a:pt x="558116" y="635654"/>
                </a:cubicBezTo>
                <a:cubicBezTo>
                  <a:pt x="332294" y="637977"/>
                  <a:pt x="272773" y="620750"/>
                  <a:pt x="105944" y="635654"/>
                </a:cubicBezTo>
                <a:cubicBezTo>
                  <a:pt x="54409" y="642203"/>
                  <a:pt x="-5530" y="578313"/>
                  <a:pt x="0" y="529710"/>
                </a:cubicBezTo>
                <a:cubicBezTo>
                  <a:pt x="14943" y="330137"/>
                  <a:pt x="20361" y="308216"/>
                  <a:pt x="0" y="105944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rgbClr val="00B0F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الإدارة جيدة</a:t>
            </a:r>
            <a:endParaRPr lang="en-US" sz="1100" b="1" dirty="0">
              <a:solidFill>
                <a:srgbClr val="00B0F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E1F510D-9976-15B5-98F6-F0AC8FA9168E}"/>
              </a:ext>
            </a:extLst>
          </p:cNvPr>
          <p:cNvSpPr/>
          <p:nvPr/>
        </p:nvSpPr>
        <p:spPr>
          <a:xfrm>
            <a:off x="5332941" y="5916009"/>
            <a:ext cx="3056974" cy="635654"/>
          </a:xfrm>
          <a:custGeom>
            <a:avLst/>
            <a:gdLst>
              <a:gd name="connsiteX0" fmla="*/ 0 w 3056974"/>
              <a:gd name="connsiteY0" fmla="*/ 105944 h 635654"/>
              <a:gd name="connsiteX1" fmla="*/ 105944 w 3056974"/>
              <a:gd name="connsiteY1" fmla="*/ 0 h 635654"/>
              <a:gd name="connsiteX2" fmla="*/ 646510 w 3056974"/>
              <a:gd name="connsiteY2" fmla="*/ 0 h 635654"/>
              <a:gd name="connsiteX3" fmla="*/ 1187077 w 3056974"/>
              <a:gd name="connsiteY3" fmla="*/ 0 h 635654"/>
              <a:gd name="connsiteX4" fmla="*/ 1699192 w 3056974"/>
              <a:gd name="connsiteY4" fmla="*/ 0 h 635654"/>
              <a:gd name="connsiteX5" fmla="*/ 2325111 w 3056974"/>
              <a:gd name="connsiteY5" fmla="*/ 0 h 635654"/>
              <a:gd name="connsiteX6" fmla="*/ 2951030 w 3056974"/>
              <a:gd name="connsiteY6" fmla="*/ 0 h 635654"/>
              <a:gd name="connsiteX7" fmla="*/ 3056974 w 3056974"/>
              <a:gd name="connsiteY7" fmla="*/ 105944 h 635654"/>
              <a:gd name="connsiteX8" fmla="*/ 3056974 w 3056974"/>
              <a:gd name="connsiteY8" fmla="*/ 529710 h 635654"/>
              <a:gd name="connsiteX9" fmla="*/ 2951030 w 3056974"/>
              <a:gd name="connsiteY9" fmla="*/ 635654 h 635654"/>
              <a:gd name="connsiteX10" fmla="*/ 2325111 w 3056974"/>
              <a:gd name="connsiteY10" fmla="*/ 635654 h 635654"/>
              <a:gd name="connsiteX11" fmla="*/ 1784545 w 3056974"/>
              <a:gd name="connsiteY11" fmla="*/ 635654 h 635654"/>
              <a:gd name="connsiteX12" fmla="*/ 1300880 w 3056974"/>
              <a:gd name="connsiteY12" fmla="*/ 635654 h 635654"/>
              <a:gd name="connsiteX13" fmla="*/ 674961 w 3056974"/>
              <a:gd name="connsiteY13" fmla="*/ 635654 h 635654"/>
              <a:gd name="connsiteX14" fmla="*/ 105944 w 3056974"/>
              <a:gd name="connsiteY14" fmla="*/ 635654 h 635654"/>
              <a:gd name="connsiteX15" fmla="*/ 0 w 3056974"/>
              <a:gd name="connsiteY15" fmla="*/ 529710 h 635654"/>
              <a:gd name="connsiteX16" fmla="*/ 0 w 3056974"/>
              <a:gd name="connsiteY16" fmla="*/ 105944 h 635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56974" h="635654" fill="none" extrusionOk="0">
                <a:moveTo>
                  <a:pt x="0" y="105944"/>
                </a:moveTo>
                <a:cubicBezTo>
                  <a:pt x="618" y="41820"/>
                  <a:pt x="41462" y="6890"/>
                  <a:pt x="105944" y="0"/>
                </a:cubicBezTo>
                <a:cubicBezTo>
                  <a:pt x="268351" y="-17897"/>
                  <a:pt x="404600" y="-3924"/>
                  <a:pt x="646510" y="0"/>
                </a:cubicBezTo>
                <a:cubicBezTo>
                  <a:pt x="888420" y="3924"/>
                  <a:pt x="1035762" y="-25609"/>
                  <a:pt x="1187077" y="0"/>
                </a:cubicBezTo>
                <a:cubicBezTo>
                  <a:pt x="1338392" y="25609"/>
                  <a:pt x="1458179" y="-11907"/>
                  <a:pt x="1699192" y="0"/>
                </a:cubicBezTo>
                <a:cubicBezTo>
                  <a:pt x="1940205" y="11907"/>
                  <a:pt x="2119868" y="20500"/>
                  <a:pt x="2325111" y="0"/>
                </a:cubicBezTo>
                <a:cubicBezTo>
                  <a:pt x="2530354" y="-20500"/>
                  <a:pt x="2783060" y="27783"/>
                  <a:pt x="2951030" y="0"/>
                </a:cubicBezTo>
                <a:cubicBezTo>
                  <a:pt x="3014698" y="-2312"/>
                  <a:pt x="3061505" y="37674"/>
                  <a:pt x="3056974" y="105944"/>
                </a:cubicBezTo>
                <a:cubicBezTo>
                  <a:pt x="3043744" y="291782"/>
                  <a:pt x="3057730" y="413698"/>
                  <a:pt x="3056974" y="529710"/>
                </a:cubicBezTo>
                <a:cubicBezTo>
                  <a:pt x="3056499" y="586390"/>
                  <a:pt x="2999841" y="626063"/>
                  <a:pt x="2951030" y="635654"/>
                </a:cubicBezTo>
                <a:cubicBezTo>
                  <a:pt x="2766668" y="633370"/>
                  <a:pt x="2630583" y="648924"/>
                  <a:pt x="2325111" y="635654"/>
                </a:cubicBezTo>
                <a:cubicBezTo>
                  <a:pt x="2019639" y="622384"/>
                  <a:pt x="1897230" y="659858"/>
                  <a:pt x="1784545" y="635654"/>
                </a:cubicBezTo>
                <a:cubicBezTo>
                  <a:pt x="1671860" y="611450"/>
                  <a:pt x="1474748" y="614393"/>
                  <a:pt x="1300880" y="635654"/>
                </a:cubicBezTo>
                <a:cubicBezTo>
                  <a:pt x="1127012" y="656915"/>
                  <a:pt x="917324" y="665013"/>
                  <a:pt x="674961" y="635654"/>
                </a:cubicBezTo>
                <a:cubicBezTo>
                  <a:pt x="432598" y="606295"/>
                  <a:pt x="355561" y="634187"/>
                  <a:pt x="105944" y="635654"/>
                </a:cubicBezTo>
                <a:cubicBezTo>
                  <a:pt x="53908" y="635754"/>
                  <a:pt x="-9432" y="596295"/>
                  <a:pt x="0" y="529710"/>
                </a:cubicBezTo>
                <a:cubicBezTo>
                  <a:pt x="-7052" y="402794"/>
                  <a:pt x="4151" y="247865"/>
                  <a:pt x="0" y="105944"/>
                </a:cubicBezTo>
                <a:close/>
              </a:path>
              <a:path w="3056974" h="635654" stroke="0" extrusionOk="0">
                <a:moveTo>
                  <a:pt x="0" y="105944"/>
                </a:moveTo>
                <a:cubicBezTo>
                  <a:pt x="7526" y="36622"/>
                  <a:pt x="46340" y="8142"/>
                  <a:pt x="105944" y="0"/>
                </a:cubicBezTo>
                <a:cubicBezTo>
                  <a:pt x="231087" y="-4807"/>
                  <a:pt x="431112" y="472"/>
                  <a:pt x="674961" y="0"/>
                </a:cubicBezTo>
                <a:cubicBezTo>
                  <a:pt x="918810" y="-472"/>
                  <a:pt x="1066652" y="4884"/>
                  <a:pt x="1300880" y="0"/>
                </a:cubicBezTo>
                <a:cubicBezTo>
                  <a:pt x="1535108" y="-4884"/>
                  <a:pt x="1642520" y="-30809"/>
                  <a:pt x="1926799" y="0"/>
                </a:cubicBezTo>
                <a:cubicBezTo>
                  <a:pt x="2211078" y="30809"/>
                  <a:pt x="2686219" y="-13339"/>
                  <a:pt x="2951030" y="0"/>
                </a:cubicBezTo>
                <a:cubicBezTo>
                  <a:pt x="3011765" y="-7456"/>
                  <a:pt x="3060421" y="49864"/>
                  <a:pt x="3056974" y="105944"/>
                </a:cubicBezTo>
                <a:cubicBezTo>
                  <a:pt x="3072528" y="296800"/>
                  <a:pt x="3072367" y="340094"/>
                  <a:pt x="3056974" y="529710"/>
                </a:cubicBezTo>
                <a:cubicBezTo>
                  <a:pt x="3050230" y="594384"/>
                  <a:pt x="3007772" y="636881"/>
                  <a:pt x="2951030" y="635654"/>
                </a:cubicBezTo>
                <a:cubicBezTo>
                  <a:pt x="2746288" y="608348"/>
                  <a:pt x="2614707" y="637339"/>
                  <a:pt x="2382013" y="635654"/>
                </a:cubicBezTo>
                <a:cubicBezTo>
                  <a:pt x="2149319" y="633969"/>
                  <a:pt x="2112701" y="614435"/>
                  <a:pt x="1898348" y="635654"/>
                </a:cubicBezTo>
                <a:cubicBezTo>
                  <a:pt x="1683996" y="656873"/>
                  <a:pt x="1610897" y="638446"/>
                  <a:pt x="1357782" y="635654"/>
                </a:cubicBezTo>
                <a:cubicBezTo>
                  <a:pt x="1104667" y="632862"/>
                  <a:pt x="861237" y="629336"/>
                  <a:pt x="731863" y="635654"/>
                </a:cubicBezTo>
                <a:cubicBezTo>
                  <a:pt x="602489" y="641972"/>
                  <a:pt x="374728" y="616259"/>
                  <a:pt x="105944" y="635654"/>
                </a:cubicBezTo>
                <a:cubicBezTo>
                  <a:pt x="38369" y="630167"/>
                  <a:pt x="1822" y="586118"/>
                  <a:pt x="0" y="529710"/>
                </a:cubicBezTo>
                <a:cubicBezTo>
                  <a:pt x="-1877" y="396178"/>
                  <a:pt x="-7430" y="231069"/>
                  <a:pt x="0" y="105944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rgbClr val="00B0F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برنس</a:t>
            </a:r>
            <a:r>
              <a:rPr lang="ar-EG" sz="14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= عنده </a:t>
            </a:r>
            <a:r>
              <a:rPr lang="ar-EG" sz="1400" b="1" dirty="0">
                <a:solidFill>
                  <a:srgbClr val="00B0F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سيولة عالية </a:t>
            </a:r>
            <a:r>
              <a:rPr lang="ar-EG" sz="14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وأيضا </a:t>
            </a:r>
            <a:r>
              <a:rPr lang="ar-EG" sz="1400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عائد عالي</a:t>
            </a:r>
            <a:endParaRPr lang="en-US" sz="1000" b="1" dirty="0">
              <a:solidFill>
                <a:srgbClr val="00B05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cxnSp>
        <p:nvCxnSpPr>
          <p:cNvPr id="23" name="Connector: Curved 22">
            <a:extLst>
              <a:ext uri="{FF2B5EF4-FFF2-40B4-BE49-F238E27FC236}">
                <a16:creationId xmlns:a16="http://schemas.microsoft.com/office/drawing/2014/main" id="{386F62F3-8D76-8A56-3041-8221561D3FDE}"/>
              </a:ext>
            </a:extLst>
          </p:cNvPr>
          <p:cNvCxnSpPr>
            <a:cxnSpLocks/>
            <a:stCxn id="4" idx="2"/>
          </p:cNvCxnSpPr>
          <p:nvPr/>
        </p:nvCxnSpPr>
        <p:spPr>
          <a:xfrm rot="16200000" flipH="1">
            <a:off x="5073984" y="517483"/>
            <a:ext cx="1054546" cy="1985064"/>
          </a:xfrm>
          <a:prstGeom prst="curvedConnector2">
            <a:avLst/>
          </a:prstGeom>
          <a:ln>
            <a:solidFill>
              <a:srgbClr val="00B0F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EF236F04-2868-BD30-456A-3EA989E36F39}"/>
              </a:ext>
            </a:extLst>
          </p:cNvPr>
          <p:cNvCxnSpPr>
            <a:cxnSpLocks/>
            <a:stCxn id="4" idx="2"/>
            <a:endCxn id="10" idx="3"/>
          </p:cNvCxnSpPr>
          <p:nvPr/>
        </p:nvCxnSpPr>
        <p:spPr>
          <a:xfrm rot="5400000">
            <a:off x="3292390" y="569869"/>
            <a:ext cx="903463" cy="1729208"/>
          </a:xfrm>
          <a:prstGeom prst="curvedConnector2">
            <a:avLst/>
          </a:prstGeom>
          <a:ln>
            <a:solidFill>
              <a:schemeClr val="accent6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Curved 28">
            <a:extLst>
              <a:ext uri="{FF2B5EF4-FFF2-40B4-BE49-F238E27FC236}">
                <a16:creationId xmlns:a16="http://schemas.microsoft.com/office/drawing/2014/main" id="{72DAFC82-B9B9-C89A-8B11-60E172800701}"/>
              </a:ext>
            </a:extLst>
          </p:cNvPr>
          <p:cNvCxnSpPr>
            <a:cxnSpLocks/>
            <a:stCxn id="11" idx="3"/>
            <a:endCxn id="13" idx="0"/>
          </p:cNvCxnSpPr>
          <p:nvPr/>
        </p:nvCxnSpPr>
        <p:spPr>
          <a:xfrm flipH="1">
            <a:off x="7726800" y="2037288"/>
            <a:ext cx="1049569" cy="1073884"/>
          </a:xfrm>
          <a:prstGeom prst="curvedConnector4">
            <a:avLst>
              <a:gd name="adj1" fmla="val -21780"/>
              <a:gd name="adj2" fmla="val 70298"/>
            </a:avLst>
          </a:prstGeom>
          <a:ln>
            <a:solidFill>
              <a:srgbClr val="00B0F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Curved 35">
            <a:extLst>
              <a:ext uri="{FF2B5EF4-FFF2-40B4-BE49-F238E27FC236}">
                <a16:creationId xmlns:a16="http://schemas.microsoft.com/office/drawing/2014/main" id="{55F295EB-2D51-A73F-B661-F706A04DE484}"/>
              </a:ext>
            </a:extLst>
          </p:cNvPr>
          <p:cNvCxnSpPr>
            <a:cxnSpLocks/>
            <a:stCxn id="13" idx="1"/>
          </p:cNvCxnSpPr>
          <p:nvPr/>
        </p:nvCxnSpPr>
        <p:spPr>
          <a:xfrm rot="10800000" flipV="1">
            <a:off x="6096000" y="3428999"/>
            <a:ext cx="357608" cy="693438"/>
          </a:xfrm>
          <a:prstGeom prst="curvedConnector2">
            <a:avLst/>
          </a:prstGeom>
          <a:ln>
            <a:solidFill>
              <a:srgbClr val="00B0F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or: Curved 37">
            <a:extLst>
              <a:ext uri="{FF2B5EF4-FFF2-40B4-BE49-F238E27FC236}">
                <a16:creationId xmlns:a16="http://schemas.microsoft.com/office/drawing/2014/main" id="{BA3B3567-1181-32A0-041E-0ADD24FBA573}"/>
              </a:ext>
            </a:extLst>
          </p:cNvPr>
          <p:cNvCxnSpPr>
            <a:cxnSpLocks/>
          </p:cNvCxnSpPr>
          <p:nvPr/>
        </p:nvCxnSpPr>
        <p:spPr>
          <a:xfrm rot="10800000" flipV="1">
            <a:off x="5600542" y="4224111"/>
            <a:ext cx="426533" cy="693438"/>
          </a:xfrm>
          <a:prstGeom prst="curvedConnector2">
            <a:avLst/>
          </a:prstGeom>
          <a:ln>
            <a:solidFill>
              <a:srgbClr val="00B0F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or: Curved 45">
            <a:extLst>
              <a:ext uri="{FF2B5EF4-FFF2-40B4-BE49-F238E27FC236}">
                <a16:creationId xmlns:a16="http://schemas.microsoft.com/office/drawing/2014/main" id="{F59D58C2-1491-A96B-C3C7-F6424E47DDE7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7053460" y="5337050"/>
            <a:ext cx="422258" cy="578959"/>
          </a:xfrm>
          <a:prstGeom prst="curvedConnector2">
            <a:avLst/>
          </a:prstGeom>
          <a:ln>
            <a:solidFill>
              <a:srgbClr val="00B0F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or: Curved 49">
            <a:extLst>
              <a:ext uri="{FF2B5EF4-FFF2-40B4-BE49-F238E27FC236}">
                <a16:creationId xmlns:a16="http://schemas.microsoft.com/office/drawing/2014/main" id="{A5415EAA-FE45-1B8A-2076-31E3A3DE76C8}"/>
              </a:ext>
            </a:extLst>
          </p:cNvPr>
          <p:cNvCxnSpPr>
            <a:cxnSpLocks/>
            <a:stCxn id="13" idx="3"/>
            <a:endCxn id="12" idx="0"/>
          </p:cNvCxnSpPr>
          <p:nvPr/>
        </p:nvCxnSpPr>
        <p:spPr>
          <a:xfrm>
            <a:off x="8999991" y="3428999"/>
            <a:ext cx="577835" cy="649602"/>
          </a:xfrm>
          <a:prstGeom prst="curvedConnector2">
            <a:avLst/>
          </a:prstGeom>
          <a:ln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or: Curved 52">
            <a:extLst>
              <a:ext uri="{FF2B5EF4-FFF2-40B4-BE49-F238E27FC236}">
                <a16:creationId xmlns:a16="http://schemas.microsoft.com/office/drawing/2014/main" id="{4E8AD653-5D03-B8D8-44E7-315210DDAB82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038392" y="4211962"/>
            <a:ext cx="729265" cy="569776"/>
          </a:xfrm>
          <a:prstGeom prst="curvedConnector3">
            <a:avLst>
              <a:gd name="adj1" fmla="val 50000"/>
            </a:avLst>
          </a:prstGeom>
          <a:ln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or: Curved 55">
            <a:extLst>
              <a:ext uri="{FF2B5EF4-FFF2-40B4-BE49-F238E27FC236}">
                <a16:creationId xmlns:a16="http://schemas.microsoft.com/office/drawing/2014/main" id="{60AB8401-23DD-9B66-E071-4FE06DA2D791}"/>
              </a:ext>
            </a:extLst>
          </p:cNvPr>
          <p:cNvCxnSpPr>
            <a:cxnSpLocks/>
          </p:cNvCxnSpPr>
          <p:nvPr/>
        </p:nvCxnSpPr>
        <p:spPr>
          <a:xfrm rot="5400000">
            <a:off x="8661706" y="5460573"/>
            <a:ext cx="635654" cy="227845"/>
          </a:xfrm>
          <a:prstGeom prst="curvedConnector3">
            <a:avLst/>
          </a:prstGeom>
          <a:ln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Curved 60">
            <a:extLst>
              <a:ext uri="{FF2B5EF4-FFF2-40B4-BE49-F238E27FC236}">
                <a16:creationId xmlns:a16="http://schemas.microsoft.com/office/drawing/2014/main" id="{82071A94-859E-B2D1-2688-7082D0BB2B86}"/>
              </a:ext>
            </a:extLst>
          </p:cNvPr>
          <p:cNvCxnSpPr>
            <a:cxnSpLocks/>
            <a:stCxn id="10" idx="2"/>
            <a:endCxn id="16" idx="0"/>
          </p:cNvCxnSpPr>
          <p:nvPr/>
        </p:nvCxnSpPr>
        <p:spPr>
          <a:xfrm rot="16200000" flipH="1">
            <a:off x="1629620" y="2522488"/>
            <a:ext cx="597091" cy="196435"/>
          </a:xfrm>
          <a:prstGeom prst="curvedConnector3">
            <a:avLst/>
          </a:prstGeom>
          <a:ln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or: Curved 62">
            <a:extLst>
              <a:ext uri="{FF2B5EF4-FFF2-40B4-BE49-F238E27FC236}">
                <a16:creationId xmlns:a16="http://schemas.microsoft.com/office/drawing/2014/main" id="{9655D329-DB79-9CB3-F7DD-9E0546C742A1}"/>
              </a:ext>
            </a:extLst>
          </p:cNvPr>
          <p:cNvCxnSpPr>
            <a:cxnSpLocks/>
          </p:cNvCxnSpPr>
          <p:nvPr/>
        </p:nvCxnSpPr>
        <p:spPr>
          <a:xfrm rot="16200000" flipH="1">
            <a:off x="1787760" y="3987221"/>
            <a:ext cx="473990" cy="98222"/>
          </a:xfrm>
          <a:prstGeom prst="curvedConnector3">
            <a:avLst/>
          </a:prstGeom>
          <a:ln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183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1259" y="6033033"/>
            <a:ext cx="1142245" cy="669925"/>
          </a:xfrm>
        </p:spPr>
        <p:txBody>
          <a:bodyPr/>
          <a:lstStyle/>
          <a:p>
            <a:r>
              <a:rPr lang="en-US" sz="6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21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38CA97AC-E225-32C2-6501-4AAE0DF0EE2C}"/>
              </a:ext>
            </a:extLst>
          </p:cNvPr>
          <p:cNvSpPr/>
          <p:nvPr/>
        </p:nvSpPr>
        <p:spPr>
          <a:xfrm>
            <a:off x="4305300" y="121025"/>
            <a:ext cx="4299619" cy="570526"/>
          </a:xfrm>
          <a:custGeom>
            <a:avLst/>
            <a:gdLst>
              <a:gd name="connsiteX0" fmla="*/ 0 w 4299619"/>
              <a:gd name="connsiteY0" fmla="*/ 95090 h 570526"/>
              <a:gd name="connsiteX1" fmla="*/ 95090 w 4299619"/>
              <a:gd name="connsiteY1" fmla="*/ 0 h 570526"/>
              <a:gd name="connsiteX2" fmla="*/ 697808 w 4299619"/>
              <a:gd name="connsiteY2" fmla="*/ 0 h 570526"/>
              <a:gd name="connsiteX3" fmla="*/ 1464903 w 4299619"/>
              <a:gd name="connsiteY3" fmla="*/ 0 h 570526"/>
              <a:gd name="connsiteX4" fmla="*/ 2067621 w 4299619"/>
              <a:gd name="connsiteY4" fmla="*/ 0 h 570526"/>
              <a:gd name="connsiteX5" fmla="*/ 2670338 w 4299619"/>
              <a:gd name="connsiteY5" fmla="*/ 0 h 570526"/>
              <a:gd name="connsiteX6" fmla="*/ 3396339 w 4299619"/>
              <a:gd name="connsiteY6" fmla="*/ 0 h 570526"/>
              <a:gd name="connsiteX7" fmla="*/ 4204529 w 4299619"/>
              <a:gd name="connsiteY7" fmla="*/ 0 h 570526"/>
              <a:gd name="connsiteX8" fmla="*/ 4299619 w 4299619"/>
              <a:gd name="connsiteY8" fmla="*/ 95090 h 570526"/>
              <a:gd name="connsiteX9" fmla="*/ 4299619 w 4299619"/>
              <a:gd name="connsiteY9" fmla="*/ 475436 h 570526"/>
              <a:gd name="connsiteX10" fmla="*/ 4204529 w 4299619"/>
              <a:gd name="connsiteY10" fmla="*/ 570526 h 570526"/>
              <a:gd name="connsiteX11" fmla="*/ 3560717 w 4299619"/>
              <a:gd name="connsiteY11" fmla="*/ 570526 h 570526"/>
              <a:gd name="connsiteX12" fmla="*/ 2999094 w 4299619"/>
              <a:gd name="connsiteY12" fmla="*/ 570526 h 570526"/>
              <a:gd name="connsiteX13" fmla="*/ 2273093 w 4299619"/>
              <a:gd name="connsiteY13" fmla="*/ 570526 h 570526"/>
              <a:gd name="connsiteX14" fmla="*/ 1629281 w 4299619"/>
              <a:gd name="connsiteY14" fmla="*/ 570526 h 570526"/>
              <a:gd name="connsiteX15" fmla="*/ 862185 w 4299619"/>
              <a:gd name="connsiteY15" fmla="*/ 570526 h 570526"/>
              <a:gd name="connsiteX16" fmla="*/ 95090 w 4299619"/>
              <a:gd name="connsiteY16" fmla="*/ 570526 h 570526"/>
              <a:gd name="connsiteX17" fmla="*/ 0 w 4299619"/>
              <a:gd name="connsiteY17" fmla="*/ 475436 h 570526"/>
              <a:gd name="connsiteX18" fmla="*/ 0 w 4299619"/>
              <a:gd name="connsiteY18" fmla="*/ 95090 h 570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299619" h="570526" fill="none" extrusionOk="0">
                <a:moveTo>
                  <a:pt x="0" y="95090"/>
                </a:moveTo>
                <a:cubicBezTo>
                  <a:pt x="-11711" y="41424"/>
                  <a:pt x="48788" y="-3055"/>
                  <a:pt x="95090" y="0"/>
                </a:cubicBezTo>
                <a:cubicBezTo>
                  <a:pt x="227164" y="24826"/>
                  <a:pt x="451682" y="-2709"/>
                  <a:pt x="697808" y="0"/>
                </a:cubicBezTo>
                <a:cubicBezTo>
                  <a:pt x="943934" y="2709"/>
                  <a:pt x="1106474" y="-8871"/>
                  <a:pt x="1464903" y="0"/>
                </a:cubicBezTo>
                <a:cubicBezTo>
                  <a:pt x="1823333" y="8871"/>
                  <a:pt x="1880894" y="-278"/>
                  <a:pt x="2067621" y="0"/>
                </a:cubicBezTo>
                <a:cubicBezTo>
                  <a:pt x="2254348" y="278"/>
                  <a:pt x="2505057" y="24582"/>
                  <a:pt x="2670338" y="0"/>
                </a:cubicBezTo>
                <a:cubicBezTo>
                  <a:pt x="2835619" y="-24582"/>
                  <a:pt x="3118239" y="-19269"/>
                  <a:pt x="3396339" y="0"/>
                </a:cubicBezTo>
                <a:cubicBezTo>
                  <a:pt x="3674439" y="19269"/>
                  <a:pt x="3848955" y="14080"/>
                  <a:pt x="4204529" y="0"/>
                </a:cubicBezTo>
                <a:cubicBezTo>
                  <a:pt x="4256140" y="-3488"/>
                  <a:pt x="4297421" y="40400"/>
                  <a:pt x="4299619" y="95090"/>
                </a:cubicBezTo>
                <a:cubicBezTo>
                  <a:pt x="4297636" y="262587"/>
                  <a:pt x="4311220" y="298899"/>
                  <a:pt x="4299619" y="475436"/>
                </a:cubicBezTo>
                <a:cubicBezTo>
                  <a:pt x="4308611" y="524263"/>
                  <a:pt x="4262782" y="575632"/>
                  <a:pt x="4204529" y="570526"/>
                </a:cubicBezTo>
                <a:cubicBezTo>
                  <a:pt x="3974351" y="540249"/>
                  <a:pt x="3746756" y="588890"/>
                  <a:pt x="3560717" y="570526"/>
                </a:cubicBezTo>
                <a:cubicBezTo>
                  <a:pt x="3374678" y="552162"/>
                  <a:pt x="3205080" y="547633"/>
                  <a:pt x="2999094" y="570526"/>
                </a:cubicBezTo>
                <a:cubicBezTo>
                  <a:pt x="2793108" y="593419"/>
                  <a:pt x="2515729" y="560010"/>
                  <a:pt x="2273093" y="570526"/>
                </a:cubicBezTo>
                <a:cubicBezTo>
                  <a:pt x="2030457" y="581042"/>
                  <a:pt x="1772200" y="539447"/>
                  <a:pt x="1629281" y="570526"/>
                </a:cubicBezTo>
                <a:cubicBezTo>
                  <a:pt x="1486362" y="601605"/>
                  <a:pt x="1045208" y="605933"/>
                  <a:pt x="862185" y="570526"/>
                </a:cubicBezTo>
                <a:cubicBezTo>
                  <a:pt x="679162" y="535119"/>
                  <a:pt x="383217" y="534467"/>
                  <a:pt x="95090" y="570526"/>
                </a:cubicBezTo>
                <a:cubicBezTo>
                  <a:pt x="41036" y="570985"/>
                  <a:pt x="758" y="524526"/>
                  <a:pt x="0" y="475436"/>
                </a:cubicBezTo>
                <a:cubicBezTo>
                  <a:pt x="11665" y="287023"/>
                  <a:pt x="18092" y="199419"/>
                  <a:pt x="0" y="95090"/>
                </a:cubicBezTo>
                <a:close/>
              </a:path>
              <a:path w="4299619" h="570526" stroke="0" extrusionOk="0">
                <a:moveTo>
                  <a:pt x="0" y="95090"/>
                </a:moveTo>
                <a:cubicBezTo>
                  <a:pt x="1404" y="40556"/>
                  <a:pt x="41967" y="4515"/>
                  <a:pt x="95090" y="0"/>
                </a:cubicBezTo>
                <a:cubicBezTo>
                  <a:pt x="365245" y="-16431"/>
                  <a:pt x="605915" y="-29184"/>
                  <a:pt x="779996" y="0"/>
                </a:cubicBezTo>
                <a:cubicBezTo>
                  <a:pt x="954077" y="29184"/>
                  <a:pt x="1315186" y="-11480"/>
                  <a:pt x="1547092" y="0"/>
                </a:cubicBezTo>
                <a:cubicBezTo>
                  <a:pt x="1778998" y="11480"/>
                  <a:pt x="1965335" y="35397"/>
                  <a:pt x="2314187" y="0"/>
                </a:cubicBezTo>
                <a:cubicBezTo>
                  <a:pt x="2663039" y="-35397"/>
                  <a:pt x="2770277" y="9104"/>
                  <a:pt x="2957999" y="0"/>
                </a:cubicBezTo>
                <a:cubicBezTo>
                  <a:pt x="3145721" y="-9104"/>
                  <a:pt x="3889737" y="-45657"/>
                  <a:pt x="4204529" y="0"/>
                </a:cubicBezTo>
                <a:cubicBezTo>
                  <a:pt x="4251028" y="8343"/>
                  <a:pt x="4307735" y="40863"/>
                  <a:pt x="4299619" y="95090"/>
                </a:cubicBezTo>
                <a:cubicBezTo>
                  <a:pt x="4295923" y="283699"/>
                  <a:pt x="4286463" y="377347"/>
                  <a:pt x="4299619" y="475436"/>
                </a:cubicBezTo>
                <a:cubicBezTo>
                  <a:pt x="4297862" y="538365"/>
                  <a:pt x="4261783" y="581379"/>
                  <a:pt x="4204529" y="570526"/>
                </a:cubicBezTo>
                <a:cubicBezTo>
                  <a:pt x="3949556" y="573719"/>
                  <a:pt x="3777551" y="587091"/>
                  <a:pt x="3560717" y="570526"/>
                </a:cubicBezTo>
                <a:cubicBezTo>
                  <a:pt x="3343883" y="553961"/>
                  <a:pt x="3119307" y="593236"/>
                  <a:pt x="2916905" y="570526"/>
                </a:cubicBezTo>
                <a:cubicBezTo>
                  <a:pt x="2714503" y="547816"/>
                  <a:pt x="2369409" y="568068"/>
                  <a:pt x="2149810" y="570526"/>
                </a:cubicBezTo>
                <a:cubicBezTo>
                  <a:pt x="1930211" y="572984"/>
                  <a:pt x="1796309" y="538905"/>
                  <a:pt x="1464903" y="570526"/>
                </a:cubicBezTo>
                <a:cubicBezTo>
                  <a:pt x="1133497" y="602147"/>
                  <a:pt x="942806" y="542112"/>
                  <a:pt x="697808" y="570526"/>
                </a:cubicBezTo>
                <a:cubicBezTo>
                  <a:pt x="452811" y="598940"/>
                  <a:pt x="375759" y="543268"/>
                  <a:pt x="95090" y="570526"/>
                </a:cubicBezTo>
                <a:cubicBezTo>
                  <a:pt x="44400" y="558262"/>
                  <a:pt x="10843" y="530740"/>
                  <a:pt x="0" y="475436"/>
                </a:cubicBezTo>
                <a:cubicBezTo>
                  <a:pt x="-17263" y="341059"/>
                  <a:pt x="16092" y="279064"/>
                  <a:pt x="0" y="9509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أفضل الشركات من جهة العائد على الاستثمار</a:t>
            </a:r>
            <a:endParaRPr lang="en-US" sz="1100" b="1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1B7E24-A9F0-CD8B-AD84-754F210A71DD}"/>
              </a:ext>
            </a:extLst>
          </p:cNvPr>
          <p:cNvSpPr txBox="1"/>
          <p:nvPr/>
        </p:nvSpPr>
        <p:spPr>
          <a:xfrm>
            <a:off x="8865610" y="90159"/>
            <a:ext cx="2883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عائد على الإستثمار مرتفع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3F5FBF6-C844-665B-13F3-FF94D74CFEBF}"/>
              </a:ext>
            </a:extLst>
          </p:cNvPr>
          <p:cNvSpPr/>
          <p:nvPr/>
        </p:nvSpPr>
        <p:spPr>
          <a:xfrm>
            <a:off x="7809582" y="1889476"/>
            <a:ext cx="3295652" cy="871912"/>
          </a:xfrm>
          <a:custGeom>
            <a:avLst/>
            <a:gdLst>
              <a:gd name="connsiteX0" fmla="*/ 0 w 3295652"/>
              <a:gd name="connsiteY0" fmla="*/ 145322 h 871912"/>
              <a:gd name="connsiteX1" fmla="*/ 145322 w 3295652"/>
              <a:gd name="connsiteY1" fmla="*/ 0 h 871912"/>
              <a:gd name="connsiteX2" fmla="*/ 716274 w 3295652"/>
              <a:gd name="connsiteY2" fmla="*/ 0 h 871912"/>
              <a:gd name="connsiteX3" fmla="*/ 1287225 w 3295652"/>
              <a:gd name="connsiteY3" fmla="*/ 0 h 871912"/>
              <a:gd name="connsiteX4" fmla="*/ 1828126 w 3295652"/>
              <a:gd name="connsiteY4" fmla="*/ 0 h 871912"/>
              <a:gd name="connsiteX5" fmla="*/ 2489228 w 3295652"/>
              <a:gd name="connsiteY5" fmla="*/ 0 h 871912"/>
              <a:gd name="connsiteX6" fmla="*/ 3150330 w 3295652"/>
              <a:gd name="connsiteY6" fmla="*/ 0 h 871912"/>
              <a:gd name="connsiteX7" fmla="*/ 3295652 w 3295652"/>
              <a:gd name="connsiteY7" fmla="*/ 145322 h 871912"/>
              <a:gd name="connsiteX8" fmla="*/ 3295652 w 3295652"/>
              <a:gd name="connsiteY8" fmla="*/ 726590 h 871912"/>
              <a:gd name="connsiteX9" fmla="*/ 3150330 w 3295652"/>
              <a:gd name="connsiteY9" fmla="*/ 871912 h 871912"/>
              <a:gd name="connsiteX10" fmla="*/ 2489228 w 3295652"/>
              <a:gd name="connsiteY10" fmla="*/ 871912 h 871912"/>
              <a:gd name="connsiteX11" fmla="*/ 1918277 w 3295652"/>
              <a:gd name="connsiteY11" fmla="*/ 871912 h 871912"/>
              <a:gd name="connsiteX12" fmla="*/ 1407425 w 3295652"/>
              <a:gd name="connsiteY12" fmla="*/ 871912 h 871912"/>
              <a:gd name="connsiteX13" fmla="*/ 746324 w 3295652"/>
              <a:gd name="connsiteY13" fmla="*/ 871912 h 871912"/>
              <a:gd name="connsiteX14" fmla="*/ 145322 w 3295652"/>
              <a:gd name="connsiteY14" fmla="*/ 871912 h 871912"/>
              <a:gd name="connsiteX15" fmla="*/ 0 w 3295652"/>
              <a:gd name="connsiteY15" fmla="*/ 726590 h 871912"/>
              <a:gd name="connsiteX16" fmla="*/ 0 w 3295652"/>
              <a:gd name="connsiteY16" fmla="*/ 145322 h 871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95652" h="871912" fill="none" extrusionOk="0">
                <a:moveTo>
                  <a:pt x="0" y="145322"/>
                </a:moveTo>
                <a:cubicBezTo>
                  <a:pt x="1039" y="55629"/>
                  <a:pt x="61396" y="4232"/>
                  <a:pt x="145322" y="0"/>
                </a:cubicBezTo>
                <a:cubicBezTo>
                  <a:pt x="362397" y="23212"/>
                  <a:pt x="564293" y="-6040"/>
                  <a:pt x="716274" y="0"/>
                </a:cubicBezTo>
                <a:cubicBezTo>
                  <a:pt x="868255" y="6040"/>
                  <a:pt x="1090148" y="23350"/>
                  <a:pt x="1287225" y="0"/>
                </a:cubicBezTo>
                <a:cubicBezTo>
                  <a:pt x="1484302" y="-23350"/>
                  <a:pt x="1592588" y="-385"/>
                  <a:pt x="1828126" y="0"/>
                </a:cubicBezTo>
                <a:cubicBezTo>
                  <a:pt x="2063664" y="385"/>
                  <a:pt x="2341485" y="-7275"/>
                  <a:pt x="2489228" y="0"/>
                </a:cubicBezTo>
                <a:cubicBezTo>
                  <a:pt x="2636971" y="7275"/>
                  <a:pt x="2843942" y="-31279"/>
                  <a:pt x="3150330" y="0"/>
                </a:cubicBezTo>
                <a:cubicBezTo>
                  <a:pt x="3238401" y="-3501"/>
                  <a:pt x="3303122" y="48972"/>
                  <a:pt x="3295652" y="145322"/>
                </a:cubicBezTo>
                <a:cubicBezTo>
                  <a:pt x="3303647" y="293648"/>
                  <a:pt x="3285934" y="535904"/>
                  <a:pt x="3295652" y="726590"/>
                </a:cubicBezTo>
                <a:cubicBezTo>
                  <a:pt x="3291829" y="792128"/>
                  <a:pt x="3221487" y="862912"/>
                  <a:pt x="3150330" y="871912"/>
                </a:cubicBezTo>
                <a:cubicBezTo>
                  <a:pt x="2948678" y="903801"/>
                  <a:pt x="2716895" y="844068"/>
                  <a:pt x="2489228" y="871912"/>
                </a:cubicBezTo>
                <a:cubicBezTo>
                  <a:pt x="2261561" y="899756"/>
                  <a:pt x="2174301" y="848046"/>
                  <a:pt x="1918277" y="871912"/>
                </a:cubicBezTo>
                <a:cubicBezTo>
                  <a:pt x="1662253" y="895778"/>
                  <a:pt x="1582437" y="876051"/>
                  <a:pt x="1407425" y="871912"/>
                </a:cubicBezTo>
                <a:cubicBezTo>
                  <a:pt x="1232413" y="867773"/>
                  <a:pt x="990492" y="895510"/>
                  <a:pt x="746324" y="871912"/>
                </a:cubicBezTo>
                <a:cubicBezTo>
                  <a:pt x="502156" y="848314"/>
                  <a:pt x="386480" y="870939"/>
                  <a:pt x="145322" y="871912"/>
                </a:cubicBezTo>
                <a:cubicBezTo>
                  <a:pt x="80658" y="872153"/>
                  <a:pt x="-8580" y="814193"/>
                  <a:pt x="0" y="726590"/>
                </a:cubicBezTo>
                <a:cubicBezTo>
                  <a:pt x="15877" y="516351"/>
                  <a:pt x="-19409" y="293558"/>
                  <a:pt x="0" y="145322"/>
                </a:cubicBezTo>
                <a:close/>
              </a:path>
              <a:path w="3295652" h="871912" stroke="0" extrusionOk="0">
                <a:moveTo>
                  <a:pt x="0" y="145322"/>
                </a:moveTo>
                <a:cubicBezTo>
                  <a:pt x="11055" y="49182"/>
                  <a:pt x="62931" y="15876"/>
                  <a:pt x="145322" y="0"/>
                </a:cubicBezTo>
                <a:cubicBezTo>
                  <a:pt x="297754" y="-14935"/>
                  <a:pt x="477888" y="-20204"/>
                  <a:pt x="746324" y="0"/>
                </a:cubicBezTo>
                <a:cubicBezTo>
                  <a:pt x="1014760" y="20204"/>
                  <a:pt x="1256692" y="-28326"/>
                  <a:pt x="1407425" y="0"/>
                </a:cubicBezTo>
                <a:cubicBezTo>
                  <a:pt x="1558158" y="28326"/>
                  <a:pt x="1813199" y="5937"/>
                  <a:pt x="2068527" y="0"/>
                </a:cubicBezTo>
                <a:cubicBezTo>
                  <a:pt x="2323855" y="-5937"/>
                  <a:pt x="2658549" y="-11294"/>
                  <a:pt x="3150330" y="0"/>
                </a:cubicBezTo>
                <a:cubicBezTo>
                  <a:pt x="3231790" y="-4026"/>
                  <a:pt x="3302150" y="69646"/>
                  <a:pt x="3295652" y="145322"/>
                </a:cubicBezTo>
                <a:cubicBezTo>
                  <a:pt x="3271144" y="381936"/>
                  <a:pt x="3269813" y="577526"/>
                  <a:pt x="3295652" y="726590"/>
                </a:cubicBezTo>
                <a:cubicBezTo>
                  <a:pt x="3288303" y="813565"/>
                  <a:pt x="3226042" y="875067"/>
                  <a:pt x="3150330" y="871912"/>
                </a:cubicBezTo>
                <a:cubicBezTo>
                  <a:pt x="2989884" y="901359"/>
                  <a:pt x="2787904" y="865555"/>
                  <a:pt x="2549328" y="871912"/>
                </a:cubicBezTo>
                <a:cubicBezTo>
                  <a:pt x="2310752" y="878269"/>
                  <a:pt x="2210149" y="848571"/>
                  <a:pt x="2038477" y="871912"/>
                </a:cubicBezTo>
                <a:cubicBezTo>
                  <a:pt x="1866805" y="895253"/>
                  <a:pt x="1695015" y="891148"/>
                  <a:pt x="1467526" y="871912"/>
                </a:cubicBezTo>
                <a:cubicBezTo>
                  <a:pt x="1240037" y="852676"/>
                  <a:pt x="1058435" y="844845"/>
                  <a:pt x="806424" y="871912"/>
                </a:cubicBezTo>
                <a:cubicBezTo>
                  <a:pt x="554413" y="898979"/>
                  <a:pt x="351879" y="892241"/>
                  <a:pt x="145322" y="871912"/>
                </a:cubicBezTo>
                <a:cubicBezTo>
                  <a:pt x="50810" y="863284"/>
                  <a:pt x="7835" y="797803"/>
                  <a:pt x="0" y="726590"/>
                </a:cubicBezTo>
                <a:cubicBezTo>
                  <a:pt x="23501" y="599234"/>
                  <a:pt x="-23354" y="372463"/>
                  <a:pt x="0" y="145322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0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قطاع التكنولوجيا 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Information Technology</a:t>
            </a:r>
            <a:endParaRPr lang="en-US" sz="1200" b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4A4DFBE-2168-83AA-EFFD-C005C579C580}"/>
              </a:ext>
            </a:extLst>
          </p:cNvPr>
          <p:cNvSpPr/>
          <p:nvPr/>
        </p:nvSpPr>
        <p:spPr>
          <a:xfrm>
            <a:off x="1533526" y="1889476"/>
            <a:ext cx="3840117" cy="871912"/>
          </a:xfrm>
          <a:custGeom>
            <a:avLst/>
            <a:gdLst>
              <a:gd name="connsiteX0" fmla="*/ 0 w 3840117"/>
              <a:gd name="connsiteY0" fmla="*/ 145322 h 871912"/>
              <a:gd name="connsiteX1" fmla="*/ 145322 w 3840117"/>
              <a:gd name="connsiteY1" fmla="*/ 0 h 871912"/>
              <a:gd name="connsiteX2" fmla="*/ 665911 w 3840117"/>
              <a:gd name="connsiteY2" fmla="*/ 0 h 871912"/>
              <a:gd name="connsiteX3" fmla="*/ 1328480 w 3840117"/>
              <a:gd name="connsiteY3" fmla="*/ 0 h 871912"/>
              <a:gd name="connsiteX4" fmla="*/ 1849069 w 3840117"/>
              <a:gd name="connsiteY4" fmla="*/ 0 h 871912"/>
              <a:gd name="connsiteX5" fmla="*/ 2369658 w 3840117"/>
              <a:gd name="connsiteY5" fmla="*/ 0 h 871912"/>
              <a:gd name="connsiteX6" fmla="*/ 2996732 w 3840117"/>
              <a:gd name="connsiteY6" fmla="*/ 0 h 871912"/>
              <a:gd name="connsiteX7" fmla="*/ 3694795 w 3840117"/>
              <a:gd name="connsiteY7" fmla="*/ 0 h 871912"/>
              <a:gd name="connsiteX8" fmla="*/ 3840117 w 3840117"/>
              <a:gd name="connsiteY8" fmla="*/ 145322 h 871912"/>
              <a:gd name="connsiteX9" fmla="*/ 3840117 w 3840117"/>
              <a:gd name="connsiteY9" fmla="*/ 726590 h 871912"/>
              <a:gd name="connsiteX10" fmla="*/ 3694795 w 3840117"/>
              <a:gd name="connsiteY10" fmla="*/ 871912 h 871912"/>
              <a:gd name="connsiteX11" fmla="*/ 3138711 w 3840117"/>
              <a:gd name="connsiteY11" fmla="*/ 871912 h 871912"/>
              <a:gd name="connsiteX12" fmla="*/ 2653616 w 3840117"/>
              <a:gd name="connsiteY12" fmla="*/ 871912 h 871912"/>
              <a:gd name="connsiteX13" fmla="*/ 2026543 w 3840117"/>
              <a:gd name="connsiteY13" fmla="*/ 871912 h 871912"/>
              <a:gd name="connsiteX14" fmla="*/ 1470459 w 3840117"/>
              <a:gd name="connsiteY14" fmla="*/ 871912 h 871912"/>
              <a:gd name="connsiteX15" fmla="*/ 807890 w 3840117"/>
              <a:gd name="connsiteY15" fmla="*/ 871912 h 871912"/>
              <a:gd name="connsiteX16" fmla="*/ 145322 w 3840117"/>
              <a:gd name="connsiteY16" fmla="*/ 871912 h 871912"/>
              <a:gd name="connsiteX17" fmla="*/ 0 w 3840117"/>
              <a:gd name="connsiteY17" fmla="*/ 726590 h 871912"/>
              <a:gd name="connsiteX18" fmla="*/ 0 w 3840117"/>
              <a:gd name="connsiteY18" fmla="*/ 145322 h 871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840117" h="871912" fill="none" extrusionOk="0">
                <a:moveTo>
                  <a:pt x="0" y="145322"/>
                </a:moveTo>
                <a:cubicBezTo>
                  <a:pt x="-11938" y="63892"/>
                  <a:pt x="67889" y="-1389"/>
                  <a:pt x="145322" y="0"/>
                </a:cubicBezTo>
                <a:cubicBezTo>
                  <a:pt x="284374" y="21157"/>
                  <a:pt x="472179" y="25010"/>
                  <a:pt x="665911" y="0"/>
                </a:cubicBezTo>
                <a:cubicBezTo>
                  <a:pt x="859643" y="-25010"/>
                  <a:pt x="1176340" y="-12694"/>
                  <a:pt x="1328480" y="0"/>
                </a:cubicBezTo>
                <a:cubicBezTo>
                  <a:pt x="1480620" y="12694"/>
                  <a:pt x="1686358" y="11379"/>
                  <a:pt x="1849069" y="0"/>
                </a:cubicBezTo>
                <a:cubicBezTo>
                  <a:pt x="2011780" y="-11379"/>
                  <a:pt x="2241806" y="-13463"/>
                  <a:pt x="2369658" y="0"/>
                </a:cubicBezTo>
                <a:cubicBezTo>
                  <a:pt x="2497510" y="13463"/>
                  <a:pt x="2718901" y="-27398"/>
                  <a:pt x="2996732" y="0"/>
                </a:cubicBezTo>
                <a:cubicBezTo>
                  <a:pt x="3274563" y="27398"/>
                  <a:pt x="3363433" y="-616"/>
                  <a:pt x="3694795" y="0"/>
                </a:cubicBezTo>
                <a:cubicBezTo>
                  <a:pt x="3771231" y="-14721"/>
                  <a:pt x="3831015" y="56063"/>
                  <a:pt x="3840117" y="145322"/>
                </a:cubicBezTo>
                <a:cubicBezTo>
                  <a:pt x="3840998" y="265579"/>
                  <a:pt x="3859708" y="567870"/>
                  <a:pt x="3840117" y="726590"/>
                </a:cubicBezTo>
                <a:cubicBezTo>
                  <a:pt x="3855705" y="800452"/>
                  <a:pt x="3786809" y="882376"/>
                  <a:pt x="3694795" y="871912"/>
                </a:cubicBezTo>
                <a:cubicBezTo>
                  <a:pt x="3539255" y="885146"/>
                  <a:pt x="3376366" y="853383"/>
                  <a:pt x="3138711" y="871912"/>
                </a:cubicBezTo>
                <a:cubicBezTo>
                  <a:pt x="2901056" y="890441"/>
                  <a:pt x="2857387" y="891813"/>
                  <a:pt x="2653616" y="871912"/>
                </a:cubicBezTo>
                <a:cubicBezTo>
                  <a:pt x="2449846" y="852011"/>
                  <a:pt x="2333426" y="848793"/>
                  <a:pt x="2026543" y="871912"/>
                </a:cubicBezTo>
                <a:cubicBezTo>
                  <a:pt x="1719660" y="895031"/>
                  <a:pt x="1688998" y="852084"/>
                  <a:pt x="1470459" y="871912"/>
                </a:cubicBezTo>
                <a:cubicBezTo>
                  <a:pt x="1251920" y="891740"/>
                  <a:pt x="989021" y="855319"/>
                  <a:pt x="807890" y="871912"/>
                </a:cubicBezTo>
                <a:cubicBezTo>
                  <a:pt x="626759" y="888505"/>
                  <a:pt x="330775" y="888269"/>
                  <a:pt x="145322" y="871912"/>
                </a:cubicBezTo>
                <a:cubicBezTo>
                  <a:pt x="49076" y="876689"/>
                  <a:pt x="905" y="802760"/>
                  <a:pt x="0" y="726590"/>
                </a:cubicBezTo>
                <a:cubicBezTo>
                  <a:pt x="4606" y="461875"/>
                  <a:pt x="-9407" y="411509"/>
                  <a:pt x="0" y="145322"/>
                </a:cubicBezTo>
                <a:close/>
              </a:path>
              <a:path w="3840117" h="871912" stroke="0" extrusionOk="0">
                <a:moveTo>
                  <a:pt x="0" y="145322"/>
                </a:moveTo>
                <a:cubicBezTo>
                  <a:pt x="11055" y="49182"/>
                  <a:pt x="62931" y="15876"/>
                  <a:pt x="145322" y="0"/>
                </a:cubicBezTo>
                <a:cubicBezTo>
                  <a:pt x="296740" y="-24888"/>
                  <a:pt x="452215" y="-16223"/>
                  <a:pt x="736901" y="0"/>
                </a:cubicBezTo>
                <a:cubicBezTo>
                  <a:pt x="1021587" y="16223"/>
                  <a:pt x="1186743" y="22199"/>
                  <a:pt x="1399469" y="0"/>
                </a:cubicBezTo>
                <a:cubicBezTo>
                  <a:pt x="1612195" y="-22199"/>
                  <a:pt x="1884664" y="-8383"/>
                  <a:pt x="2062037" y="0"/>
                </a:cubicBezTo>
                <a:cubicBezTo>
                  <a:pt x="2239410" y="8383"/>
                  <a:pt x="2375160" y="27410"/>
                  <a:pt x="2618122" y="0"/>
                </a:cubicBezTo>
                <a:cubicBezTo>
                  <a:pt x="2861084" y="-27410"/>
                  <a:pt x="3447276" y="35157"/>
                  <a:pt x="3694795" y="0"/>
                </a:cubicBezTo>
                <a:cubicBezTo>
                  <a:pt x="3771213" y="5325"/>
                  <a:pt x="3848874" y="63218"/>
                  <a:pt x="3840117" y="145322"/>
                </a:cubicBezTo>
                <a:cubicBezTo>
                  <a:pt x="3868772" y="426732"/>
                  <a:pt x="3854641" y="477592"/>
                  <a:pt x="3840117" y="726590"/>
                </a:cubicBezTo>
                <a:cubicBezTo>
                  <a:pt x="3838348" y="817327"/>
                  <a:pt x="3777051" y="876488"/>
                  <a:pt x="3694795" y="871912"/>
                </a:cubicBezTo>
                <a:cubicBezTo>
                  <a:pt x="3420601" y="871959"/>
                  <a:pt x="3347828" y="883360"/>
                  <a:pt x="3138711" y="871912"/>
                </a:cubicBezTo>
                <a:cubicBezTo>
                  <a:pt x="2929594" y="860464"/>
                  <a:pt x="2843790" y="844404"/>
                  <a:pt x="2582627" y="871912"/>
                </a:cubicBezTo>
                <a:cubicBezTo>
                  <a:pt x="2321464" y="899420"/>
                  <a:pt x="2071591" y="882392"/>
                  <a:pt x="1920059" y="871912"/>
                </a:cubicBezTo>
                <a:cubicBezTo>
                  <a:pt x="1768527" y="861432"/>
                  <a:pt x="1620630" y="843129"/>
                  <a:pt x="1328480" y="871912"/>
                </a:cubicBezTo>
                <a:cubicBezTo>
                  <a:pt x="1036330" y="900695"/>
                  <a:pt x="915791" y="871517"/>
                  <a:pt x="665911" y="871912"/>
                </a:cubicBezTo>
                <a:cubicBezTo>
                  <a:pt x="416031" y="872307"/>
                  <a:pt x="261509" y="850821"/>
                  <a:pt x="145322" y="871912"/>
                </a:cubicBezTo>
                <a:cubicBezTo>
                  <a:pt x="66337" y="863360"/>
                  <a:pt x="10199" y="809470"/>
                  <a:pt x="0" y="726590"/>
                </a:cubicBezTo>
                <a:cubicBezTo>
                  <a:pt x="11033" y="479632"/>
                  <a:pt x="2641" y="363058"/>
                  <a:pt x="0" y="145322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Microsoft Corporation (MSFT</a:t>
            </a:r>
            <a:endParaRPr lang="en-US" sz="1200" b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567BD0D-45CE-5DCB-D9C4-E3401FBDFE2F}"/>
              </a:ext>
            </a:extLst>
          </p:cNvPr>
          <p:cNvSpPr/>
          <p:nvPr/>
        </p:nvSpPr>
        <p:spPr>
          <a:xfrm>
            <a:off x="1191001" y="3161356"/>
            <a:ext cx="10131380" cy="1434554"/>
          </a:xfrm>
          <a:custGeom>
            <a:avLst/>
            <a:gdLst>
              <a:gd name="connsiteX0" fmla="*/ 0 w 10131380"/>
              <a:gd name="connsiteY0" fmla="*/ 239097 h 1434554"/>
              <a:gd name="connsiteX1" fmla="*/ 239097 w 10131380"/>
              <a:gd name="connsiteY1" fmla="*/ 0 h 1434554"/>
              <a:gd name="connsiteX2" fmla="*/ 639015 w 10131380"/>
              <a:gd name="connsiteY2" fmla="*/ 0 h 1434554"/>
              <a:gd name="connsiteX3" fmla="*/ 1521592 w 10131380"/>
              <a:gd name="connsiteY3" fmla="*/ 0 h 1434554"/>
              <a:gd name="connsiteX4" fmla="*/ 2307637 w 10131380"/>
              <a:gd name="connsiteY4" fmla="*/ 0 h 1434554"/>
              <a:gd name="connsiteX5" fmla="*/ 3093682 w 10131380"/>
              <a:gd name="connsiteY5" fmla="*/ 0 h 1434554"/>
              <a:gd name="connsiteX6" fmla="*/ 3686663 w 10131380"/>
              <a:gd name="connsiteY6" fmla="*/ 0 h 1434554"/>
              <a:gd name="connsiteX7" fmla="*/ 4569240 w 10131380"/>
              <a:gd name="connsiteY7" fmla="*/ 0 h 1434554"/>
              <a:gd name="connsiteX8" fmla="*/ 5451817 w 10131380"/>
              <a:gd name="connsiteY8" fmla="*/ 0 h 1434554"/>
              <a:gd name="connsiteX9" fmla="*/ 5851735 w 10131380"/>
              <a:gd name="connsiteY9" fmla="*/ 0 h 1434554"/>
              <a:gd name="connsiteX10" fmla="*/ 6734312 w 10131380"/>
              <a:gd name="connsiteY10" fmla="*/ 0 h 1434554"/>
              <a:gd name="connsiteX11" fmla="*/ 7327294 w 10131380"/>
              <a:gd name="connsiteY11" fmla="*/ 0 h 1434554"/>
              <a:gd name="connsiteX12" fmla="*/ 8113339 w 10131380"/>
              <a:gd name="connsiteY12" fmla="*/ 0 h 1434554"/>
              <a:gd name="connsiteX13" fmla="*/ 8706320 w 10131380"/>
              <a:gd name="connsiteY13" fmla="*/ 0 h 1434554"/>
              <a:gd name="connsiteX14" fmla="*/ 9892283 w 10131380"/>
              <a:gd name="connsiteY14" fmla="*/ 0 h 1434554"/>
              <a:gd name="connsiteX15" fmla="*/ 10131380 w 10131380"/>
              <a:gd name="connsiteY15" fmla="*/ 239097 h 1434554"/>
              <a:gd name="connsiteX16" fmla="*/ 10131380 w 10131380"/>
              <a:gd name="connsiteY16" fmla="*/ 717277 h 1434554"/>
              <a:gd name="connsiteX17" fmla="*/ 10131380 w 10131380"/>
              <a:gd name="connsiteY17" fmla="*/ 1195457 h 1434554"/>
              <a:gd name="connsiteX18" fmla="*/ 9892283 w 10131380"/>
              <a:gd name="connsiteY18" fmla="*/ 1434554 h 1434554"/>
              <a:gd name="connsiteX19" fmla="*/ 9492365 w 10131380"/>
              <a:gd name="connsiteY19" fmla="*/ 1434554 h 1434554"/>
              <a:gd name="connsiteX20" fmla="*/ 8995916 w 10131380"/>
              <a:gd name="connsiteY20" fmla="*/ 1434554 h 1434554"/>
              <a:gd name="connsiteX21" fmla="*/ 8595998 w 10131380"/>
              <a:gd name="connsiteY21" fmla="*/ 1434554 h 1434554"/>
              <a:gd name="connsiteX22" fmla="*/ 8099548 w 10131380"/>
              <a:gd name="connsiteY22" fmla="*/ 1434554 h 1434554"/>
              <a:gd name="connsiteX23" fmla="*/ 7699631 w 10131380"/>
              <a:gd name="connsiteY23" fmla="*/ 1434554 h 1434554"/>
              <a:gd name="connsiteX24" fmla="*/ 7106649 w 10131380"/>
              <a:gd name="connsiteY24" fmla="*/ 1434554 h 1434554"/>
              <a:gd name="connsiteX25" fmla="*/ 6417136 w 10131380"/>
              <a:gd name="connsiteY25" fmla="*/ 1434554 h 1434554"/>
              <a:gd name="connsiteX26" fmla="*/ 5727623 w 10131380"/>
              <a:gd name="connsiteY26" fmla="*/ 1434554 h 1434554"/>
              <a:gd name="connsiteX27" fmla="*/ 4941578 w 10131380"/>
              <a:gd name="connsiteY27" fmla="*/ 1434554 h 1434554"/>
              <a:gd name="connsiteX28" fmla="*/ 4541660 w 10131380"/>
              <a:gd name="connsiteY28" fmla="*/ 1434554 h 1434554"/>
              <a:gd name="connsiteX29" fmla="*/ 4045210 w 10131380"/>
              <a:gd name="connsiteY29" fmla="*/ 1434554 h 1434554"/>
              <a:gd name="connsiteX30" fmla="*/ 3162633 w 10131380"/>
              <a:gd name="connsiteY30" fmla="*/ 1434554 h 1434554"/>
              <a:gd name="connsiteX31" fmla="*/ 2762716 w 10131380"/>
              <a:gd name="connsiteY31" fmla="*/ 1434554 h 1434554"/>
              <a:gd name="connsiteX32" fmla="*/ 2169734 w 10131380"/>
              <a:gd name="connsiteY32" fmla="*/ 1434554 h 1434554"/>
              <a:gd name="connsiteX33" fmla="*/ 1480221 w 10131380"/>
              <a:gd name="connsiteY33" fmla="*/ 1434554 h 1434554"/>
              <a:gd name="connsiteX34" fmla="*/ 887239 w 10131380"/>
              <a:gd name="connsiteY34" fmla="*/ 1434554 h 1434554"/>
              <a:gd name="connsiteX35" fmla="*/ 239097 w 10131380"/>
              <a:gd name="connsiteY35" fmla="*/ 1434554 h 1434554"/>
              <a:gd name="connsiteX36" fmla="*/ 0 w 10131380"/>
              <a:gd name="connsiteY36" fmla="*/ 1195457 h 1434554"/>
              <a:gd name="connsiteX37" fmla="*/ 0 w 10131380"/>
              <a:gd name="connsiteY37" fmla="*/ 745968 h 1434554"/>
              <a:gd name="connsiteX38" fmla="*/ 0 w 10131380"/>
              <a:gd name="connsiteY38" fmla="*/ 239097 h 143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131380" h="1434554" fill="none" extrusionOk="0">
                <a:moveTo>
                  <a:pt x="0" y="239097"/>
                </a:moveTo>
                <a:cubicBezTo>
                  <a:pt x="-24627" y="116865"/>
                  <a:pt x="127583" y="15581"/>
                  <a:pt x="239097" y="0"/>
                </a:cubicBezTo>
                <a:cubicBezTo>
                  <a:pt x="397270" y="5483"/>
                  <a:pt x="446057" y="-3128"/>
                  <a:pt x="639015" y="0"/>
                </a:cubicBezTo>
                <a:cubicBezTo>
                  <a:pt x="831973" y="3128"/>
                  <a:pt x="1117835" y="2161"/>
                  <a:pt x="1521592" y="0"/>
                </a:cubicBezTo>
                <a:cubicBezTo>
                  <a:pt x="1925349" y="-2161"/>
                  <a:pt x="2044684" y="12383"/>
                  <a:pt x="2307637" y="0"/>
                </a:cubicBezTo>
                <a:cubicBezTo>
                  <a:pt x="2570590" y="-12383"/>
                  <a:pt x="2914113" y="-9256"/>
                  <a:pt x="3093682" y="0"/>
                </a:cubicBezTo>
                <a:cubicBezTo>
                  <a:pt x="3273252" y="9256"/>
                  <a:pt x="3481915" y="15214"/>
                  <a:pt x="3686663" y="0"/>
                </a:cubicBezTo>
                <a:cubicBezTo>
                  <a:pt x="3891411" y="-15214"/>
                  <a:pt x="4286468" y="-34165"/>
                  <a:pt x="4569240" y="0"/>
                </a:cubicBezTo>
                <a:cubicBezTo>
                  <a:pt x="4852012" y="34165"/>
                  <a:pt x="5158828" y="-33522"/>
                  <a:pt x="5451817" y="0"/>
                </a:cubicBezTo>
                <a:cubicBezTo>
                  <a:pt x="5744806" y="33522"/>
                  <a:pt x="5686712" y="18402"/>
                  <a:pt x="5851735" y="0"/>
                </a:cubicBezTo>
                <a:cubicBezTo>
                  <a:pt x="6016758" y="-18402"/>
                  <a:pt x="6301805" y="-10864"/>
                  <a:pt x="6734312" y="0"/>
                </a:cubicBezTo>
                <a:cubicBezTo>
                  <a:pt x="7166819" y="10864"/>
                  <a:pt x="7075434" y="4479"/>
                  <a:pt x="7327294" y="0"/>
                </a:cubicBezTo>
                <a:cubicBezTo>
                  <a:pt x="7579154" y="-4479"/>
                  <a:pt x="7906166" y="-5282"/>
                  <a:pt x="8113339" y="0"/>
                </a:cubicBezTo>
                <a:cubicBezTo>
                  <a:pt x="8320512" y="5282"/>
                  <a:pt x="8515047" y="-3540"/>
                  <a:pt x="8706320" y="0"/>
                </a:cubicBezTo>
                <a:cubicBezTo>
                  <a:pt x="8897593" y="3540"/>
                  <a:pt x="9391459" y="-37330"/>
                  <a:pt x="9892283" y="0"/>
                </a:cubicBezTo>
                <a:cubicBezTo>
                  <a:pt x="10016275" y="2532"/>
                  <a:pt x="10139364" y="100798"/>
                  <a:pt x="10131380" y="239097"/>
                </a:cubicBezTo>
                <a:cubicBezTo>
                  <a:pt x="10130989" y="465637"/>
                  <a:pt x="10107498" y="535757"/>
                  <a:pt x="10131380" y="717277"/>
                </a:cubicBezTo>
                <a:cubicBezTo>
                  <a:pt x="10155262" y="898797"/>
                  <a:pt x="10138335" y="995037"/>
                  <a:pt x="10131380" y="1195457"/>
                </a:cubicBezTo>
                <a:cubicBezTo>
                  <a:pt x="10108489" y="1310444"/>
                  <a:pt x="9993341" y="1426450"/>
                  <a:pt x="9892283" y="1434554"/>
                </a:cubicBezTo>
                <a:cubicBezTo>
                  <a:pt x="9745768" y="1431499"/>
                  <a:pt x="9652357" y="1452791"/>
                  <a:pt x="9492365" y="1434554"/>
                </a:cubicBezTo>
                <a:cubicBezTo>
                  <a:pt x="9332373" y="1416317"/>
                  <a:pt x="9155925" y="1447355"/>
                  <a:pt x="8995916" y="1434554"/>
                </a:cubicBezTo>
                <a:cubicBezTo>
                  <a:pt x="8835907" y="1421753"/>
                  <a:pt x="8679330" y="1448193"/>
                  <a:pt x="8595998" y="1434554"/>
                </a:cubicBezTo>
                <a:cubicBezTo>
                  <a:pt x="8512666" y="1420915"/>
                  <a:pt x="8334808" y="1438834"/>
                  <a:pt x="8099548" y="1434554"/>
                </a:cubicBezTo>
                <a:cubicBezTo>
                  <a:pt x="7864288" y="1430275"/>
                  <a:pt x="7783712" y="1421800"/>
                  <a:pt x="7699631" y="1434554"/>
                </a:cubicBezTo>
                <a:cubicBezTo>
                  <a:pt x="7615550" y="1447308"/>
                  <a:pt x="7389952" y="1463718"/>
                  <a:pt x="7106649" y="1434554"/>
                </a:cubicBezTo>
                <a:cubicBezTo>
                  <a:pt x="6823346" y="1405390"/>
                  <a:pt x="6719864" y="1445521"/>
                  <a:pt x="6417136" y="1434554"/>
                </a:cubicBezTo>
                <a:cubicBezTo>
                  <a:pt x="6114408" y="1423587"/>
                  <a:pt x="5960888" y="1402359"/>
                  <a:pt x="5727623" y="1434554"/>
                </a:cubicBezTo>
                <a:cubicBezTo>
                  <a:pt x="5494358" y="1466749"/>
                  <a:pt x="5179812" y="1437466"/>
                  <a:pt x="4941578" y="1434554"/>
                </a:cubicBezTo>
                <a:cubicBezTo>
                  <a:pt x="4703344" y="1431642"/>
                  <a:pt x="4717646" y="1417298"/>
                  <a:pt x="4541660" y="1434554"/>
                </a:cubicBezTo>
                <a:cubicBezTo>
                  <a:pt x="4365674" y="1451810"/>
                  <a:pt x="4158899" y="1420433"/>
                  <a:pt x="4045210" y="1434554"/>
                </a:cubicBezTo>
                <a:cubicBezTo>
                  <a:pt x="3931521" y="1448676"/>
                  <a:pt x="3434211" y="1419528"/>
                  <a:pt x="3162633" y="1434554"/>
                </a:cubicBezTo>
                <a:cubicBezTo>
                  <a:pt x="2891055" y="1449580"/>
                  <a:pt x="2849602" y="1438151"/>
                  <a:pt x="2762716" y="1434554"/>
                </a:cubicBezTo>
                <a:cubicBezTo>
                  <a:pt x="2675830" y="1430957"/>
                  <a:pt x="2395182" y="1433320"/>
                  <a:pt x="2169734" y="1434554"/>
                </a:cubicBezTo>
                <a:cubicBezTo>
                  <a:pt x="1944286" y="1435788"/>
                  <a:pt x="1803256" y="1460132"/>
                  <a:pt x="1480221" y="1434554"/>
                </a:cubicBezTo>
                <a:cubicBezTo>
                  <a:pt x="1157186" y="1408976"/>
                  <a:pt x="1152325" y="1446157"/>
                  <a:pt x="887239" y="1434554"/>
                </a:cubicBezTo>
                <a:cubicBezTo>
                  <a:pt x="622153" y="1422951"/>
                  <a:pt x="423481" y="1426220"/>
                  <a:pt x="239097" y="1434554"/>
                </a:cubicBezTo>
                <a:cubicBezTo>
                  <a:pt x="92885" y="1448718"/>
                  <a:pt x="2592" y="1331665"/>
                  <a:pt x="0" y="1195457"/>
                </a:cubicBezTo>
                <a:cubicBezTo>
                  <a:pt x="3672" y="987547"/>
                  <a:pt x="-2288" y="948319"/>
                  <a:pt x="0" y="745968"/>
                </a:cubicBezTo>
                <a:cubicBezTo>
                  <a:pt x="2288" y="543617"/>
                  <a:pt x="-8780" y="344142"/>
                  <a:pt x="0" y="239097"/>
                </a:cubicBezTo>
                <a:close/>
              </a:path>
              <a:path w="10131380" h="1434554" stroke="0" extrusionOk="0">
                <a:moveTo>
                  <a:pt x="0" y="239097"/>
                </a:moveTo>
                <a:cubicBezTo>
                  <a:pt x="5388" y="99306"/>
                  <a:pt x="103691" y="24989"/>
                  <a:pt x="239097" y="0"/>
                </a:cubicBezTo>
                <a:cubicBezTo>
                  <a:pt x="448450" y="28432"/>
                  <a:pt x="769329" y="-13910"/>
                  <a:pt x="928610" y="0"/>
                </a:cubicBezTo>
                <a:cubicBezTo>
                  <a:pt x="1087891" y="13910"/>
                  <a:pt x="1554060" y="29915"/>
                  <a:pt x="1811187" y="0"/>
                </a:cubicBezTo>
                <a:cubicBezTo>
                  <a:pt x="2068314" y="-29915"/>
                  <a:pt x="2345772" y="32133"/>
                  <a:pt x="2693764" y="0"/>
                </a:cubicBezTo>
                <a:cubicBezTo>
                  <a:pt x="3041756" y="-32133"/>
                  <a:pt x="3159670" y="29442"/>
                  <a:pt x="3286746" y="0"/>
                </a:cubicBezTo>
                <a:cubicBezTo>
                  <a:pt x="3413822" y="-29442"/>
                  <a:pt x="3704878" y="-2661"/>
                  <a:pt x="4072791" y="0"/>
                </a:cubicBezTo>
                <a:cubicBezTo>
                  <a:pt x="4440704" y="2661"/>
                  <a:pt x="4713360" y="37217"/>
                  <a:pt x="4955368" y="0"/>
                </a:cubicBezTo>
                <a:cubicBezTo>
                  <a:pt x="5197376" y="-37217"/>
                  <a:pt x="5314515" y="-9664"/>
                  <a:pt x="5548349" y="0"/>
                </a:cubicBezTo>
                <a:cubicBezTo>
                  <a:pt x="5782183" y="9664"/>
                  <a:pt x="5964800" y="33881"/>
                  <a:pt x="6237863" y="0"/>
                </a:cubicBezTo>
                <a:cubicBezTo>
                  <a:pt x="6510926" y="-33881"/>
                  <a:pt x="6550507" y="-6017"/>
                  <a:pt x="6637780" y="0"/>
                </a:cubicBezTo>
                <a:cubicBezTo>
                  <a:pt x="6725053" y="6017"/>
                  <a:pt x="7051781" y="20664"/>
                  <a:pt x="7423825" y="0"/>
                </a:cubicBezTo>
                <a:cubicBezTo>
                  <a:pt x="7795869" y="-20664"/>
                  <a:pt x="7688257" y="-19334"/>
                  <a:pt x="7823743" y="0"/>
                </a:cubicBezTo>
                <a:cubicBezTo>
                  <a:pt x="7959229" y="19334"/>
                  <a:pt x="8228465" y="-20012"/>
                  <a:pt x="8416725" y="0"/>
                </a:cubicBezTo>
                <a:cubicBezTo>
                  <a:pt x="8604985" y="20012"/>
                  <a:pt x="8947570" y="14617"/>
                  <a:pt x="9299302" y="0"/>
                </a:cubicBezTo>
                <a:cubicBezTo>
                  <a:pt x="9651034" y="-14617"/>
                  <a:pt x="9670120" y="22717"/>
                  <a:pt x="9892283" y="0"/>
                </a:cubicBezTo>
                <a:cubicBezTo>
                  <a:pt x="10000108" y="-14666"/>
                  <a:pt x="10143416" y="93151"/>
                  <a:pt x="10131380" y="239097"/>
                </a:cubicBezTo>
                <a:cubicBezTo>
                  <a:pt x="10120644" y="375715"/>
                  <a:pt x="10118454" y="523308"/>
                  <a:pt x="10131380" y="726841"/>
                </a:cubicBezTo>
                <a:cubicBezTo>
                  <a:pt x="10144306" y="930374"/>
                  <a:pt x="10132033" y="1070491"/>
                  <a:pt x="10131380" y="1195457"/>
                </a:cubicBezTo>
                <a:cubicBezTo>
                  <a:pt x="10144552" y="1310233"/>
                  <a:pt x="10052159" y="1439883"/>
                  <a:pt x="9892283" y="1434554"/>
                </a:cubicBezTo>
                <a:cubicBezTo>
                  <a:pt x="9547801" y="1456952"/>
                  <a:pt x="9266037" y="1417487"/>
                  <a:pt x="9106238" y="1434554"/>
                </a:cubicBezTo>
                <a:cubicBezTo>
                  <a:pt x="8946439" y="1451621"/>
                  <a:pt x="8781910" y="1424809"/>
                  <a:pt x="8609788" y="1434554"/>
                </a:cubicBezTo>
                <a:cubicBezTo>
                  <a:pt x="8437666" y="1444300"/>
                  <a:pt x="8032438" y="1406090"/>
                  <a:pt x="7727211" y="1434554"/>
                </a:cubicBezTo>
                <a:cubicBezTo>
                  <a:pt x="7421984" y="1463018"/>
                  <a:pt x="7377071" y="1414924"/>
                  <a:pt x="7230762" y="1434554"/>
                </a:cubicBezTo>
                <a:cubicBezTo>
                  <a:pt x="7084453" y="1454184"/>
                  <a:pt x="6868012" y="1419960"/>
                  <a:pt x="6734312" y="1434554"/>
                </a:cubicBezTo>
                <a:cubicBezTo>
                  <a:pt x="6600612" y="1449149"/>
                  <a:pt x="6127773" y="1450768"/>
                  <a:pt x="5948267" y="1434554"/>
                </a:cubicBezTo>
                <a:cubicBezTo>
                  <a:pt x="5768762" y="1418340"/>
                  <a:pt x="5511185" y="1459456"/>
                  <a:pt x="5162222" y="1434554"/>
                </a:cubicBezTo>
                <a:cubicBezTo>
                  <a:pt x="4813259" y="1409652"/>
                  <a:pt x="4599721" y="1399334"/>
                  <a:pt x="4376177" y="1434554"/>
                </a:cubicBezTo>
                <a:cubicBezTo>
                  <a:pt x="4152634" y="1469774"/>
                  <a:pt x="4035019" y="1430886"/>
                  <a:pt x="3879727" y="1434554"/>
                </a:cubicBezTo>
                <a:cubicBezTo>
                  <a:pt x="3724435" y="1438223"/>
                  <a:pt x="3525742" y="1460044"/>
                  <a:pt x="3190214" y="1434554"/>
                </a:cubicBezTo>
                <a:cubicBezTo>
                  <a:pt x="2854686" y="1409064"/>
                  <a:pt x="2722167" y="1407450"/>
                  <a:pt x="2597232" y="1434554"/>
                </a:cubicBezTo>
                <a:cubicBezTo>
                  <a:pt x="2472297" y="1461658"/>
                  <a:pt x="2369022" y="1434188"/>
                  <a:pt x="2197315" y="1434554"/>
                </a:cubicBezTo>
                <a:cubicBezTo>
                  <a:pt x="2025608" y="1434920"/>
                  <a:pt x="1514554" y="1452464"/>
                  <a:pt x="1314738" y="1434554"/>
                </a:cubicBezTo>
                <a:cubicBezTo>
                  <a:pt x="1114922" y="1416644"/>
                  <a:pt x="998626" y="1451477"/>
                  <a:pt x="914820" y="1434554"/>
                </a:cubicBezTo>
                <a:cubicBezTo>
                  <a:pt x="831014" y="1417631"/>
                  <a:pt x="529945" y="1434909"/>
                  <a:pt x="239097" y="1434554"/>
                </a:cubicBezTo>
                <a:cubicBezTo>
                  <a:pt x="111240" y="1438239"/>
                  <a:pt x="-19502" y="1350072"/>
                  <a:pt x="0" y="1195457"/>
                </a:cubicBezTo>
                <a:cubicBezTo>
                  <a:pt x="7944" y="1034441"/>
                  <a:pt x="-17542" y="837985"/>
                  <a:pt x="0" y="707713"/>
                </a:cubicBezTo>
                <a:cubicBezTo>
                  <a:pt x="17542" y="577441"/>
                  <a:pt x="21918" y="461155"/>
                  <a:pt x="0" y="239097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0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شركات التكنولوجيا تستفيد من نماذج أعمالها ذات </a:t>
            </a:r>
            <a:r>
              <a:rPr lang="ar-EG" sz="20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التكلفة التشغيلية المنخفضة </a:t>
            </a:r>
            <a:r>
              <a:rPr lang="ar-EG" sz="2000" b="1" dirty="0">
                <a:solidFill>
                  <a:srgbClr val="00B0F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والهامش الربحي العالي</a:t>
            </a:r>
            <a:r>
              <a:rPr lang="ar-EG" sz="20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الاستثمارات في البرمجيات والخدمات السحابية </a:t>
            </a:r>
            <a:r>
              <a:rPr lang="ar-EG" sz="2000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تولد عائدات كبيرة </a:t>
            </a:r>
            <a:r>
              <a:rPr lang="ar-EG" sz="20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دون الحاجة إلى أصول مادية كبيرة</a:t>
            </a:r>
            <a:endParaRPr lang="en-US" sz="1200" b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714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" grpId="0" animBg="1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1259" y="6033033"/>
            <a:ext cx="1142245" cy="669925"/>
          </a:xfrm>
        </p:spPr>
        <p:txBody>
          <a:bodyPr/>
          <a:lstStyle/>
          <a:p>
            <a:r>
              <a:rPr lang="ar-EG" sz="6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22</a:t>
            </a:r>
            <a:endParaRPr lang="en-US" sz="6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38CA97AC-E225-32C2-6501-4AAE0DF0EE2C}"/>
              </a:ext>
            </a:extLst>
          </p:cNvPr>
          <p:cNvSpPr/>
          <p:nvPr/>
        </p:nvSpPr>
        <p:spPr>
          <a:xfrm>
            <a:off x="2757488" y="174228"/>
            <a:ext cx="5623594" cy="570526"/>
          </a:xfrm>
          <a:custGeom>
            <a:avLst/>
            <a:gdLst>
              <a:gd name="connsiteX0" fmla="*/ 0 w 5623594"/>
              <a:gd name="connsiteY0" fmla="*/ 95090 h 570526"/>
              <a:gd name="connsiteX1" fmla="*/ 95090 w 5623594"/>
              <a:gd name="connsiteY1" fmla="*/ 0 h 570526"/>
              <a:gd name="connsiteX2" fmla="*/ 882935 w 5623594"/>
              <a:gd name="connsiteY2" fmla="*/ 0 h 570526"/>
              <a:gd name="connsiteX3" fmla="*/ 1616446 w 5623594"/>
              <a:gd name="connsiteY3" fmla="*/ 0 h 570526"/>
              <a:gd name="connsiteX4" fmla="*/ 2349957 w 5623594"/>
              <a:gd name="connsiteY4" fmla="*/ 0 h 570526"/>
              <a:gd name="connsiteX5" fmla="*/ 2920465 w 5623594"/>
              <a:gd name="connsiteY5" fmla="*/ 0 h 570526"/>
              <a:gd name="connsiteX6" fmla="*/ 3599642 w 5623594"/>
              <a:gd name="connsiteY6" fmla="*/ 0 h 570526"/>
              <a:gd name="connsiteX7" fmla="*/ 4224485 w 5623594"/>
              <a:gd name="connsiteY7" fmla="*/ 0 h 570526"/>
              <a:gd name="connsiteX8" fmla="*/ 4740659 w 5623594"/>
              <a:gd name="connsiteY8" fmla="*/ 0 h 570526"/>
              <a:gd name="connsiteX9" fmla="*/ 5528504 w 5623594"/>
              <a:gd name="connsiteY9" fmla="*/ 0 h 570526"/>
              <a:gd name="connsiteX10" fmla="*/ 5623594 w 5623594"/>
              <a:gd name="connsiteY10" fmla="*/ 95090 h 570526"/>
              <a:gd name="connsiteX11" fmla="*/ 5623594 w 5623594"/>
              <a:gd name="connsiteY11" fmla="*/ 475436 h 570526"/>
              <a:gd name="connsiteX12" fmla="*/ 5528504 w 5623594"/>
              <a:gd name="connsiteY12" fmla="*/ 570526 h 570526"/>
              <a:gd name="connsiteX13" fmla="*/ 4903661 w 5623594"/>
              <a:gd name="connsiteY13" fmla="*/ 570526 h 570526"/>
              <a:gd name="connsiteX14" fmla="*/ 4278819 w 5623594"/>
              <a:gd name="connsiteY14" fmla="*/ 570526 h 570526"/>
              <a:gd name="connsiteX15" fmla="*/ 3653976 w 5623594"/>
              <a:gd name="connsiteY15" fmla="*/ 570526 h 570526"/>
              <a:gd name="connsiteX16" fmla="*/ 2920465 w 5623594"/>
              <a:gd name="connsiteY16" fmla="*/ 570526 h 570526"/>
              <a:gd name="connsiteX17" fmla="*/ 2132620 w 5623594"/>
              <a:gd name="connsiteY17" fmla="*/ 570526 h 570526"/>
              <a:gd name="connsiteX18" fmla="*/ 1399109 w 5623594"/>
              <a:gd name="connsiteY18" fmla="*/ 570526 h 570526"/>
              <a:gd name="connsiteX19" fmla="*/ 95090 w 5623594"/>
              <a:gd name="connsiteY19" fmla="*/ 570526 h 570526"/>
              <a:gd name="connsiteX20" fmla="*/ 0 w 5623594"/>
              <a:gd name="connsiteY20" fmla="*/ 475436 h 570526"/>
              <a:gd name="connsiteX21" fmla="*/ 0 w 5623594"/>
              <a:gd name="connsiteY21" fmla="*/ 95090 h 570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623594" h="570526" fill="none" extrusionOk="0">
                <a:moveTo>
                  <a:pt x="0" y="95090"/>
                </a:moveTo>
                <a:cubicBezTo>
                  <a:pt x="-6878" y="52252"/>
                  <a:pt x="54329" y="-1427"/>
                  <a:pt x="95090" y="0"/>
                </a:cubicBezTo>
                <a:cubicBezTo>
                  <a:pt x="379947" y="-7383"/>
                  <a:pt x="690658" y="4709"/>
                  <a:pt x="882935" y="0"/>
                </a:cubicBezTo>
                <a:cubicBezTo>
                  <a:pt x="1075212" y="-4709"/>
                  <a:pt x="1404633" y="-14996"/>
                  <a:pt x="1616446" y="0"/>
                </a:cubicBezTo>
                <a:cubicBezTo>
                  <a:pt x="1828259" y="14996"/>
                  <a:pt x="2184763" y="17643"/>
                  <a:pt x="2349957" y="0"/>
                </a:cubicBezTo>
                <a:cubicBezTo>
                  <a:pt x="2515151" y="-17643"/>
                  <a:pt x="2761935" y="-28050"/>
                  <a:pt x="2920465" y="0"/>
                </a:cubicBezTo>
                <a:cubicBezTo>
                  <a:pt x="3078995" y="28050"/>
                  <a:pt x="3268425" y="10126"/>
                  <a:pt x="3599642" y="0"/>
                </a:cubicBezTo>
                <a:cubicBezTo>
                  <a:pt x="3930859" y="-10126"/>
                  <a:pt x="3993284" y="24858"/>
                  <a:pt x="4224485" y="0"/>
                </a:cubicBezTo>
                <a:cubicBezTo>
                  <a:pt x="4455686" y="-24858"/>
                  <a:pt x="4489691" y="-6479"/>
                  <a:pt x="4740659" y="0"/>
                </a:cubicBezTo>
                <a:cubicBezTo>
                  <a:pt x="4991627" y="6479"/>
                  <a:pt x="5292774" y="-7222"/>
                  <a:pt x="5528504" y="0"/>
                </a:cubicBezTo>
                <a:cubicBezTo>
                  <a:pt x="5584081" y="-10518"/>
                  <a:pt x="5621876" y="43747"/>
                  <a:pt x="5623594" y="95090"/>
                </a:cubicBezTo>
                <a:cubicBezTo>
                  <a:pt x="5614596" y="206438"/>
                  <a:pt x="5612098" y="317988"/>
                  <a:pt x="5623594" y="475436"/>
                </a:cubicBezTo>
                <a:cubicBezTo>
                  <a:pt x="5624651" y="517756"/>
                  <a:pt x="5570297" y="573947"/>
                  <a:pt x="5528504" y="570526"/>
                </a:cubicBezTo>
                <a:cubicBezTo>
                  <a:pt x="5389525" y="567223"/>
                  <a:pt x="5098407" y="541326"/>
                  <a:pt x="4903661" y="570526"/>
                </a:cubicBezTo>
                <a:cubicBezTo>
                  <a:pt x="4708915" y="599726"/>
                  <a:pt x="4554796" y="562265"/>
                  <a:pt x="4278819" y="570526"/>
                </a:cubicBezTo>
                <a:cubicBezTo>
                  <a:pt x="4002842" y="578787"/>
                  <a:pt x="3943967" y="591644"/>
                  <a:pt x="3653976" y="570526"/>
                </a:cubicBezTo>
                <a:cubicBezTo>
                  <a:pt x="3363985" y="549408"/>
                  <a:pt x="3210201" y="543200"/>
                  <a:pt x="2920465" y="570526"/>
                </a:cubicBezTo>
                <a:cubicBezTo>
                  <a:pt x="2630729" y="597852"/>
                  <a:pt x="2518619" y="581901"/>
                  <a:pt x="2132620" y="570526"/>
                </a:cubicBezTo>
                <a:cubicBezTo>
                  <a:pt x="1746621" y="559151"/>
                  <a:pt x="1678769" y="582128"/>
                  <a:pt x="1399109" y="570526"/>
                </a:cubicBezTo>
                <a:cubicBezTo>
                  <a:pt x="1119449" y="558924"/>
                  <a:pt x="661767" y="622078"/>
                  <a:pt x="95090" y="570526"/>
                </a:cubicBezTo>
                <a:cubicBezTo>
                  <a:pt x="48327" y="562832"/>
                  <a:pt x="-6814" y="527317"/>
                  <a:pt x="0" y="475436"/>
                </a:cubicBezTo>
                <a:cubicBezTo>
                  <a:pt x="-6880" y="358200"/>
                  <a:pt x="-8114" y="271808"/>
                  <a:pt x="0" y="95090"/>
                </a:cubicBezTo>
                <a:close/>
              </a:path>
              <a:path w="5623594" h="570526" stroke="0" extrusionOk="0">
                <a:moveTo>
                  <a:pt x="0" y="95090"/>
                </a:moveTo>
                <a:cubicBezTo>
                  <a:pt x="1404" y="40556"/>
                  <a:pt x="41967" y="4515"/>
                  <a:pt x="95090" y="0"/>
                </a:cubicBezTo>
                <a:cubicBezTo>
                  <a:pt x="331223" y="-12860"/>
                  <a:pt x="568411" y="-14309"/>
                  <a:pt x="774267" y="0"/>
                </a:cubicBezTo>
                <a:cubicBezTo>
                  <a:pt x="980123" y="14309"/>
                  <a:pt x="1277961" y="-7911"/>
                  <a:pt x="1562112" y="0"/>
                </a:cubicBezTo>
                <a:cubicBezTo>
                  <a:pt x="1846263" y="7911"/>
                  <a:pt x="2118132" y="20235"/>
                  <a:pt x="2349957" y="0"/>
                </a:cubicBezTo>
                <a:cubicBezTo>
                  <a:pt x="2581783" y="-20235"/>
                  <a:pt x="2691302" y="-25858"/>
                  <a:pt x="2974799" y="0"/>
                </a:cubicBezTo>
                <a:cubicBezTo>
                  <a:pt x="3258296" y="25858"/>
                  <a:pt x="3393321" y="-27464"/>
                  <a:pt x="3708310" y="0"/>
                </a:cubicBezTo>
                <a:cubicBezTo>
                  <a:pt x="4023299" y="27464"/>
                  <a:pt x="4146693" y="-8671"/>
                  <a:pt x="4496155" y="0"/>
                </a:cubicBezTo>
                <a:cubicBezTo>
                  <a:pt x="4845618" y="8671"/>
                  <a:pt x="5125019" y="12992"/>
                  <a:pt x="5528504" y="0"/>
                </a:cubicBezTo>
                <a:cubicBezTo>
                  <a:pt x="5575567" y="4984"/>
                  <a:pt x="5620384" y="44801"/>
                  <a:pt x="5623594" y="95090"/>
                </a:cubicBezTo>
                <a:cubicBezTo>
                  <a:pt x="5613804" y="274733"/>
                  <a:pt x="5605785" y="300823"/>
                  <a:pt x="5623594" y="475436"/>
                </a:cubicBezTo>
                <a:cubicBezTo>
                  <a:pt x="5623576" y="520712"/>
                  <a:pt x="5575225" y="568136"/>
                  <a:pt x="5528504" y="570526"/>
                </a:cubicBezTo>
                <a:cubicBezTo>
                  <a:pt x="5373656" y="573154"/>
                  <a:pt x="5156734" y="556134"/>
                  <a:pt x="5012330" y="570526"/>
                </a:cubicBezTo>
                <a:cubicBezTo>
                  <a:pt x="4867926" y="584918"/>
                  <a:pt x="4582793" y="577320"/>
                  <a:pt x="4333153" y="570526"/>
                </a:cubicBezTo>
                <a:cubicBezTo>
                  <a:pt x="4083513" y="563732"/>
                  <a:pt x="3846828" y="590687"/>
                  <a:pt x="3545308" y="570526"/>
                </a:cubicBezTo>
                <a:cubicBezTo>
                  <a:pt x="3243788" y="550365"/>
                  <a:pt x="3214848" y="594206"/>
                  <a:pt x="2974799" y="570526"/>
                </a:cubicBezTo>
                <a:cubicBezTo>
                  <a:pt x="2734750" y="546846"/>
                  <a:pt x="2469570" y="598431"/>
                  <a:pt x="2241289" y="570526"/>
                </a:cubicBezTo>
                <a:cubicBezTo>
                  <a:pt x="2013008" y="542622"/>
                  <a:pt x="1676718" y="580427"/>
                  <a:pt x="1507778" y="570526"/>
                </a:cubicBezTo>
                <a:cubicBezTo>
                  <a:pt x="1338838" y="560625"/>
                  <a:pt x="1197089" y="592276"/>
                  <a:pt x="937269" y="570526"/>
                </a:cubicBezTo>
                <a:cubicBezTo>
                  <a:pt x="677449" y="548776"/>
                  <a:pt x="273075" y="557989"/>
                  <a:pt x="95090" y="570526"/>
                </a:cubicBezTo>
                <a:cubicBezTo>
                  <a:pt x="50469" y="566812"/>
                  <a:pt x="-5940" y="517447"/>
                  <a:pt x="0" y="475436"/>
                </a:cubicBezTo>
                <a:cubicBezTo>
                  <a:pt x="-3718" y="331569"/>
                  <a:pt x="-16072" y="183881"/>
                  <a:pt x="0" y="9509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أفضل الشركات من جهة العائد على الاستثمار</a:t>
            </a:r>
            <a:endParaRPr lang="en-US" sz="1100" b="1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1B7E24-A9F0-CD8B-AD84-754F210A71DD}"/>
              </a:ext>
            </a:extLst>
          </p:cNvPr>
          <p:cNvSpPr txBox="1"/>
          <p:nvPr/>
        </p:nvSpPr>
        <p:spPr>
          <a:xfrm>
            <a:off x="8865610" y="90159"/>
            <a:ext cx="2883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عائد على الإستثمار مرتفع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3F5FBF6-C844-665B-13F3-FF94D74CFEBF}"/>
              </a:ext>
            </a:extLst>
          </p:cNvPr>
          <p:cNvSpPr/>
          <p:nvPr/>
        </p:nvSpPr>
        <p:spPr>
          <a:xfrm>
            <a:off x="7839076" y="1976410"/>
            <a:ext cx="3295652" cy="871912"/>
          </a:xfrm>
          <a:custGeom>
            <a:avLst/>
            <a:gdLst>
              <a:gd name="connsiteX0" fmla="*/ 0 w 3295652"/>
              <a:gd name="connsiteY0" fmla="*/ 145322 h 871912"/>
              <a:gd name="connsiteX1" fmla="*/ 145322 w 3295652"/>
              <a:gd name="connsiteY1" fmla="*/ 0 h 871912"/>
              <a:gd name="connsiteX2" fmla="*/ 716274 w 3295652"/>
              <a:gd name="connsiteY2" fmla="*/ 0 h 871912"/>
              <a:gd name="connsiteX3" fmla="*/ 1287225 w 3295652"/>
              <a:gd name="connsiteY3" fmla="*/ 0 h 871912"/>
              <a:gd name="connsiteX4" fmla="*/ 1828126 w 3295652"/>
              <a:gd name="connsiteY4" fmla="*/ 0 h 871912"/>
              <a:gd name="connsiteX5" fmla="*/ 2489228 w 3295652"/>
              <a:gd name="connsiteY5" fmla="*/ 0 h 871912"/>
              <a:gd name="connsiteX6" fmla="*/ 3150330 w 3295652"/>
              <a:gd name="connsiteY6" fmla="*/ 0 h 871912"/>
              <a:gd name="connsiteX7" fmla="*/ 3295652 w 3295652"/>
              <a:gd name="connsiteY7" fmla="*/ 145322 h 871912"/>
              <a:gd name="connsiteX8" fmla="*/ 3295652 w 3295652"/>
              <a:gd name="connsiteY8" fmla="*/ 726590 h 871912"/>
              <a:gd name="connsiteX9" fmla="*/ 3150330 w 3295652"/>
              <a:gd name="connsiteY9" fmla="*/ 871912 h 871912"/>
              <a:gd name="connsiteX10" fmla="*/ 2489228 w 3295652"/>
              <a:gd name="connsiteY10" fmla="*/ 871912 h 871912"/>
              <a:gd name="connsiteX11" fmla="*/ 1918277 w 3295652"/>
              <a:gd name="connsiteY11" fmla="*/ 871912 h 871912"/>
              <a:gd name="connsiteX12" fmla="*/ 1407425 w 3295652"/>
              <a:gd name="connsiteY12" fmla="*/ 871912 h 871912"/>
              <a:gd name="connsiteX13" fmla="*/ 746324 w 3295652"/>
              <a:gd name="connsiteY13" fmla="*/ 871912 h 871912"/>
              <a:gd name="connsiteX14" fmla="*/ 145322 w 3295652"/>
              <a:gd name="connsiteY14" fmla="*/ 871912 h 871912"/>
              <a:gd name="connsiteX15" fmla="*/ 0 w 3295652"/>
              <a:gd name="connsiteY15" fmla="*/ 726590 h 871912"/>
              <a:gd name="connsiteX16" fmla="*/ 0 w 3295652"/>
              <a:gd name="connsiteY16" fmla="*/ 145322 h 871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95652" h="871912" fill="none" extrusionOk="0">
                <a:moveTo>
                  <a:pt x="0" y="145322"/>
                </a:moveTo>
                <a:cubicBezTo>
                  <a:pt x="1039" y="55629"/>
                  <a:pt x="61396" y="4232"/>
                  <a:pt x="145322" y="0"/>
                </a:cubicBezTo>
                <a:cubicBezTo>
                  <a:pt x="362397" y="23212"/>
                  <a:pt x="564293" y="-6040"/>
                  <a:pt x="716274" y="0"/>
                </a:cubicBezTo>
                <a:cubicBezTo>
                  <a:pt x="868255" y="6040"/>
                  <a:pt x="1090148" y="23350"/>
                  <a:pt x="1287225" y="0"/>
                </a:cubicBezTo>
                <a:cubicBezTo>
                  <a:pt x="1484302" y="-23350"/>
                  <a:pt x="1592588" y="-385"/>
                  <a:pt x="1828126" y="0"/>
                </a:cubicBezTo>
                <a:cubicBezTo>
                  <a:pt x="2063664" y="385"/>
                  <a:pt x="2341485" y="-7275"/>
                  <a:pt x="2489228" y="0"/>
                </a:cubicBezTo>
                <a:cubicBezTo>
                  <a:pt x="2636971" y="7275"/>
                  <a:pt x="2843942" y="-31279"/>
                  <a:pt x="3150330" y="0"/>
                </a:cubicBezTo>
                <a:cubicBezTo>
                  <a:pt x="3238401" y="-3501"/>
                  <a:pt x="3303122" y="48972"/>
                  <a:pt x="3295652" y="145322"/>
                </a:cubicBezTo>
                <a:cubicBezTo>
                  <a:pt x="3303647" y="293648"/>
                  <a:pt x="3285934" y="535904"/>
                  <a:pt x="3295652" y="726590"/>
                </a:cubicBezTo>
                <a:cubicBezTo>
                  <a:pt x="3291829" y="792128"/>
                  <a:pt x="3221487" y="862912"/>
                  <a:pt x="3150330" y="871912"/>
                </a:cubicBezTo>
                <a:cubicBezTo>
                  <a:pt x="2948678" y="903801"/>
                  <a:pt x="2716895" y="844068"/>
                  <a:pt x="2489228" y="871912"/>
                </a:cubicBezTo>
                <a:cubicBezTo>
                  <a:pt x="2261561" y="899756"/>
                  <a:pt x="2174301" y="848046"/>
                  <a:pt x="1918277" y="871912"/>
                </a:cubicBezTo>
                <a:cubicBezTo>
                  <a:pt x="1662253" y="895778"/>
                  <a:pt x="1582437" y="876051"/>
                  <a:pt x="1407425" y="871912"/>
                </a:cubicBezTo>
                <a:cubicBezTo>
                  <a:pt x="1232413" y="867773"/>
                  <a:pt x="990492" y="895510"/>
                  <a:pt x="746324" y="871912"/>
                </a:cubicBezTo>
                <a:cubicBezTo>
                  <a:pt x="502156" y="848314"/>
                  <a:pt x="386480" y="870939"/>
                  <a:pt x="145322" y="871912"/>
                </a:cubicBezTo>
                <a:cubicBezTo>
                  <a:pt x="80658" y="872153"/>
                  <a:pt x="-8580" y="814193"/>
                  <a:pt x="0" y="726590"/>
                </a:cubicBezTo>
                <a:cubicBezTo>
                  <a:pt x="15877" y="516351"/>
                  <a:pt x="-19409" y="293558"/>
                  <a:pt x="0" y="145322"/>
                </a:cubicBezTo>
                <a:close/>
              </a:path>
              <a:path w="3295652" h="871912" stroke="0" extrusionOk="0">
                <a:moveTo>
                  <a:pt x="0" y="145322"/>
                </a:moveTo>
                <a:cubicBezTo>
                  <a:pt x="11055" y="49182"/>
                  <a:pt x="62931" y="15876"/>
                  <a:pt x="145322" y="0"/>
                </a:cubicBezTo>
                <a:cubicBezTo>
                  <a:pt x="297754" y="-14935"/>
                  <a:pt x="477888" y="-20204"/>
                  <a:pt x="746324" y="0"/>
                </a:cubicBezTo>
                <a:cubicBezTo>
                  <a:pt x="1014760" y="20204"/>
                  <a:pt x="1256692" y="-28326"/>
                  <a:pt x="1407425" y="0"/>
                </a:cubicBezTo>
                <a:cubicBezTo>
                  <a:pt x="1558158" y="28326"/>
                  <a:pt x="1813199" y="5937"/>
                  <a:pt x="2068527" y="0"/>
                </a:cubicBezTo>
                <a:cubicBezTo>
                  <a:pt x="2323855" y="-5937"/>
                  <a:pt x="2658549" y="-11294"/>
                  <a:pt x="3150330" y="0"/>
                </a:cubicBezTo>
                <a:cubicBezTo>
                  <a:pt x="3231790" y="-4026"/>
                  <a:pt x="3302150" y="69646"/>
                  <a:pt x="3295652" y="145322"/>
                </a:cubicBezTo>
                <a:cubicBezTo>
                  <a:pt x="3271144" y="381936"/>
                  <a:pt x="3269813" y="577526"/>
                  <a:pt x="3295652" y="726590"/>
                </a:cubicBezTo>
                <a:cubicBezTo>
                  <a:pt x="3288303" y="813565"/>
                  <a:pt x="3226042" y="875067"/>
                  <a:pt x="3150330" y="871912"/>
                </a:cubicBezTo>
                <a:cubicBezTo>
                  <a:pt x="2989884" y="901359"/>
                  <a:pt x="2787904" y="865555"/>
                  <a:pt x="2549328" y="871912"/>
                </a:cubicBezTo>
                <a:cubicBezTo>
                  <a:pt x="2310752" y="878269"/>
                  <a:pt x="2210149" y="848571"/>
                  <a:pt x="2038477" y="871912"/>
                </a:cubicBezTo>
                <a:cubicBezTo>
                  <a:pt x="1866805" y="895253"/>
                  <a:pt x="1695015" y="891148"/>
                  <a:pt x="1467526" y="871912"/>
                </a:cubicBezTo>
                <a:cubicBezTo>
                  <a:pt x="1240037" y="852676"/>
                  <a:pt x="1058435" y="844845"/>
                  <a:pt x="806424" y="871912"/>
                </a:cubicBezTo>
                <a:cubicBezTo>
                  <a:pt x="554413" y="898979"/>
                  <a:pt x="351879" y="892241"/>
                  <a:pt x="145322" y="871912"/>
                </a:cubicBezTo>
                <a:cubicBezTo>
                  <a:pt x="50810" y="863284"/>
                  <a:pt x="7835" y="797803"/>
                  <a:pt x="0" y="726590"/>
                </a:cubicBezTo>
                <a:cubicBezTo>
                  <a:pt x="23501" y="599234"/>
                  <a:pt x="-23354" y="372463"/>
                  <a:pt x="0" y="145322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0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قطاع الرعاية الصحية </a:t>
            </a:r>
            <a:endParaRPr lang="en-US" sz="20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Health Care</a:t>
            </a:r>
            <a:endParaRPr lang="en-US" sz="1200" b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4A4DFBE-2168-83AA-EFFD-C005C579C580}"/>
              </a:ext>
            </a:extLst>
          </p:cNvPr>
          <p:cNvSpPr/>
          <p:nvPr/>
        </p:nvSpPr>
        <p:spPr>
          <a:xfrm>
            <a:off x="3271838" y="1877091"/>
            <a:ext cx="3840117" cy="871912"/>
          </a:xfrm>
          <a:custGeom>
            <a:avLst/>
            <a:gdLst>
              <a:gd name="connsiteX0" fmla="*/ 0 w 3840117"/>
              <a:gd name="connsiteY0" fmla="*/ 145322 h 871912"/>
              <a:gd name="connsiteX1" fmla="*/ 145322 w 3840117"/>
              <a:gd name="connsiteY1" fmla="*/ 0 h 871912"/>
              <a:gd name="connsiteX2" fmla="*/ 665911 w 3840117"/>
              <a:gd name="connsiteY2" fmla="*/ 0 h 871912"/>
              <a:gd name="connsiteX3" fmla="*/ 1328480 w 3840117"/>
              <a:gd name="connsiteY3" fmla="*/ 0 h 871912"/>
              <a:gd name="connsiteX4" fmla="*/ 1849069 w 3840117"/>
              <a:gd name="connsiteY4" fmla="*/ 0 h 871912"/>
              <a:gd name="connsiteX5" fmla="*/ 2369658 w 3840117"/>
              <a:gd name="connsiteY5" fmla="*/ 0 h 871912"/>
              <a:gd name="connsiteX6" fmla="*/ 2996732 w 3840117"/>
              <a:gd name="connsiteY6" fmla="*/ 0 h 871912"/>
              <a:gd name="connsiteX7" fmla="*/ 3694795 w 3840117"/>
              <a:gd name="connsiteY7" fmla="*/ 0 h 871912"/>
              <a:gd name="connsiteX8" fmla="*/ 3840117 w 3840117"/>
              <a:gd name="connsiteY8" fmla="*/ 145322 h 871912"/>
              <a:gd name="connsiteX9" fmla="*/ 3840117 w 3840117"/>
              <a:gd name="connsiteY9" fmla="*/ 726590 h 871912"/>
              <a:gd name="connsiteX10" fmla="*/ 3694795 w 3840117"/>
              <a:gd name="connsiteY10" fmla="*/ 871912 h 871912"/>
              <a:gd name="connsiteX11" fmla="*/ 3138711 w 3840117"/>
              <a:gd name="connsiteY11" fmla="*/ 871912 h 871912"/>
              <a:gd name="connsiteX12" fmla="*/ 2653616 w 3840117"/>
              <a:gd name="connsiteY12" fmla="*/ 871912 h 871912"/>
              <a:gd name="connsiteX13" fmla="*/ 2026543 w 3840117"/>
              <a:gd name="connsiteY13" fmla="*/ 871912 h 871912"/>
              <a:gd name="connsiteX14" fmla="*/ 1470459 w 3840117"/>
              <a:gd name="connsiteY14" fmla="*/ 871912 h 871912"/>
              <a:gd name="connsiteX15" fmla="*/ 807890 w 3840117"/>
              <a:gd name="connsiteY15" fmla="*/ 871912 h 871912"/>
              <a:gd name="connsiteX16" fmla="*/ 145322 w 3840117"/>
              <a:gd name="connsiteY16" fmla="*/ 871912 h 871912"/>
              <a:gd name="connsiteX17" fmla="*/ 0 w 3840117"/>
              <a:gd name="connsiteY17" fmla="*/ 726590 h 871912"/>
              <a:gd name="connsiteX18" fmla="*/ 0 w 3840117"/>
              <a:gd name="connsiteY18" fmla="*/ 145322 h 871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840117" h="871912" fill="none" extrusionOk="0">
                <a:moveTo>
                  <a:pt x="0" y="145322"/>
                </a:moveTo>
                <a:cubicBezTo>
                  <a:pt x="-11938" y="63892"/>
                  <a:pt x="67889" y="-1389"/>
                  <a:pt x="145322" y="0"/>
                </a:cubicBezTo>
                <a:cubicBezTo>
                  <a:pt x="284374" y="21157"/>
                  <a:pt x="472179" y="25010"/>
                  <a:pt x="665911" y="0"/>
                </a:cubicBezTo>
                <a:cubicBezTo>
                  <a:pt x="859643" y="-25010"/>
                  <a:pt x="1176340" y="-12694"/>
                  <a:pt x="1328480" y="0"/>
                </a:cubicBezTo>
                <a:cubicBezTo>
                  <a:pt x="1480620" y="12694"/>
                  <a:pt x="1686358" y="11379"/>
                  <a:pt x="1849069" y="0"/>
                </a:cubicBezTo>
                <a:cubicBezTo>
                  <a:pt x="2011780" y="-11379"/>
                  <a:pt x="2241806" y="-13463"/>
                  <a:pt x="2369658" y="0"/>
                </a:cubicBezTo>
                <a:cubicBezTo>
                  <a:pt x="2497510" y="13463"/>
                  <a:pt x="2718901" y="-27398"/>
                  <a:pt x="2996732" y="0"/>
                </a:cubicBezTo>
                <a:cubicBezTo>
                  <a:pt x="3274563" y="27398"/>
                  <a:pt x="3363433" y="-616"/>
                  <a:pt x="3694795" y="0"/>
                </a:cubicBezTo>
                <a:cubicBezTo>
                  <a:pt x="3771231" y="-14721"/>
                  <a:pt x="3831015" y="56063"/>
                  <a:pt x="3840117" y="145322"/>
                </a:cubicBezTo>
                <a:cubicBezTo>
                  <a:pt x="3840998" y="265579"/>
                  <a:pt x="3859708" y="567870"/>
                  <a:pt x="3840117" y="726590"/>
                </a:cubicBezTo>
                <a:cubicBezTo>
                  <a:pt x="3855705" y="800452"/>
                  <a:pt x="3786809" y="882376"/>
                  <a:pt x="3694795" y="871912"/>
                </a:cubicBezTo>
                <a:cubicBezTo>
                  <a:pt x="3539255" y="885146"/>
                  <a:pt x="3376366" y="853383"/>
                  <a:pt x="3138711" y="871912"/>
                </a:cubicBezTo>
                <a:cubicBezTo>
                  <a:pt x="2901056" y="890441"/>
                  <a:pt x="2857387" y="891813"/>
                  <a:pt x="2653616" y="871912"/>
                </a:cubicBezTo>
                <a:cubicBezTo>
                  <a:pt x="2449846" y="852011"/>
                  <a:pt x="2333426" y="848793"/>
                  <a:pt x="2026543" y="871912"/>
                </a:cubicBezTo>
                <a:cubicBezTo>
                  <a:pt x="1719660" y="895031"/>
                  <a:pt x="1688998" y="852084"/>
                  <a:pt x="1470459" y="871912"/>
                </a:cubicBezTo>
                <a:cubicBezTo>
                  <a:pt x="1251920" y="891740"/>
                  <a:pt x="989021" y="855319"/>
                  <a:pt x="807890" y="871912"/>
                </a:cubicBezTo>
                <a:cubicBezTo>
                  <a:pt x="626759" y="888505"/>
                  <a:pt x="330775" y="888269"/>
                  <a:pt x="145322" y="871912"/>
                </a:cubicBezTo>
                <a:cubicBezTo>
                  <a:pt x="49076" y="876689"/>
                  <a:pt x="905" y="802760"/>
                  <a:pt x="0" y="726590"/>
                </a:cubicBezTo>
                <a:cubicBezTo>
                  <a:pt x="4606" y="461875"/>
                  <a:pt x="-9407" y="411509"/>
                  <a:pt x="0" y="145322"/>
                </a:cubicBezTo>
                <a:close/>
              </a:path>
              <a:path w="3840117" h="871912" stroke="0" extrusionOk="0">
                <a:moveTo>
                  <a:pt x="0" y="145322"/>
                </a:moveTo>
                <a:cubicBezTo>
                  <a:pt x="11055" y="49182"/>
                  <a:pt x="62931" y="15876"/>
                  <a:pt x="145322" y="0"/>
                </a:cubicBezTo>
                <a:cubicBezTo>
                  <a:pt x="296740" y="-24888"/>
                  <a:pt x="452215" y="-16223"/>
                  <a:pt x="736901" y="0"/>
                </a:cubicBezTo>
                <a:cubicBezTo>
                  <a:pt x="1021587" y="16223"/>
                  <a:pt x="1186743" y="22199"/>
                  <a:pt x="1399469" y="0"/>
                </a:cubicBezTo>
                <a:cubicBezTo>
                  <a:pt x="1612195" y="-22199"/>
                  <a:pt x="1884664" y="-8383"/>
                  <a:pt x="2062037" y="0"/>
                </a:cubicBezTo>
                <a:cubicBezTo>
                  <a:pt x="2239410" y="8383"/>
                  <a:pt x="2375160" y="27410"/>
                  <a:pt x="2618122" y="0"/>
                </a:cubicBezTo>
                <a:cubicBezTo>
                  <a:pt x="2861084" y="-27410"/>
                  <a:pt x="3447276" y="35157"/>
                  <a:pt x="3694795" y="0"/>
                </a:cubicBezTo>
                <a:cubicBezTo>
                  <a:pt x="3771213" y="5325"/>
                  <a:pt x="3848874" y="63218"/>
                  <a:pt x="3840117" y="145322"/>
                </a:cubicBezTo>
                <a:cubicBezTo>
                  <a:pt x="3868772" y="426732"/>
                  <a:pt x="3854641" y="477592"/>
                  <a:pt x="3840117" y="726590"/>
                </a:cubicBezTo>
                <a:cubicBezTo>
                  <a:pt x="3838348" y="817327"/>
                  <a:pt x="3777051" y="876488"/>
                  <a:pt x="3694795" y="871912"/>
                </a:cubicBezTo>
                <a:cubicBezTo>
                  <a:pt x="3420601" y="871959"/>
                  <a:pt x="3347828" y="883360"/>
                  <a:pt x="3138711" y="871912"/>
                </a:cubicBezTo>
                <a:cubicBezTo>
                  <a:pt x="2929594" y="860464"/>
                  <a:pt x="2843790" y="844404"/>
                  <a:pt x="2582627" y="871912"/>
                </a:cubicBezTo>
                <a:cubicBezTo>
                  <a:pt x="2321464" y="899420"/>
                  <a:pt x="2071591" y="882392"/>
                  <a:pt x="1920059" y="871912"/>
                </a:cubicBezTo>
                <a:cubicBezTo>
                  <a:pt x="1768527" y="861432"/>
                  <a:pt x="1620630" y="843129"/>
                  <a:pt x="1328480" y="871912"/>
                </a:cubicBezTo>
                <a:cubicBezTo>
                  <a:pt x="1036330" y="900695"/>
                  <a:pt x="915791" y="871517"/>
                  <a:pt x="665911" y="871912"/>
                </a:cubicBezTo>
                <a:cubicBezTo>
                  <a:pt x="416031" y="872307"/>
                  <a:pt x="261509" y="850821"/>
                  <a:pt x="145322" y="871912"/>
                </a:cubicBezTo>
                <a:cubicBezTo>
                  <a:pt x="66337" y="863360"/>
                  <a:pt x="10199" y="809470"/>
                  <a:pt x="0" y="726590"/>
                </a:cubicBezTo>
                <a:cubicBezTo>
                  <a:pt x="11033" y="479632"/>
                  <a:pt x="2641" y="363058"/>
                  <a:pt x="0" y="145322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Pfizer Inc. (PFE</a:t>
            </a:r>
            <a:endParaRPr lang="en-US" sz="1400" b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567BD0D-45CE-5DCB-D9C4-E3401FBDFE2F}"/>
              </a:ext>
            </a:extLst>
          </p:cNvPr>
          <p:cNvSpPr/>
          <p:nvPr/>
        </p:nvSpPr>
        <p:spPr>
          <a:xfrm>
            <a:off x="1952625" y="3133585"/>
            <a:ext cx="9736093" cy="1352689"/>
          </a:xfrm>
          <a:custGeom>
            <a:avLst/>
            <a:gdLst>
              <a:gd name="connsiteX0" fmla="*/ 0 w 9736093"/>
              <a:gd name="connsiteY0" fmla="*/ 225453 h 1352689"/>
              <a:gd name="connsiteX1" fmla="*/ 225453 w 9736093"/>
              <a:gd name="connsiteY1" fmla="*/ 0 h 1352689"/>
              <a:gd name="connsiteX2" fmla="*/ 610125 w 9736093"/>
              <a:gd name="connsiteY2" fmla="*/ 0 h 1352689"/>
              <a:gd name="connsiteX3" fmla="*/ 1459056 w 9736093"/>
              <a:gd name="connsiteY3" fmla="*/ 0 h 1352689"/>
              <a:gd name="connsiteX4" fmla="*/ 2215136 w 9736093"/>
              <a:gd name="connsiteY4" fmla="*/ 0 h 1352689"/>
              <a:gd name="connsiteX5" fmla="*/ 2971215 w 9736093"/>
              <a:gd name="connsiteY5" fmla="*/ 0 h 1352689"/>
              <a:gd name="connsiteX6" fmla="*/ 3541591 w 9736093"/>
              <a:gd name="connsiteY6" fmla="*/ 0 h 1352689"/>
              <a:gd name="connsiteX7" fmla="*/ 4390523 w 9736093"/>
              <a:gd name="connsiteY7" fmla="*/ 0 h 1352689"/>
              <a:gd name="connsiteX8" fmla="*/ 5239454 w 9736093"/>
              <a:gd name="connsiteY8" fmla="*/ 0 h 1352689"/>
              <a:gd name="connsiteX9" fmla="*/ 5624126 w 9736093"/>
              <a:gd name="connsiteY9" fmla="*/ 0 h 1352689"/>
              <a:gd name="connsiteX10" fmla="*/ 6473057 w 9736093"/>
              <a:gd name="connsiteY10" fmla="*/ 0 h 1352689"/>
              <a:gd name="connsiteX11" fmla="*/ 7043433 w 9736093"/>
              <a:gd name="connsiteY11" fmla="*/ 0 h 1352689"/>
              <a:gd name="connsiteX12" fmla="*/ 7799513 w 9736093"/>
              <a:gd name="connsiteY12" fmla="*/ 0 h 1352689"/>
              <a:gd name="connsiteX13" fmla="*/ 8369888 w 9736093"/>
              <a:gd name="connsiteY13" fmla="*/ 0 h 1352689"/>
              <a:gd name="connsiteX14" fmla="*/ 9510640 w 9736093"/>
              <a:gd name="connsiteY14" fmla="*/ 0 h 1352689"/>
              <a:gd name="connsiteX15" fmla="*/ 9736093 w 9736093"/>
              <a:gd name="connsiteY15" fmla="*/ 225453 h 1352689"/>
              <a:gd name="connsiteX16" fmla="*/ 9736093 w 9736093"/>
              <a:gd name="connsiteY16" fmla="*/ 676345 h 1352689"/>
              <a:gd name="connsiteX17" fmla="*/ 9736093 w 9736093"/>
              <a:gd name="connsiteY17" fmla="*/ 1127236 h 1352689"/>
              <a:gd name="connsiteX18" fmla="*/ 9510640 w 9736093"/>
              <a:gd name="connsiteY18" fmla="*/ 1352689 h 1352689"/>
              <a:gd name="connsiteX19" fmla="*/ 9125968 w 9736093"/>
              <a:gd name="connsiteY19" fmla="*/ 1352689 h 1352689"/>
              <a:gd name="connsiteX20" fmla="*/ 8648444 w 9736093"/>
              <a:gd name="connsiteY20" fmla="*/ 1352689 h 1352689"/>
              <a:gd name="connsiteX21" fmla="*/ 8263772 w 9736093"/>
              <a:gd name="connsiteY21" fmla="*/ 1352689 h 1352689"/>
              <a:gd name="connsiteX22" fmla="*/ 7786248 w 9736093"/>
              <a:gd name="connsiteY22" fmla="*/ 1352689 h 1352689"/>
              <a:gd name="connsiteX23" fmla="*/ 7401576 w 9736093"/>
              <a:gd name="connsiteY23" fmla="*/ 1352689 h 1352689"/>
              <a:gd name="connsiteX24" fmla="*/ 6831200 w 9736093"/>
              <a:gd name="connsiteY24" fmla="*/ 1352689 h 1352689"/>
              <a:gd name="connsiteX25" fmla="*/ 6167973 w 9736093"/>
              <a:gd name="connsiteY25" fmla="*/ 1352689 h 1352689"/>
              <a:gd name="connsiteX26" fmla="*/ 5504745 w 9736093"/>
              <a:gd name="connsiteY26" fmla="*/ 1352689 h 1352689"/>
              <a:gd name="connsiteX27" fmla="*/ 4748666 w 9736093"/>
              <a:gd name="connsiteY27" fmla="*/ 1352689 h 1352689"/>
              <a:gd name="connsiteX28" fmla="*/ 4363993 w 9736093"/>
              <a:gd name="connsiteY28" fmla="*/ 1352689 h 1352689"/>
              <a:gd name="connsiteX29" fmla="*/ 3886470 w 9736093"/>
              <a:gd name="connsiteY29" fmla="*/ 1352689 h 1352689"/>
              <a:gd name="connsiteX30" fmla="*/ 3037538 w 9736093"/>
              <a:gd name="connsiteY30" fmla="*/ 1352689 h 1352689"/>
              <a:gd name="connsiteX31" fmla="*/ 2652866 w 9736093"/>
              <a:gd name="connsiteY31" fmla="*/ 1352689 h 1352689"/>
              <a:gd name="connsiteX32" fmla="*/ 2082490 w 9736093"/>
              <a:gd name="connsiteY32" fmla="*/ 1352689 h 1352689"/>
              <a:gd name="connsiteX33" fmla="*/ 1419263 w 9736093"/>
              <a:gd name="connsiteY33" fmla="*/ 1352689 h 1352689"/>
              <a:gd name="connsiteX34" fmla="*/ 848887 w 9736093"/>
              <a:gd name="connsiteY34" fmla="*/ 1352689 h 1352689"/>
              <a:gd name="connsiteX35" fmla="*/ 225453 w 9736093"/>
              <a:gd name="connsiteY35" fmla="*/ 1352689 h 1352689"/>
              <a:gd name="connsiteX36" fmla="*/ 0 w 9736093"/>
              <a:gd name="connsiteY36" fmla="*/ 1127236 h 1352689"/>
              <a:gd name="connsiteX37" fmla="*/ 0 w 9736093"/>
              <a:gd name="connsiteY37" fmla="*/ 703398 h 1352689"/>
              <a:gd name="connsiteX38" fmla="*/ 0 w 9736093"/>
              <a:gd name="connsiteY38" fmla="*/ 225453 h 1352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736093" h="1352689" fill="none" extrusionOk="0">
                <a:moveTo>
                  <a:pt x="0" y="225453"/>
                </a:moveTo>
                <a:cubicBezTo>
                  <a:pt x="-13356" y="106264"/>
                  <a:pt x="105415" y="3396"/>
                  <a:pt x="225453" y="0"/>
                </a:cubicBezTo>
                <a:cubicBezTo>
                  <a:pt x="372751" y="-12363"/>
                  <a:pt x="457263" y="17629"/>
                  <a:pt x="610125" y="0"/>
                </a:cubicBezTo>
                <a:cubicBezTo>
                  <a:pt x="762987" y="-17629"/>
                  <a:pt x="1261402" y="40055"/>
                  <a:pt x="1459056" y="0"/>
                </a:cubicBezTo>
                <a:cubicBezTo>
                  <a:pt x="1656710" y="-40055"/>
                  <a:pt x="1934839" y="-27472"/>
                  <a:pt x="2215136" y="0"/>
                </a:cubicBezTo>
                <a:cubicBezTo>
                  <a:pt x="2495433" y="27472"/>
                  <a:pt x="2699893" y="-12611"/>
                  <a:pt x="2971215" y="0"/>
                </a:cubicBezTo>
                <a:cubicBezTo>
                  <a:pt x="3242537" y="12611"/>
                  <a:pt x="3283995" y="6115"/>
                  <a:pt x="3541591" y="0"/>
                </a:cubicBezTo>
                <a:cubicBezTo>
                  <a:pt x="3799187" y="-6115"/>
                  <a:pt x="4204799" y="-25136"/>
                  <a:pt x="4390523" y="0"/>
                </a:cubicBezTo>
                <a:cubicBezTo>
                  <a:pt x="4576247" y="25136"/>
                  <a:pt x="4843423" y="9732"/>
                  <a:pt x="5239454" y="0"/>
                </a:cubicBezTo>
                <a:cubicBezTo>
                  <a:pt x="5635485" y="-9732"/>
                  <a:pt x="5466071" y="-8756"/>
                  <a:pt x="5624126" y="0"/>
                </a:cubicBezTo>
                <a:cubicBezTo>
                  <a:pt x="5782181" y="8756"/>
                  <a:pt x="6282712" y="7481"/>
                  <a:pt x="6473057" y="0"/>
                </a:cubicBezTo>
                <a:cubicBezTo>
                  <a:pt x="6663402" y="-7481"/>
                  <a:pt x="6846182" y="-6293"/>
                  <a:pt x="7043433" y="0"/>
                </a:cubicBezTo>
                <a:cubicBezTo>
                  <a:pt x="7240684" y="6293"/>
                  <a:pt x="7527285" y="-9868"/>
                  <a:pt x="7799513" y="0"/>
                </a:cubicBezTo>
                <a:cubicBezTo>
                  <a:pt x="8071741" y="9868"/>
                  <a:pt x="8193824" y="19773"/>
                  <a:pt x="8369888" y="0"/>
                </a:cubicBezTo>
                <a:cubicBezTo>
                  <a:pt x="8545953" y="-19773"/>
                  <a:pt x="9167303" y="30970"/>
                  <a:pt x="9510640" y="0"/>
                </a:cubicBezTo>
                <a:cubicBezTo>
                  <a:pt x="9631051" y="1289"/>
                  <a:pt x="9744676" y="94221"/>
                  <a:pt x="9736093" y="225453"/>
                </a:cubicBezTo>
                <a:cubicBezTo>
                  <a:pt x="9714853" y="327921"/>
                  <a:pt x="9749130" y="473278"/>
                  <a:pt x="9736093" y="676345"/>
                </a:cubicBezTo>
                <a:cubicBezTo>
                  <a:pt x="9723056" y="879412"/>
                  <a:pt x="9741765" y="929957"/>
                  <a:pt x="9736093" y="1127236"/>
                </a:cubicBezTo>
                <a:cubicBezTo>
                  <a:pt x="9716933" y="1237468"/>
                  <a:pt x="9605903" y="1345040"/>
                  <a:pt x="9510640" y="1352689"/>
                </a:cubicBezTo>
                <a:cubicBezTo>
                  <a:pt x="9394157" y="1339328"/>
                  <a:pt x="9256546" y="1356291"/>
                  <a:pt x="9125968" y="1352689"/>
                </a:cubicBezTo>
                <a:cubicBezTo>
                  <a:pt x="8995390" y="1349087"/>
                  <a:pt x="8832144" y="1338891"/>
                  <a:pt x="8648444" y="1352689"/>
                </a:cubicBezTo>
                <a:cubicBezTo>
                  <a:pt x="8464744" y="1366487"/>
                  <a:pt x="8341840" y="1352195"/>
                  <a:pt x="8263772" y="1352689"/>
                </a:cubicBezTo>
                <a:cubicBezTo>
                  <a:pt x="8185704" y="1353183"/>
                  <a:pt x="7885605" y="1364112"/>
                  <a:pt x="7786248" y="1352689"/>
                </a:cubicBezTo>
                <a:cubicBezTo>
                  <a:pt x="7686891" y="1341266"/>
                  <a:pt x="7490073" y="1369505"/>
                  <a:pt x="7401576" y="1352689"/>
                </a:cubicBezTo>
                <a:cubicBezTo>
                  <a:pt x="7313079" y="1335873"/>
                  <a:pt x="7109295" y="1337635"/>
                  <a:pt x="6831200" y="1352689"/>
                </a:cubicBezTo>
                <a:cubicBezTo>
                  <a:pt x="6553105" y="1367743"/>
                  <a:pt x="6354190" y="1361913"/>
                  <a:pt x="6167973" y="1352689"/>
                </a:cubicBezTo>
                <a:cubicBezTo>
                  <a:pt x="5981756" y="1343465"/>
                  <a:pt x="5642207" y="1342745"/>
                  <a:pt x="5504745" y="1352689"/>
                </a:cubicBezTo>
                <a:cubicBezTo>
                  <a:pt x="5367283" y="1362633"/>
                  <a:pt x="5090652" y="1383731"/>
                  <a:pt x="4748666" y="1352689"/>
                </a:cubicBezTo>
                <a:cubicBezTo>
                  <a:pt x="4406680" y="1321647"/>
                  <a:pt x="4459876" y="1369321"/>
                  <a:pt x="4363993" y="1352689"/>
                </a:cubicBezTo>
                <a:cubicBezTo>
                  <a:pt x="4268110" y="1336057"/>
                  <a:pt x="4068178" y="1366670"/>
                  <a:pt x="3886470" y="1352689"/>
                </a:cubicBezTo>
                <a:cubicBezTo>
                  <a:pt x="3704762" y="1338708"/>
                  <a:pt x="3404219" y="1332481"/>
                  <a:pt x="3037538" y="1352689"/>
                </a:cubicBezTo>
                <a:cubicBezTo>
                  <a:pt x="2670857" y="1372897"/>
                  <a:pt x="2754278" y="1349168"/>
                  <a:pt x="2652866" y="1352689"/>
                </a:cubicBezTo>
                <a:cubicBezTo>
                  <a:pt x="2551454" y="1356210"/>
                  <a:pt x="2234324" y="1331008"/>
                  <a:pt x="2082490" y="1352689"/>
                </a:cubicBezTo>
                <a:cubicBezTo>
                  <a:pt x="1930656" y="1374370"/>
                  <a:pt x="1694579" y="1363760"/>
                  <a:pt x="1419263" y="1352689"/>
                </a:cubicBezTo>
                <a:cubicBezTo>
                  <a:pt x="1143947" y="1341618"/>
                  <a:pt x="1051079" y="1355192"/>
                  <a:pt x="848887" y="1352689"/>
                </a:cubicBezTo>
                <a:cubicBezTo>
                  <a:pt x="646695" y="1350186"/>
                  <a:pt x="408589" y="1372462"/>
                  <a:pt x="225453" y="1352689"/>
                </a:cubicBezTo>
                <a:cubicBezTo>
                  <a:pt x="98203" y="1355425"/>
                  <a:pt x="7088" y="1263123"/>
                  <a:pt x="0" y="1127236"/>
                </a:cubicBezTo>
                <a:cubicBezTo>
                  <a:pt x="928" y="999964"/>
                  <a:pt x="-20153" y="888942"/>
                  <a:pt x="0" y="703398"/>
                </a:cubicBezTo>
                <a:cubicBezTo>
                  <a:pt x="20153" y="517854"/>
                  <a:pt x="-9223" y="415551"/>
                  <a:pt x="0" y="225453"/>
                </a:cubicBezTo>
                <a:close/>
              </a:path>
              <a:path w="9736093" h="1352689" stroke="0" extrusionOk="0">
                <a:moveTo>
                  <a:pt x="0" y="225453"/>
                </a:moveTo>
                <a:cubicBezTo>
                  <a:pt x="12480" y="83010"/>
                  <a:pt x="100065" y="6512"/>
                  <a:pt x="225453" y="0"/>
                </a:cubicBezTo>
                <a:cubicBezTo>
                  <a:pt x="416176" y="10230"/>
                  <a:pt x="591969" y="10190"/>
                  <a:pt x="888681" y="0"/>
                </a:cubicBezTo>
                <a:cubicBezTo>
                  <a:pt x="1185393" y="-10190"/>
                  <a:pt x="1505642" y="41974"/>
                  <a:pt x="1737612" y="0"/>
                </a:cubicBezTo>
                <a:cubicBezTo>
                  <a:pt x="1969582" y="-41974"/>
                  <a:pt x="2388021" y="-38999"/>
                  <a:pt x="2586543" y="0"/>
                </a:cubicBezTo>
                <a:cubicBezTo>
                  <a:pt x="2785065" y="38999"/>
                  <a:pt x="2999542" y="-20372"/>
                  <a:pt x="3156919" y="0"/>
                </a:cubicBezTo>
                <a:cubicBezTo>
                  <a:pt x="3314296" y="20372"/>
                  <a:pt x="3655742" y="-30439"/>
                  <a:pt x="3912999" y="0"/>
                </a:cubicBezTo>
                <a:cubicBezTo>
                  <a:pt x="4170256" y="30439"/>
                  <a:pt x="4384253" y="35740"/>
                  <a:pt x="4761930" y="0"/>
                </a:cubicBezTo>
                <a:cubicBezTo>
                  <a:pt x="5139607" y="-35740"/>
                  <a:pt x="5133181" y="13228"/>
                  <a:pt x="5332306" y="0"/>
                </a:cubicBezTo>
                <a:cubicBezTo>
                  <a:pt x="5531431" y="-13228"/>
                  <a:pt x="5833374" y="24242"/>
                  <a:pt x="5995533" y="0"/>
                </a:cubicBezTo>
                <a:cubicBezTo>
                  <a:pt x="6157692" y="-24242"/>
                  <a:pt x="6278536" y="6354"/>
                  <a:pt x="6380206" y="0"/>
                </a:cubicBezTo>
                <a:cubicBezTo>
                  <a:pt x="6481876" y="-6354"/>
                  <a:pt x="6974202" y="1920"/>
                  <a:pt x="7136285" y="0"/>
                </a:cubicBezTo>
                <a:cubicBezTo>
                  <a:pt x="7298368" y="-1920"/>
                  <a:pt x="7431500" y="-8843"/>
                  <a:pt x="7520957" y="0"/>
                </a:cubicBezTo>
                <a:cubicBezTo>
                  <a:pt x="7610414" y="8843"/>
                  <a:pt x="7968353" y="14833"/>
                  <a:pt x="8091333" y="0"/>
                </a:cubicBezTo>
                <a:cubicBezTo>
                  <a:pt x="8214313" y="-14833"/>
                  <a:pt x="8588963" y="-14032"/>
                  <a:pt x="8940264" y="0"/>
                </a:cubicBezTo>
                <a:cubicBezTo>
                  <a:pt x="9291565" y="14032"/>
                  <a:pt x="9323856" y="-24083"/>
                  <a:pt x="9510640" y="0"/>
                </a:cubicBezTo>
                <a:cubicBezTo>
                  <a:pt x="9628200" y="-4210"/>
                  <a:pt x="9744800" y="90887"/>
                  <a:pt x="9736093" y="225453"/>
                </a:cubicBezTo>
                <a:cubicBezTo>
                  <a:pt x="9729371" y="341766"/>
                  <a:pt x="9730276" y="572424"/>
                  <a:pt x="9736093" y="685362"/>
                </a:cubicBezTo>
                <a:cubicBezTo>
                  <a:pt x="9741910" y="798300"/>
                  <a:pt x="9751271" y="947909"/>
                  <a:pt x="9736093" y="1127236"/>
                </a:cubicBezTo>
                <a:cubicBezTo>
                  <a:pt x="9752614" y="1230083"/>
                  <a:pt x="9643971" y="1354377"/>
                  <a:pt x="9510640" y="1352689"/>
                </a:cubicBezTo>
                <a:cubicBezTo>
                  <a:pt x="9304896" y="1326685"/>
                  <a:pt x="9045707" y="1378889"/>
                  <a:pt x="8754560" y="1352689"/>
                </a:cubicBezTo>
                <a:cubicBezTo>
                  <a:pt x="8463413" y="1326489"/>
                  <a:pt x="8402991" y="1345130"/>
                  <a:pt x="8277037" y="1352689"/>
                </a:cubicBezTo>
                <a:cubicBezTo>
                  <a:pt x="8151083" y="1360248"/>
                  <a:pt x="7761560" y="1313216"/>
                  <a:pt x="7428105" y="1352689"/>
                </a:cubicBezTo>
                <a:cubicBezTo>
                  <a:pt x="7094650" y="1392162"/>
                  <a:pt x="7134850" y="1364095"/>
                  <a:pt x="6950581" y="1352689"/>
                </a:cubicBezTo>
                <a:cubicBezTo>
                  <a:pt x="6766312" y="1341283"/>
                  <a:pt x="6710444" y="1345281"/>
                  <a:pt x="6473057" y="1352689"/>
                </a:cubicBezTo>
                <a:cubicBezTo>
                  <a:pt x="6235670" y="1360097"/>
                  <a:pt x="6020970" y="1344452"/>
                  <a:pt x="5716978" y="1352689"/>
                </a:cubicBezTo>
                <a:cubicBezTo>
                  <a:pt x="5412986" y="1360926"/>
                  <a:pt x="5169039" y="1333804"/>
                  <a:pt x="4960898" y="1352689"/>
                </a:cubicBezTo>
                <a:cubicBezTo>
                  <a:pt x="4752757" y="1371574"/>
                  <a:pt x="4557208" y="1354863"/>
                  <a:pt x="4204819" y="1352689"/>
                </a:cubicBezTo>
                <a:cubicBezTo>
                  <a:pt x="3852430" y="1350515"/>
                  <a:pt x="3825276" y="1346753"/>
                  <a:pt x="3727295" y="1352689"/>
                </a:cubicBezTo>
                <a:cubicBezTo>
                  <a:pt x="3629314" y="1358625"/>
                  <a:pt x="3317865" y="1364311"/>
                  <a:pt x="3064067" y="1352689"/>
                </a:cubicBezTo>
                <a:cubicBezTo>
                  <a:pt x="2810269" y="1341067"/>
                  <a:pt x="2700775" y="1353962"/>
                  <a:pt x="2493692" y="1352689"/>
                </a:cubicBezTo>
                <a:cubicBezTo>
                  <a:pt x="2286609" y="1351416"/>
                  <a:pt x="2299469" y="1346205"/>
                  <a:pt x="2109020" y="1352689"/>
                </a:cubicBezTo>
                <a:cubicBezTo>
                  <a:pt x="1918571" y="1359173"/>
                  <a:pt x="1505802" y="1342722"/>
                  <a:pt x="1260088" y="1352689"/>
                </a:cubicBezTo>
                <a:cubicBezTo>
                  <a:pt x="1014374" y="1362656"/>
                  <a:pt x="1047014" y="1340017"/>
                  <a:pt x="875416" y="1352689"/>
                </a:cubicBezTo>
                <a:cubicBezTo>
                  <a:pt x="703818" y="1365361"/>
                  <a:pt x="363472" y="1320201"/>
                  <a:pt x="225453" y="1352689"/>
                </a:cubicBezTo>
                <a:cubicBezTo>
                  <a:pt x="103378" y="1354832"/>
                  <a:pt x="-16182" y="1270474"/>
                  <a:pt x="0" y="1127236"/>
                </a:cubicBezTo>
                <a:cubicBezTo>
                  <a:pt x="9517" y="928687"/>
                  <a:pt x="-16976" y="770086"/>
                  <a:pt x="0" y="667327"/>
                </a:cubicBezTo>
                <a:cubicBezTo>
                  <a:pt x="16976" y="564568"/>
                  <a:pt x="-1360" y="385620"/>
                  <a:pt x="0" y="225453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0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شركات الأدوية والتكنولوجيا الحيوية تحقق عوائد عالية على الأصول من خلال </a:t>
            </a:r>
            <a:r>
              <a:rPr lang="ar-EG" sz="2000" b="1" dirty="0">
                <a:solidFill>
                  <a:srgbClr val="00B0F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الابتكار وتطوير الأدوية الجديدة </a:t>
            </a:r>
            <a:r>
              <a:rPr lang="ar-EG" sz="20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التي يمكن أن </a:t>
            </a:r>
            <a:r>
              <a:rPr lang="ar-EG" sz="2000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تولد أرباحًا كبيرة</a:t>
            </a:r>
            <a:r>
              <a:rPr lang="ar-EG" sz="20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مقارنة بالتكاليف التشغيلية</a:t>
            </a:r>
            <a:endParaRPr lang="en-US" sz="1200" b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003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" grpId="0" animBg="1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1259" y="6033033"/>
            <a:ext cx="1142245" cy="669925"/>
          </a:xfrm>
        </p:spPr>
        <p:txBody>
          <a:bodyPr/>
          <a:lstStyle/>
          <a:p>
            <a:r>
              <a:rPr lang="ar-EG" sz="6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23</a:t>
            </a:r>
            <a:endParaRPr lang="en-US" sz="6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38CA97AC-E225-32C2-6501-4AAE0DF0EE2C}"/>
              </a:ext>
            </a:extLst>
          </p:cNvPr>
          <p:cNvSpPr/>
          <p:nvPr/>
        </p:nvSpPr>
        <p:spPr>
          <a:xfrm>
            <a:off x="2757488" y="174228"/>
            <a:ext cx="5623594" cy="570526"/>
          </a:xfrm>
          <a:custGeom>
            <a:avLst/>
            <a:gdLst>
              <a:gd name="connsiteX0" fmla="*/ 0 w 5623594"/>
              <a:gd name="connsiteY0" fmla="*/ 95090 h 570526"/>
              <a:gd name="connsiteX1" fmla="*/ 95090 w 5623594"/>
              <a:gd name="connsiteY1" fmla="*/ 0 h 570526"/>
              <a:gd name="connsiteX2" fmla="*/ 882935 w 5623594"/>
              <a:gd name="connsiteY2" fmla="*/ 0 h 570526"/>
              <a:gd name="connsiteX3" fmla="*/ 1616446 w 5623594"/>
              <a:gd name="connsiteY3" fmla="*/ 0 h 570526"/>
              <a:gd name="connsiteX4" fmla="*/ 2349957 w 5623594"/>
              <a:gd name="connsiteY4" fmla="*/ 0 h 570526"/>
              <a:gd name="connsiteX5" fmla="*/ 2920465 w 5623594"/>
              <a:gd name="connsiteY5" fmla="*/ 0 h 570526"/>
              <a:gd name="connsiteX6" fmla="*/ 3599642 w 5623594"/>
              <a:gd name="connsiteY6" fmla="*/ 0 h 570526"/>
              <a:gd name="connsiteX7" fmla="*/ 4224485 w 5623594"/>
              <a:gd name="connsiteY7" fmla="*/ 0 h 570526"/>
              <a:gd name="connsiteX8" fmla="*/ 4740659 w 5623594"/>
              <a:gd name="connsiteY8" fmla="*/ 0 h 570526"/>
              <a:gd name="connsiteX9" fmla="*/ 5528504 w 5623594"/>
              <a:gd name="connsiteY9" fmla="*/ 0 h 570526"/>
              <a:gd name="connsiteX10" fmla="*/ 5623594 w 5623594"/>
              <a:gd name="connsiteY10" fmla="*/ 95090 h 570526"/>
              <a:gd name="connsiteX11" fmla="*/ 5623594 w 5623594"/>
              <a:gd name="connsiteY11" fmla="*/ 475436 h 570526"/>
              <a:gd name="connsiteX12" fmla="*/ 5528504 w 5623594"/>
              <a:gd name="connsiteY12" fmla="*/ 570526 h 570526"/>
              <a:gd name="connsiteX13" fmla="*/ 4903661 w 5623594"/>
              <a:gd name="connsiteY13" fmla="*/ 570526 h 570526"/>
              <a:gd name="connsiteX14" fmla="*/ 4278819 w 5623594"/>
              <a:gd name="connsiteY14" fmla="*/ 570526 h 570526"/>
              <a:gd name="connsiteX15" fmla="*/ 3653976 w 5623594"/>
              <a:gd name="connsiteY15" fmla="*/ 570526 h 570526"/>
              <a:gd name="connsiteX16" fmla="*/ 2920465 w 5623594"/>
              <a:gd name="connsiteY16" fmla="*/ 570526 h 570526"/>
              <a:gd name="connsiteX17" fmla="*/ 2132620 w 5623594"/>
              <a:gd name="connsiteY17" fmla="*/ 570526 h 570526"/>
              <a:gd name="connsiteX18" fmla="*/ 1399109 w 5623594"/>
              <a:gd name="connsiteY18" fmla="*/ 570526 h 570526"/>
              <a:gd name="connsiteX19" fmla="*/ 95090 w 5623594"/>
              <a:gd name="connsiteY19" fmla="*/ 570526 h 570526"/>
              <a:gd name="connsiteX20" fmla="*/ 0 w 5623594"/>
              <a:gd name="connsiteY20" fmla="*/ 475436 h 570526"/>
              <a:gd name="connsiteX21" fmla="*/ 0 w 5623594"/>
              <a:gd name="connsiteY21" fmla="*/ 95090 h 570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623594" h="570526" fill="none" extrusionOk="0">
                <a:moveTo>
                  <a:pt x="0" y="95090"/>
                </a:moveTo>
                <a:cubicBezTo>
                  <a:pt x="-6878" y="52252"/>
                  <a:pt x="54329" y="-1427"/>
                  <a:pt x="95090" y="0"/>
                </a:cubicBezTo>
                <a:cubicBezTo>
                  <a:pt x="379947" y="-7383"/>
                  <a:pt x="690658" y="4709"/>
                  <a:pt x="882935" y="0"/>
                </a:cubicBezTo>
                <a:cubicBezTo>
                  <a:pt x="1075212" y="-4709"/>
                  <a:pt x="1404633" y="-14996"/>
                  <a:pt x="1616446" y="0"/>
                </a:cubicBezTo>
                <a:cubicBezTo>
                  <a:pt x="1828259" y="14996"/>
                  <a:pt x="2184763" y="17643"/>
                  <a:pt x="2349957" y="0"/>
                </a:cubicBezTo>
                <a:cubicBezTo>
                  <a:pt x="2515151" y="-17643"/>
                  <a:pt x="2761935" y="-28050"/>
                  <a:pt x="2920465" y="0"/>
                </a:cubicBezTo>
                <a:cubicBezTo>
                  <a:pt x="3078995" y="28050"/>
                  <a:pt x="3268425" y="10126"/>
                  <a:pt x="3599642" y="0"/>
                </a:cubicBezTo>
                <a:cubicBezTo>
                  <a:pt x="3930859" y="-10126"/>
                  <a:pt x="3993284" y="24858"/>
                  <a:pt x="4224485" y="0"/>
                </a:cubicBezTo>
                <a:cubicBezTo>
                  <a:pt x="4455686" y="-24858"/>
                  <a:pt x="4489691" y="-6479"/>
                  <a:pt x="4740659" y="0"/>
                </a:cubicBezTo>
                <a:cubicBezTo>
                  <a:pt x="4991627" y="6479"/>
                  <a:pt x="5292774" y="-7222"/>
                  <a:pt x="5528504" y="0"/>
                </a:cubicBezTo>
                <a:cubicBezTo>
                  <a:pt x="5584081" y="-10518"/>
                  <a:pt x="5621876" y="43747"/>
                  <a:pt x="5623594" y="95090"/>
                </a:cubicBezTo>
                <a:cubicBezTo>
                  <a:pt x="5614596" y="206438"/>
                  <a:pt x="5612098" y="317988"/>
                  <a:pt x="5623594" y="475436"/>
                </a:cubicBezTo>
                <a:cubicBezTo>
                  <a:pt x="5624651" y="517756"/>
                  <a:pt x="5570297" y="573947"/>
                  <a:pt x="5528504" y="570526"/>
                </a:cubicBezTo>
                <a:cubicBezTo>
                  <a:pt x="5389525" y="567223"/>
                  <a:pt x="5098407" y="541326"/>
                  <a:pt x="4903661" y="570526"/>
                </a:cubicBezTo>
                <a:cubicBezTo>
                  <a:pt x="4708915" y="599726"/>
                  <a:pt x="4554796" y="562265"/>
                  <a:pt x="4278819" y="570526"/>
                </a:cubicBezTo>
                <a:cubicBezTo>
                  <a:pt x="4002842" y="578787"/>
                  <a:pt x="3943967" y="591644"/>
                  <a:pt x="3653976" y="570526"/>
                </a:cubicBezTo>
                <a:cubicBezTo>
                  <a:pt x="3363985" y="549408"/>
                  <a:pt x="3210201" y="543200"/>
                  <a:pt x="2920465" y="570526"/>
                </a:cubicBezTo>
                <a:cubicBezTo>
                  <a:pt x="2630729" y="597852"/>
                  <a:pt x="2518619" y="581901"/>
                  <a:pt x="2132620" y="570526"/>
                </a:cubicBezTo>
                <a:cubicBezTo>
                  <a:pt x="1746621" y="559151"/>
                  <a:pt x="1678769" y="582128"/>
                  <a:pt x="1399109" y="570526"/>
                </a:cubicBezTo>
                <a:cubicBezTo>
                  <a:pt x="1119449" y="558924"/>
                  <a:pt x="661767" y="622078"/>
                  <a:pt x="95090" y="570526"/>
                </a:cubicBezTo>
                <a:cubicBezTo>
                  <a:pt x="48327" y="562832"/>
                  <a:pt x="-6814" y="527317"/>
                  <a:pt x="0" y="475436"/>
                </a:cubicBezTo>
                <a:cubicBezTo>
                  <a:pt x="-6880" y="358200"/>
                  <a:pt x="-8114" y="271808"/>
                  <a:pt x="0" y="95090"/>
                </a:cubicBezTo>
                <a:close/>
              </a:path>
              <a:path w="5623594" h="570526" stroke="0" extrusionOk="0">
                <a:moveTo>
                  <a:pt x="0" y="95090"/>
                </a:moveTo>
                <a:cubicBezTo>
                  <a:pt x="1404" y="40556"/>
                  <a:pt x="41967" y="4515"/>
                  <a:pt x="95090" y="0"/>
                </a:cubicBezTo>
                <a:cubicBezTo>
                  <a:pt x="331223" y="-12860"/>
                  <a:pt x="568411" y="-14309"/>
                  <a:pt x="774267" y="0"/>
                </a:cubicBezTo>
                <a:cubicBezTo>
                  <a:pt x="980123" y="14309"/>
                  <a:pt x="1277961" y="-7911"/>
                  <a:pt x="1562112" y="0"/>
                </a:cubicBezTo>
                <a:cubicBezTo>
                  <a:pt x="1846263" y="7911"/>
                  <a:pt x="2118132" y="20235"/>
                  <a:pt x="2349957" y="0"/>
                </a:cubicBezTo>
                <a:cubicBezTo>
                  <a:pt x="2581783" y="-20235"/>
                  <a:pt x="2691302" y="-25858"/>
                  <a:pt x="2974799" y="0"/>
                </a:cubicBezTo>
                <a:cubicBezTo>
                  <a:pt x="3258296" y="25858"/>
                  <a:pt x="3393321" y="-27464"/>
                  <a:pt x="3708310" y="0"/>
                </a:cubicBezTo>
                <a:cubicBezTo>
                  <a:pt x="4023299" y="27464"/>
                  <a:pt x="4146693" y="-8671"/>
                  <a:pt x="4496155" y="0"/>
                </a:cubicBezTo>
                <a:cubicBezTo>
                  <a:pt x="4845618" y="8671"/>
                  <a:pt x="5125019" y="12992"/>
                  <a:pt x="5528504" y="0"/>
                </a:cubicBezTo>
                <a:cubicBezTo>
                  <a:pt x="5575567" y="4984"/>
                  <a:pt x="5620384" y="44801"/>
                  <a:pt x="5623594" y="95090"/>
                </a:cubicBezTo>
                <a:cubicBezTo>
                  <a:pt x="5613804" y="274733"/>
                  <a:pt x="5605785" y="300823"/>
                  <a:pt x="5623594" y="475436"/>
                </a:cubicBezTo>
                <a:cubicBezTo>
                  <a:pt x="5623576" y="520712"/>
                  <a:pt x="5575225" y="568136"/>
                  <a:pt x="5528504" y="570526"/>
                </a:cubicBezTo>
                <a:cubicBezTo>
                  <a:pt x="5373656" y="573154"/>
                  <a:pt x="5156734" y="556134"/>
                  <a:pt x="5012330" y="570526"/>
                </a:cubicBezTo>
                <a:cubicBezTo>
                  <a:pt x="4867926" y="584918"/>
                  <a:pt x="4582793" y="577320"/>
                  <a:pt x="4333153" y="570526"/>
                </a:cubicBezTo>
                <a:cubicBezTo>
                  <a:pt x="4083513" y="563732"/>
                  <a:pt x="3846828" y="590687"/>
                  <a:pt x="3545308" y="570526"/>
                </a:cubicBezTo>
                <a:cubicBezTo>
                  <a:pt x="3243788" y="550365"/>
                  <a:pt x="3214848" y="594206"/>
                  <a:pt x="2974799" y="570526"/>
                </a:cubicBezTo>
                <a:cubicBezTo>
                  <a:pt x="2734750" y="546846"/>
                  <a:pt x="2469570" y="598431"/>
                  <a:pt x="2241289" y="570526"/>
                </a:cubicBezTo>
                <a:cubicBezTo>
                  <a:pt x="2013008" y="542622"/>
                  <a:pt x="1676718" y="580427"/>
                  <a:pt x="1507778" y="570526"/>
                </a:cubicBezTo>
                <a:cubicBezTo>
                  <a:pt x="1338838" y="560625"/>
                  <a:pt x="1197089" y="592276"/>
                  <a:pt x="937269" y="570526"/>
                </a:cubicBezTo>
                <a:cubicBezTo>
                  <a:pt x="677449" y="548776"/>
                  <a:pt x="273075" y="557989"/>
                  <a:pt x="95090" y="570526"/>
                </a:cubicBezTo>
                <a:cubicBezTo>
                  <a:pt x="50469" y="566812"/>
                  <a:pt x="-5940" y="517447"/>
                  <a:pt x="0" y="475436"/>
                </a:cubicBezTo>
                <a:cubicBezTo>
                  <a:pt x="-3718" y="331569"/>
                  <a:pt x="-16072" y="183881"/>
                  <a:pt x="0" y="9509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أفضل الشركات من جهة العائد على الاستثمار</a:t>
            </a:r>
            <a:endParaRPr lang="en-US" sz="1100" b="1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1B7E24-A9F0-CD8B-AD84-754F210A71DD}"/>
              </a:ext>
            </a:extLst>
          </p:cNvPr>
          <p:cNvSpPr txBox="1"/>
          <p:nvPr/>
        </p:nvSpPr>
        <p:spPr>
          <a:xfrm>
            <a:off x="8865610" y="90159"/>
            <a:ext cx="2883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عائد على الإستثمار مرتفع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3F5FBF6-C844-665B-13F3-FF94D74CFEBF}"/>
              </a:ext>
            </a:extLst>
          </p:cNvPr>
          <p:cNvSpPr/>
          <p:nvPr/>
        </p:nvSpPr>
        <p:spPr>
          <a:xfrm>
            <a:off x="7372351" y="1762986"/>
            <a:ext cx="3762377" cy="871912"/>
          </a:xfrm>
          <a:custGeom>
            <a:avLst/>
            <a:gdLst>
              <a:gd name="connsiteX0" fmla="*/ 0 w 3762377"/>
              <a:gd name="connsiteY0" fmla="*/ 145322 h 871912"/>
              <a:gd name="connsiteX1" fmla="*/ 145322 w 3762377"/>
              <a:gd name="connsiteY1" fmla="*/ 0 h 871912"/>
              <a:gd name="connsiteX2" fmla="*/ 804951 w 3762377"/>
              <a:gd name="connsiteY2" fmla="*/ 0 h 871912"/>
              <a:gd name="connsiteX3" fmla="*/ 1464581 w 3762377"/>
              <a:gd name="connsiteY3" fmla="*/ 0 h 871912"/>
              <a:gd name="connsiteX4" fmla="*/ 2089492 w 3762377"/>
              <a:gd name="connsiteY4" fmla="*/ 0 h 871912"/>
              <a:gd name="connsiteX5" fmla="*/ 2853274 w 3762377"/>
              <a:gd name="connsiteY5" fmla="*/ 0 h 871912"/>
              <a:gd name="connsiteX6" fmla="*/ 3617055 w 3762377"/>
              <a:gd name="connsiteY6" fmla="*/ 0 h 871912"/>
              <a:gd name="connsiteX7" fmla="*/ 3762377 w 3762377"/>
              <a:gd name="connsiteY7" fmla="*/ 145322 h 871912"/>
              <a:gd name="connsiteX8" fmla="*/ 3762377 w 3762377"/>
              <a:gd name="connsiteY8" fmla="*/ 726590 h 871912"/>
              <a:gd name="connsiteX9" fmla="*/ 3617055 w 3762377"/>
              <a:gd name="connsiteY9" fmla="*/ 871912 h 871912"/>
              <a:gd name="connsiteX10" fmla="*/ 2853274 w 3762377"/>
              <a:gd name="connsiteY10" fmla="*/ 871912 h 871912"/>
              <a:gd name="connsiteX11" fmla="*/ 2193644 w 3762377"/>
              <a:gd name="connsiteY11" fmla="*/ 871912 h 871912"/>
              <a:gd name="connsiteX12" fmla="*/ 1603450 w 3762377"/>
              <a:gd name="connsiteY12" fmla="*/ 871912 h 871912"/>
              <a:gd name="connsiteX13" fmla="*/ 839669 w 3762377"/>
              <a:gd name="connsiteY13" fmla="*/ 871912 h 871912"/>
              <a:gd name="connsiteX14" fmla="*/ 145322 w 3762377"/>
              <a:gd name="connsiteY14" fmla="*/ 871912 h 871912"/>
              <a:gd name="connsiteX15" fmla="*/ 0 w 3762377"/>
              <a:gd name="connsiteY15" fmla="*/ 726590 h 871912"/>
              <a:gd name="connsiteX16" fmla="*/ 0 w 3762377"/>
              <a:gd name="connsiteY16" fmla="*/ 145322 h 871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62377" h="871912" fill="none" extrusionOk="0">
                <a:moveTo>
                  <a:pt x="0" y="145322"/>
                </a:moveTo>
                <a:cubicBezTo>
                  <a:pt x="1039" y="55629"/>
                  <a:pt x="61396" y="4232"/>
                  <a:pt x="145322" y="0"/>
                </a:cubicBezTo>
                <a:cubicBezTo>
                  <a:pt x="307734" y="28574"/>
                  <a:pt x="532523" y="-7157"/>
                  <a:pt x="804951" y="0"/>
                </a:cubicBezTo>
                <a:cubicBezTo>
                  <a:pt x="1077379" y="7157"/>
                  <a:pt x="1176119" y="5292"/>
                  <a:pt x="1464581" y="0"/>
                </a:cubicBezTo>
                <a:cubicBezTo>
                  <a:pt x="1753043" y="-5292"/>
                  <a:pt x="1953424" y="-5270"/>
                  <a:pt x="2089492" y="0"/>
                </a:cubicBezTo>
                <a:cubicBezTo>
                  <a:pt x="2225560" y="5270"/>
                  <a:pt x="2608845" y="-16690"/>
                  <a:pt x="2853274" y="0"/>
                </a:cubicBezTo>
                <a:cubicBezTo>
                  <a:pt x="3097703" y="16690"/>
                  <a:pt x="3325358" y="29206"/>
                  <a:pt x="3617055" y="0"/>
                </a:cubicBezTo>
                <a:cubicBezTo>
                  <a:pt x="3705126" y="-3501"/>
                  <a:pt x="3769847" y="48972"/>
                  <a:pt x="3762377" y="145322"/>
                </a:cubicBezTo>
                <a:cubicBezTo>
                  <a:pt x="3770372" y="293648"/>
                  <a:pt x="3752659" y="535904"/>
                  <a:pt x="3762377" y="726590"/>
                </a:cubicBezTo>
                <a:cubicBezTo>
                  <a:pt x="3758554" y="792128"/>
                  <a:pt x="3688212" y="862912"/>
                  <a:pt x="3617055" y="871912"/>
                </a:cubicBezTo>
                <a:cubicBezTo>
                  <a:pt x="3284098" y="876755"/>
                  <a:pt x="3084523" y="892336"/>
                  <a:pt x="2853274" y="871912"/>
                </a:cubicBezTo>
                <a:cubicBezTo>
                  <a:pt x="2622025" y="851488"/>
                  <a:pt x="2414903" y="902461"/>
                  <a:pt x="2193644" y="871912"/>
                </a:cubicBezTo>
                <a:cubicBezTo>
                  <a:pt x="1972385" y="841364"/>
                  <a:pt x="1765189" y="861742"/>
                  <a:pt x="1603450" y="871912"/>
                </a:cubicBezTo>
                <a:cubicBezTo>
                  <a:pt x="1441711" y="882082"/>
                  <a:pt x="1098265" y="906355"/>
                  <a:pt x="839669" y="871912"/>
                </a:cubicBezTo>
                <a:cubicBezTo>
                  <a:pt x="581073" y="837469"/>
                  <a:pt x="460792" y="873410"/>
                  <a:pt x="145322" y="871912"/>
                </a:cubicBezTo>
                <a:cubicBezTo>
                  <a:pt x="80658" y="872153"/>
                  <a:pt x="-8580" y="814193"/>
                  <a:pt x="0" y="726590"/>
                </a:cubicBezTo>
                <a:cubicBezTo>
                  <a:pt x="15877" y="516351"/>
                  <a:pt x="-19409" y="293558"/>
                  <a:pt x="0" y="145322"/>
                </a:cubicBezTo>
                <a:close/>
              </a:path>
              <a:path w="3762377" h="871912" stroke="0" extrusionOk="0">
                <a:moveTo>
                  <a:pt x="0" y="145322"/>
                </a:moveTo>
                <a:cubicBezTo>
                  <a:pt x="11055" y="49182"/>
                  <a:pt x="62931" y="15876"/>
                  <a:pt x="145322" y="0"/>
                </a:cubicBezTo>
                <a:cubicBezTo>
                  <a:pt x="375219" y="-20830"/>
                  <a:pt x="628098" y="-25673"/>
                  <a:pt x="839669" y="0"/>
                </a:cubicBezTo>
                <a:cubicBezTo>
                  <a:pt x="1051240" y="25673"/>
                  <a:pt x="1326010" y="31829"/>
                  <a:pt x="1603450" y="0"/>
                </a:cubicBezTo>
                <a:cubicBezTo>
                  <a:pt x="1880890" y="-31829"/>
                  <a:pt x="2183140" y="35010"/>
                  <a:pt x="2367231" y="0"/>
                </a:cubicBezTo>
                <a:cubicBezTo>
                  <a:pt x="2551322" y="-35010"/>
                  <a:pt x="3192862" y="-56489"/>
                  <a:pt x="3617055" y="0"/>
                </a:cubicBezTo>
                <a:cubicBezTo>
                  <a:pt x="3698515" y="-4026"/>
                  <a:pt x="3768875" y="69646"/>
                  <a:pt x="3762377" y="145322"/>
                </a:cubicBezTo>
                <a:cubicBezTo>
                  <a:pt x="3737869" y="381936"/>
                  <a:pt x="3736538" y="577526"/>
                  <a:pt x="3762377" y="726590"/>
                </a:cubicBezTo>
                <a:cubicBezTo>
                  <a:pt x="3755028" y="813565"/>
                  <a:pt x="3692767" y="875067"/>
                  <a:pt x="3617055" y="871912"/>
                </a:cubicBezTo>
                <a:cubicBezTo>
                  <a:pt x="3476273" y="873603"/>
                  <a:pt x="3100887" y="874990"/>
                  <a:pt x="2922708" y="871912"/>
                </a:cubicBezTo>
                <a:cubicBezTo>
                  <a:pt x="2744529" y="868834"/>
                  <a:pt x="2458636" y="849214"/>
                  <a:pt x="2332514" y="871912"/>
                </a:cubicBezTo>
                <a:cubicBezTo>
                  <a:pt x="2206392" y="894610"/>
                  <a:pt x="1944535" y="868287"/>
                  <a:pt x="1672885" y="871912"/>
                </a:cubicBezTo>
                <a:cubicBezTo>
                  <a:pt x="1401235" y="875537"/>
                  <a:pt x="1214476" y="844167"/>
                  <a:pt x="909103" y="871912"/>
                </a:cubicBezTo>
                <a:cubicBezTo>
                  <a:pt x="603730" y="899657"/>
                  <a:pt x="503781" y="873625"/>
                  <a:pt x="145322" y="871912"/>
                </a:cubicBezTo>
                <a:cubicBezTo>
                  <a:pt x="50810" y="863284"/>
                  <a:pt x="7835" y="797803"/>
                  <a:pt x="0" y="726590"/>
                </a:cubicBezTo>
                <a:cubicBezTo>
                  <a:pt x="23501" y="599234"/>
                  <a:pt x="-23354" y="372463"/>
                  <a:pt x="0" y="145322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قطاع السلع الاستهلاكية الكمالية </a:t>
            </a:r>
            <a:endParaRPr lang="en-US" sz="16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pPr algn="ctr"/>
            <a:r>
              <a:rPr lang="en-US" sz="16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Consumer Discretionary</a:t>
            </a:r>
            <a:endParaRPr lang="en-US" sz="1050" b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4A4DFBE-2168-83AA-EFFD-C005C579C580}"/>
              </a:ext>
            </a:extLst>
          </p:cNvPr>
          <p:cNvSpPr/>
          <p:nvPr/>
        </p:nvSpPr>
        <p:spPr>
          <a:xfrm>
            <a:off x="2757488" y="1762986"/>
            <a:ext cx="3840117" cy="871912"/>
          </a:xfrm>
          <a:custGeom>
            <a:avLst/>
            <a:gdLst>
              <a:gd name="connsiteX0" fmla="*/ 0 w 3840117"/>
              <a:gd name="connsiteY0" fmla="*/ 145322 h 871912"/>
              <a:gd name="connsiteX1" fmla="*/ 145322 w 3840117"/>
              <a:gd name="connsiteY1" fmla="*/ 0 h 871912"/>
              <a:gd name="connsiteX2" fmla="*/ 665911 w 3840117"/>
              <a:gd name="connsiteY2" fmla="*/ 0 h 871912"/>
              <a:gd name="connsiteX3" fmla="*/ 1328480 w 3840117"/>
              <a:gd name="connsiteY3" fmla="*/ 0 h 871912"/>
              <a:gd name="connsiteX4" fmla="*/ 1849069 w 3840117"/>
              <a:gd name="connsiteY4" fmla="*/ 0 h 871912"/>
              <a:gd name="connsiteX5" fmla="*/ 2369658 w 3840117"/>
              <a:gd name="connsiteY5" fmla="*/ 0 h 871912"/>
              <a:gd name="connsiteX6" fmla="*/ 2996732 w 3840117"/>
              <a:gd name="connsiteY6" fmla="*/ 0 h 871912"/>
              <a:gd name="connsiteX7" fmla="*/ 3694795 w 3840117"/>
              <a:gd name="connsiteY7" fmla="*/ 0 h 871912"/>
              <a:gd name="connsiteX8" fmla="*/ 3840117 w 3840117"/>
              <a:gd name="connsiteY8" fmla="*/ 145322 h 871912"/>
              <a:gd name="connsiteX9" fmla="*/ 3840117 w 3840117"/>
              <a:gd name="connsiteY9" fmla="*/ 726590 h 871912"/>
              <a:gd name="connsiteX10" fmla="*/ 3694795 w 3840117"/>
              <a:gd name="connsiteY10" fmla="*/ 871912 h 871912"/>
              <a:gd name="connsiteX11" fmla="*/ 3138711 w 3840117"/>
              <a:gd name="connsiteY11" fmla="*/ 871912 h 871912"/>
              <a:gd name="connsiteX12" fmla="*/ 2653616 w 3840117"/>
              <a:gd name="connsiteY12" fmla="*/ 871912 h 871912"/>
              <a:gd name="connsiteX13" fmla="*/ 2026543 w 3840117"/>
              <a:gd name="connsiteY13" fmla="*/ 871912 h 871912"/>
              <a:gd name="connsiteX14" fmla="*/ 1470459 w 3840117"/>
              <a:gd name="connsiteY14" fmla="*/ 871912 h 871912"/>
              <a:gd name="connsiteX15" fmla="*/ 807890 w 3840117"/>
              <a:gd name="connsiteY15" fmla="*/ 871912 h 871912"/>
              <a:gd name="connsiteX16" fmla="*/ 145322 w 3840117"/>
              <a:gd name="connsiteY16" fmla="*/ 871912 h 871912"/>
              <a:gd name="connsiteX17" fmla="*/ 0 w 3840117"/>
              <a:gd name="connsiteY17" fmla="*/ 726590 h 871912"/>
              <a:gd name="connsiteX18" fmla="*/ 0 w 3840117"/>
              <a:gd name="connsiteY18" fmla="*/ 145322 h 871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840117" h="871912" fill="none" extrusionOk="0">
                <a:moveTo>
                  <a:pt x="0" y="145322"/>
                </a:moveTo>
                <a:cubicBezTo>
                  <a:pt x="-11938" y="63892"/>
                  <a:pt x="67889" y="-1389"/>
                  <a:pt x="145322" y="0"/>
                </a:cubicBezTo>
                <a:cubicBezTo>
                  <a:pt x="284374" y="21157"/>
                  <a:pt x="472179" y="25010"/>
                  <a:pt x="665911" y="0"/>
                </a:cubicBezTo>
                <a:cubicBezTo>
                  <a:pt x="859643" y="-25010"/>
                  <a:pt x="1176340" y="-12694"/>
                  <a:pt x="1328480" y="0"/>
                </a:cubicBezTo>
                <a:cubicBezTo>
                  <a:pt x="1480620" y="12694"/>
                  <a:pt x="1686358" y="11379"/>
                  <a:pt x="1849069" y="0"/>
                </a:cubicBezTo>
                <a:cubicBezTo>
                  <a:pt x="2011780" y="-11379"/>
                  <a:pt x="2241806" y="-13463"/>
                  <a:pt x="2369658" y="0"/>
                </a:cubicBezTo>
                <a:cubicBezTo>
                  <a:pt x="2497510" y="13463"/>
                  <a:pt x="2718901" y="-27398"/>
                  <a:pt x="2996732" y="0"/>
                </a:cubicBezTo>
                <a:cubicBezTo>
                  <a:pt x="3274563" y="27398"/>
                  <a:pt x="3363433" y="-616"/>
                  <a:pt x="3694795" y="0"/>
                </a:cubicBezTo>
                <a:cubicBezTo>
                  <a:pt x="3771231" y="-14721"/>
                  <a:pt x="3831015" y="56063"/>
                  <a:pt x="3840117" y="145322"/>
                </a:cubicBezTo>
                <a:cubicBezTo>
                  <a:pt x="3840998" y="265579"/>
                  <a:pt x="3859708" y="567870"/>
                  <a:pt x="3840117" y="726590"/>
                </a:cubicBezTo>
                <a:cubicBezTo>
                  <a:pt x="3855705" y="800452"/>
                  <a:pt x="3786809" y="882376"/>
                  <a:pt x="3694795" y="871912"/>
                </a:cubicBezTo>
                <a:cubicBezTo>
                  <a:pt x="3539255" y="885146"/>
                  <a:pt x="3376366" y="853383"/>
                  <a:pt x="3138711" y="871912"/>
                </a:cubicBezTo>
                <a:cubicBezTo>
                  <a:pt x="2901056" y="890441"/>
                  <a:pt x="2857387" y="891813"/>
                  <a:pt x="2653616" y="871912"/>
                </a:cubicBezTo>
                <a:cubicBezTo>
                  <a:pt x="2449846" y="852011"/>
                  <a:pt x="2333426" y="848793"/>
                  <a:pt x="2026543" y="871912"/>
                </a:cubicBezTo>
                <a:cubicBezTo>
                  <a:pt x="1719660" y="895031"/>
                  <a:pt x="1688998" y="852084"/>
                  <a:pt x="1470459" y="871912"/>
                </a:cubicBezTo>
                <a:cubicBezTo>
                  <a:pt x="1251920" y="891740"/>
                  <a:pt x="989021" y="855319"/>
                  <a:pt x="807890" y="871912"/>
                </a:cubicBezTo>
                <a:cubicBezTo>
                  <a:pt x="626759" y="888505"/>
                  <a:pt x="330775" y="888269"/>
                  <a:pt x="145322" y="871912"/>
                </a:cubicBezTo>
                <a:cubicBezTo>
                  <a:pt x="49076" y="876689"/>
                  <a:pt x="905" y="802760"/>
                  <a:pt x="0" y="726590"/>
                </a:cubicBezTo>
                <a:cubicBezTo>
                  <a:pt x="4606" y="461875"/>
                  <a:pt x="-9407" y="411509"/>
                  <a:pt x="0" y="145322"/>
                </a:cubicBezTo>
                <a:close/>
              </a:path>
              <a:path w="3840117" h="871912" stroke="0" extrusionOk="0">
                <a:moveTo>
                  <a:pt x="0" y="145322"/>
                </a:moveTo>
                <a:cubicBezTo>
                  <a:pt x="11055" y="49182"/>
                  <a:pt x="62931" y="15876"/>
                  <a:pt x="145322" y="0"/>
                </a:cubicBezTo>
                <a:cubicBezTo>
                  <a:pt x="296740" y="-24888"/>
                  <a:pt x="452215" y="-16223"/>
                  <a:pt x="736901" y="0"/>
                </a:cubicBezTo>
                <a:cubicBezTo>
                  <a:pt x="1021587" y="16223"/>
                  <a:pt x="1186743" y="22199"/>
                  <a:pt x="1399469" y="0"/>
                </a:cubicBezTo>
                <a:cubicBezTo>
                  <a:pt x="1612195" y="-22199"/>
                  <a:pt x="1884664" y="-8383"/>
                  <a:pt x="2062037" y="0"/>
                </a:cubicBezTo>
                <a:cubicBezTo>
                  <a:pt x="2239410" y="8383"/>
                  <a:pt x="2375160" y="27410"/>
                  <a:pt x="2618122" y="0"/>
                </a:cubicBezTo>
                <a:cubicBezTo>
                  <a:pt x="2861084" y="-27410"/>
                  <a:pt x="3447276" y="35157"/>
                  <a:pt x="3694795" y="0"/>
                </a:cubicBezTo>
                <a:cubicBezTo>
                  <a:pt x="3771213" y="5325"/>
                  <a:pt x="3848874" y="63218"/>
                  <a:pt x="3840117" y="145322"/>
                </a:cubicBezTo>
                <a:cubicBezTo>
                  <a:pt x="3868772" y="426732"/>
                  <a:pt x="3854641" y="477592"/>
                  <a:pt x="3840117" y="726590"/>
                </a:cubicBezTo>
                <a:cubicBezTo>
                  <a:pt x="3838348" y="817327"/>
                  <a:pt x="3777051" y="876488"/>
                  <a:pt x="3694795" y="871912"/>
                </a:cubicBezTo>
                <a:cubicBezTo>
                  <a:pt x="3420601" y="871959"/>
                  <a:pt x="3347828" y="883360"/>
                  <a:pt x="3138711" y="871912"/>
                </a:cubicBezTo>
                <a:cubicBezTo>
                  <a:pt x="2929594" y="860464"/>
                  <a:pt x="2843790" y="844404"/>
                  <a:pt x="2582627" y="871912"/>
                </a:cubicBezTo>
                <a:cubicBezTo>
                  <a:pt x="2321464" y="899420"/>
                  <a:pt x="2071591" y="882392"/>
                  <a:pt x="1920059" y="871912"/>
                </a:cubicBezTo>
                <a:cubicBezTo>
                  <a:pt x="1768527" y="861432"/>
                  <a:pt x="1620630" y="843129"/>
                  <a:pt x="1328480" y="871912"/>
                </a:cubicBezTo>
                <a:cubicBezTo>
                  <a:pt x="1036330" y="900695"/>
                  <a:pt x="915791" y="871517"/>
                  <a:pt x="665911" y="871912"/>
                </a:cubicBezTo>
                <a:cubicBezTo>
                  <a:pt x="416031" y="872307"/>
                  <a:pt x="261509" y="850821"/>
                  <a:pt x="145322" y="871912"/>
                </a:cubicBezTo>
                <a:cubicBezTo>
                  <a:pt x="66337" y="863360"/>
                  <a:pt x="10199" y="809470"/>
                  <a:pt x="0" y="726590"/>
                </a:cubicBezTo>
                <a:cubicBezTo>
                  <a:pt x="11033" y="479632"/>
                  <a:pt x="2641" y="363058"/>
                  <a:pt x="0" y="145322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Nike, Inc. (NKE)</a:t>
            </a:r>
            <a:endParaRPr lang="en-US" sz="1400" b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567BD0D-45CE-5DCB-D9C4-E3401FBDFE2F}"/>
              </a:ext>
            </a:extLst>
          </p:cNvPr>
          <p:cNvSpPr/>
          <p:nvPr/>
        </p:nvSpPr>
        <p:spPr>
          <a:xfrm>
            <a:off x="2514600" y="2993043"/>
            <a:ext cx="9234490" cy="1207482"/>
          </a:xfrm>
          <a:custGeom>
            <a:avLst/>
            <a:gdLst>
              <a:gd name="connsiteX0" fmla="*/ 0 w 9234490"/>
              <a:gd name="connsiteY0" fmla="*/ 201251 h 1207482"/>
              <a:gd name="connsiteX1" fmla="*/ 201251 w 9234490"/>
              <a:gd name="connsiteY1" fmla="*/ 0 h 1207482"/>
              <a:gd name="connsiteX2" fmla="*/ 880635 w 9234490"/>
              <a:gd name="connsiteY2" fmla="*/ 0 h 1207482"/>
              <a:gd name="connsiteX3" fmla="*/ 1471699 w 9234490"/>
              <a:gd name="connsiteY3" fmla="*/ 0 h 1207482"/>
              <a:gd name="connsiteX4" fmla="*/ 2239402 w 9234490"/>
              <a:gd name="connsiteY4" fmla="*/ 0 h 1207482"/>
              <a:gd name="connsiteX5" fmla="*/ 3095426 w 9234490"/>
              <a:gd name="connsiteY5" fmla="*/ 0 h 1207482"/>
              <a:gd name="connsiteX6" fmla="*/ 3863129 w 9234490"/>
              <a:gd name="connsiteY6" fmla="*/ 0 h 1207482"/>
              <a:gd name="connsiteX7" fmla="*/ 4630833 w 9234490"/>
              <a:gd name="connsiteY7" fmla="*/ 0 h 1207482"/>
              <a:gd name="connsiteX8" fmla="*/ 5221896 w 9234490"/>
              <a:gd name="connsiteY8" fmla="*/ 0 h 1207482"/>
              <a:gd name="connsiteX9" fmla="*/ 6077920 w 9234490"/>
              <a:gd name="connsiteY9" fmla="*/ 0 h 1207482"/>
              <a:gd name="connsiteX10" fmla="*/ 6933943 w 9234490"/>
              <a:gd name="connsiteY10" fmla="*/ 0 h 1207482"/>
              <a:gd name="connsiteX11" fmla="*/ 7348367 w 9234490"/>
              <a:gd name="connsiteY11" fmla="*/ 0 h 1207482"/>
              <a:gd name="connsiteX12" fmla="*/ 8204391 w 9234490"/>
              <a:gd name="connsiteY12" fmla="*/ 0 h 1207482"/>
              <a:gd name="connsiteX13" fmla="*/ 9033239 w 9234490"/>
              <a:gd name="connsiteY13" fmla="*/ 0 h 1207482"/>
              <a:gd name="connsiteX14" fmla="*/ 9234490 w 9234490"/>
              <a:gd name="connsiteY14" fmla="*/ 201251 h 1207482"/>
              <a:gd name="connsiteX15" fmla="*/ 9234490 w 9234490"/>
              <a:gd name="connsiteY15" fmla="*/ 619841 h 1207482"/>
              <a:gd name="connsiteX16" fmla="*/ 9234490 w 9234490"/>
              <a:gd name="connsiteY16" fmla="*/ 1006231 h 1207482"/>
              <a:gd name="connsiteX17" fmla="*/ 9033239 w 9234490"/>
              <a:gd name="connsiteY17" fmla="*/ 1207482 h 1207482"/>
              <a:gd name="connsiteX18" fmla="*/ 8530495 w 9234490"/>
              <a:gd name="connsiteY18" fmla="*/ 1207482 h 1207482"/>
              <a:gd name="connsiteX19" fmla="*/ 8116071 w 9234490"/>
              <a:gd name="connsiteY19" fmla="*/ 1207482 h 1207482"/>
              <a:gd name="connsiteX20" fmla="*/ 7525007 w 9234490"/>
              <a:gd name="connsiteY20" fmla="*/ 1207482 h 1207482"/>
              <a:gd name="connsiteX21" fmla="*/ 7110583 w 9234490"/>
              <a:gd name="connsiteY21" fmla="*/ 1207482 h 1207482"/>
              <a:gd name="connsiteX22" fmla="*/ 6607839 w 9234490"/>
              <a:gd name="connsiteY22" fmla="*/ 1207482 h 1207482"/>
              <a:gd name="connsiteX23" fmla="*/ 6193415 w 9234490"/>
              <a:gd name="connsiteY23" fmla="*/ 1207482 h 1207482"/>
              <a:gd name="connsiteX24" fmla="*/ 5690671 w 9234490"/>
              <a:gd name="connsiteY24" fmla="*/ 1207482 h 1207482"/>
              <a:gd name="connsiteX25" fmla="*/ 5276247 w 9234490"/>
              <a:gd name="connsiteY25" fmla="*/ 1207482 h 1207482"/>
              <a:gd name="connsiteX26" fmla="*/ 4685183 w 9234490"/>
              <a:gd name="connsiteY26" fmla="*/ 1207482 h 1207482"/>
              <a:gd name="connsiteX27" fmla="*/ 4005800 w 9234490"/>
              <a:gd name="connsiteY27" fmla="*/ 1207482 h 1207482"/>
              <a:gd name="connsiteX28" fmla="*/ 3326416 w 9234490"/>
              <a:gd name="connsiteY28" fmla="*/ 1207482 h 1207482"/>
              <a:gd name="connsiteX29" fmla="*/ 2558712 w 9234490"/>
              <a:gd name="connsiteY29" fmla="*/ 1207482 h 1207482"/>
              <a:gd name="connsiteX30" fmla="*/ 2144288 w 9234490"/>
              <a:gd name="connsiteY30" fmla="*/ 1207482 h 1207482"/>
              <a:gd name="connsiteX31" fmla="*/ 1641544 w 9234490"/>
              <a:gd name="connsiteY31" fmla="*/ 1207482 h 1207482"/>
              <a:gd name="connsiteX32" fmla="*/ 785521 w 9234490"/>
              <a:gd name="connsiteY32" fmla="*/ 1207482 h 1207482"/>
              <a:gd name="connsiteX33" fmla="*/ 201251 w 9234490"/>
              <a:gd name="connsiteY33" fmla="*/ 1207482 h 1207482"/>
              <a:gd name="connsiteX34" fmla="*/ 0 w 9234490"/>
              <a:gd name="connsiteY34" fmla="*/ 1006231 h 1207482"/>
              <a:gd name="connsiteX35" fmla="*/ 0 w 9234490"/>
              <a:gd name="connsiteY35" fmla="*/ 619841 h 1207482"/>
              <a:gd name="connsiteX36" fmla="*/ 0 w 9234490"/>
              <a:gd name="connsiteY36" fmla="*/ 201251 h 120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234490" h="1207482" fill="none" extrusionOk="0">
                <a:moveTo>
                  <a:pt x="0" y="201251"/>
                </a:moveTo>
                <a:cubicBezTo>
                  <a:pt x="-13345" y="108292"/>
                  <a:pt x="68396" y="13669"/>
                  <a:pt x="201251" y="0"/>
                </a:cubicBezTo>
                <a:cubicBezTo>
                  <a:pt x="373041" y="-27924"/>
                  <a:pt x="550469" y="-20216"/>
                  <a:pt x="880635" y="0"/>
                </a:cubicBezTo>
                <a:cubicBezTo>
                  <a:pt x="1210801" y="20216"/>
                  <a:pt x="1298435" y="-12758"/>
                  <a:pt x="1471699" y="0"/>
                </a:cubicBezTo>
                <a:cubicBezTo>
                  <a:pt x="1644963" y="12758"/>
                  <a:pt x="1979892" y="-34781"/>
                  <a:pt x="2239402" y="0"/>
                </a:cubicBezTo>
                <a:cubicBezTo>
                  <a:pt x="2498912" y="34781"/>
                  <a:pt x="2714758" y="28392"/>
                  <a:pt x="3095426" y="0"/>
                </a:cubicBezTo>
                <a:cubicBezTo>
                  <a:pt x="3476094" y="-28392"/>
                  <a:pt x="3604472" y="31564"/>
                  <a:pt x="3863129" y="0"/>
                </a:cubicBezTo>
                <a:cubicBezTo>
                  <a:pt x="4121786" y="-31564"/>
                  <a:pt x="4471393" y="-14213"/>
                  <a:pt x="4630833" y="0"/>
                </a:cubicBezTo>
                <a:cubicBezTo>
                  <a:pt x="4790273" y="14213"/>
                  <a:pt x="4950263" y="679"/>
                  <a:pt x="5221896" y="0"/>
                </a:cubicBezTo>
                <a:cubicBezTo>
                  <a:pt x="5493529" y="-679"/>
                  <a:pt x="5869462" y="-21135"/>
                  <a:pt x="6077920" y="0"/>
                </a:cubicBezTo>
                <a:cubicBezTo>
                  <a:pt x="6286378" y="21135"/>
                  <a:pt x="6592201" y="15856"/>
                  <a:pt x="6933943" y="0"/>
                </a:cubicBezTo>
                <a:cubicBezTo>
                  <a:pt x="7275685" y="-15856"/>
                  <a:pt x="7221972" y="-14277"/>
                  <a:pt x="7348367" y="0"/>
                </a:cubicBezTo>
                <a:cubicBezTo>
                  <a:pt x="7474762" y="14277"/>
                  <a:pt x="7853696" y="-6181"/>
                  <a:pt x="8204391" y="0"/>
                </a:cubicBezTo>
                <a:cubicBezTo>
                  <a:pt x="8555086" y="6181"/>
                  <a:pt x="8828361" y="24164"/>
                  <a:pt x="9033239" y="0"/>
                </a:cubicBezTo>
                <a:cubicBezTo>
                  <a:pt x="9156232" y="8165"/>
                  <a:pt x="9251623" y="98681"/>
                  <a:pt x="9234490" y="201251"/>
                </a:cubicBezTo>
                <a:cubicBezTo>
                  <a:pt x="9219633" y="332589"/>
                  <a:pt x="9224047" y="411301"/>
                  <a:pt x="9234490" y="619841"/>
                </a:cubicBezTo>
                <a:cubicBezTo>
                  <a:pt x="9244934" y="828381"/>
                  <a:pt x="9244380" y="853503"/>
                  <a:pt x="9234490" y="1006231"/>
                </a:cubicBezTo>
                <a:cubicBezTo>
                  <a:pt x="9239258" y="1126715"/>
                  <a:pt x="9132520" y="1206041"/>
                  <a:pt x="9033239" y="1207482"/>
                </a:cubicBezTo>
                <a:cubicBezTo>
                  <a:pt x="8814880" y="1208626"/>
                  <a:pt x="8762247" y="1196214"/>
                  <a:pt x="8530495" y="1207482"/>
                </a:cubicBezTo>
                <a:cubicBezTo>
                  <a:pt x="8298743" y="1218750"/>
                  <a:pt x="8253667" y="1220901"/>
                  <a:pt x="8116071" y="1207482"/>
                </a:cubicBezTo>
                <a:cubicBezTo>
                  <a:pt x="7978475" y="1194063"/>
                  <a:pt x="7733136" y="1201625"/>
                  <a:pt x="7525007" y="1207482"/>
                </a:cubicBezTo>
                <a:cubicBezTo>
                  <a:pt x="7316878" y="1213339"/>
                  <a:pt x="7264837" y="1221994"/>
                  <a:pt x="7110583" y="1207482"/>
                </a:cubicBezTo>
                <a:cubicBezTo>
                  <a:pt x="6956329" y="1192970"/>
                  <a:pt x="6760845" y="1222908"/>
                  <a:pt x="6607839" y="1207482"/>
                </a:cubicBezTo>
                <a:cubicBezTo>
                  <a:pt x="6454833" y="1192056"/>
                  <a:pt x="6316309" y="1191486"/>
                  <a:pt x="6193415" y="1207482"/>
                </a:cubicBezTo>
                <a:cubicBezTo>
                  <a:pt x="6070521" y="1223478"/>
                  <a:pt x="5868704" y="1221658"/>
                  <a:pt x="5690671" y="1207482"/>
                </a:cubicBezTo>
                <a:cubicBezTo>
                  <a:pt x="5512638" y="1193306"/>
                  <a:pt x="5433240" y="1214612"/>
                  <a:pt x="5276247" y="1207482"/>
                </a:cubicBezTo>
                <a:cubicBezTo>
                  <a:pt x="5119254" y="1200352"/>
                  <a:pt x="4954409" y="1209577"/>
                  <a:pt x="4685183" y="1207482"/>
                </a:cubicBezTo>
                <a:cubicBezTo>
                  <a:pt x="4415957" y="1205387"/>
                  <a:pt x="4307386" y="1204141"/>
                  <a:pt x="4005800" y="1207482"/>
                </a:cubicBezTo>
                <a:cubicBezTo>
                  <a:pt x="3704214" y="1210823"/>
                  <a:pt x="3497738" y="1173958"/>
                  <a:pt x="3326416" y="1207482"/>
                </a:cubicBezTo>
                <a:cubicBezTo>
                  <a:pt x="3155094" y="1241006"/>
                  <a:pt x="2764554" y="1238899"/>
                  <a:pt x="2558712" y="1207482"/>
                </a:cubicBezTo>
                <a:cubicBezTo>
                  <a:pt x="2352870" y="1176065"/>
                  <a:pt x="2247911" y="1208535"/>
                  <a:pt x="2144288" y="1207482"/>
                </a:cubicBezTo>
                <a:cubicBezTo>
                  <a:pt x="2040665" y="1206429"/>
                  <a:pt x="1861101" y="1193221"/>
                  <a:pt x="1641544" y="1207482"/>
                </a:cubicBezTo>
                <a:cubicBezTo>
                  <a:pt x="1421987" y="1221743"/>
                  <a:pt x="1207392" y="1203818"/>
                  <a:pt x="785521" y="1207482"/>
                </a:cubicBezTo>
                <a:cubicBezTo>
                  <a:pt x="363650" y="1211146"/>
                  <a:pt x="386748" y="1216021"/>
                  <a:pt x="201251" y="1207482"/>
                </a:cubicBezTo>
                <a:cubicBezTo>
                  <a:pt x="86257" y="1183338"/>
                  <a:pt x="19939" y="1104726"/>
                  <a:pt x="0" y="1006231"/>
                </a:cubicBezTo>
                <a:cubicBezTo>
                  <a:pt x="-6274" y="903098"/>
                  <a:pt x="10818" y="770698"/>
                  <a:pt x="0" y="619841"/>
                </a:cubicBezTo>
                <a:cubicBezTo>
                  <a:pt x="-10818" y="468984"/>
                  <a:pt x="-11764" y="383207"/>
                  <a:pt x="0" y="201251"/>
                </a:cubicBezTo>
                <a:close/>
              </a:path>
              <a:path w="9234490" h="1207482" stroke="0" extrusionOk="0">
                <a:moveTo>
                  <a:pt x="0" y="201251"/>
                </a:moveTo>
                <a:cubicBezTo>
                  <a:pt x="14161" y="69760"/>
                  <a:pt x="88093" y="14967"/>
                  <a:pt x="201251" y="0"/>
                </a:cubicBezTo>
                <a:cubicBezTo>
                  <a:pt x="479099" y="-4054"/>
                  <a:pt x="600296" y="-2705"/>
                  <a:pt x="880635" y="0"/>
                </a:cubicBezTo>
                <a:cubicBezTo>
                  <a:pt x="1160974" y="2705"/>
                  <a:pt x="1535846" y="-25777"/>
                  <a:pt x="1736658" y="0"/>
                </a:cubicBezTo>
                <a:cubicBezTo>
                  <a:pt x="1937470" y="25777"/>
                  <a:pt x="2217711" y="14453"/>
                  <a:pt x="2592682" y="0"/>
                </a:cubicBezTo>
                <a:cubicBezTo>
                  <a:pt x="2967653" y="-14453"/>
                  <a:pt x="2913420" y="-15592"/>
                  <a:pt x="3183745" y="0"/>
                </a:cubicBezTo>
                <a:cubicBezTo>
                  <a:pt x="3454070" y="15592"/>
                  <a:pt x="3627048" y="-2237"/>
                  <a:pt x="3951449" y="0"/>
                </a:cubicBezTo>
                <a:cubicBezTo>
                  <a:pt x="4275850" y="2237"/>
                  <a:pt x="4573316" y="32572"/>
                  <a:pt x="4807472" y="0"/>
                </a:cubicBezTo>
                <a:cubicBezTo>
                  <a:pt x="5041628" y="-32572"/>
                  <a:pt x="5181433" y="4297"/>
                  <a:pt x="5398536" y="0"/>
                </a:cubicBezTo>
                <a:cubicBezTo>
                  <a:pt x="5615639" y="-4297"/>
                  <a:pt x="5857359" y="-7381"/>
                  <a:pt x="6077920" y="0"/>
                </a:cubicBezTo>
                <a:cubicBezTo>
                  <a:pt x="6298481" y="7381"/>
                  <a:pt x="6304435" y="-6796"/>
                  <a:pt x="6492344" y="0"/>
                </a:cubicBezTo>
                <a:cubicBezTo>
                  <a:pt x="6680253" y="6796"/>
                  <a:pt x="6993184" y="-17169"/>
                  <a:pt x="7260048" y="0"/>
                </a:cubicBezTo>
                <a:cubicBezTo>
                  <a:pt x="7526912" y="17169"/>
                  <a:pt x="7542906" y="16477"/>
                  <a:pt x="7674472" y="0"/>
                </a:cubicBezTo>
                <a:cubicBezTo>
                  <a:pt x="7806038" y="-16477"/>
                  <a:pt x="7970501" y="-28746"/>
                  <a:pt x="8265535" y="0"/>
                </a:cubicBezTo>
                <a:cubicBezTo>
                  <a:pt x="8560569" y="28746"/>
                  <a:pt x="8737080" y="24373"/>
                  <a:pt x="9033239" y="0"/>
                </a:cubicBezTo>
                <a:cubicBezTo>
                  <a:pt x="9135757" y="-4198"/>
                  <a:pt x="9221813" y="101326"/>
                  <a:pt x="9234490" y="201251"/>
                </a:cubicBezTo>
                <a:cubicBezTo>
                  <a:pt x="9237604" y="323359"/>
                  <a:pt x="9226499" y="517046"/>
                  <a:pt x="9234490" y="611791"/>
                </a:cubicBezTo>
                <a:cubicBezTo>
                  <a:pt x="9242481" y="706536"/>
                  <a:pt x="9245255" y="825688"/>
                  <a:pt x="9234490" y="1006231"/>
                </a:cubicBezTo>
                <a:cubicBezTo>
                  <a:pt x="9237456" y="1090457"/>
                  <a:pt x="9131974" y="1221807"/>
                  <a:pt x="9033239" y="1207482"/>
                </a:cubicBezTo>
                <a:cubicBezTo>
                  <a:pt x="8810120" y="1229031"/>
                  <a:pt x="8611444" y="1184814"/>
                  <a:pt x="8442175" y="1207482"/>
                </a:cubicBezTo>
                <a:cubicBezTo>
                  <a:pt x="8272906" y="1230150"/>
                  <a:pt x="7982689" y="1184330"/>
                  <a:pt x="7851111" y="1207482"/>
                </a:cubicBezTo>
                <a:cubicBezTo>
                  <a:pt x="7719533" y="1230634"/>
                  <a:pt x="7516668" y="1209916"/>
                  <a:pt x="7348367" y="1207482"/>
                </a:cubicBezTo>
                <a:cubicBezTo>
                  <a:pt x="7180066" y="1205048"/>
                  <a:pt x="6891191" y="1187625"/>
                  <a:pt x="6492344" y="1207482"/>
                </a:cubicBezTo>
                <a:cubicBezTo>
                  <a:pt x="6093497" y="1227339"/>
                  <a:pt x="6150031" y="1185746"/>
                  <a:pt x="5989600" y="1207482"/>
                </a:cubicBezTo>
                <a:cubicBezTo>
                  <a:pt x="5829169" y="1229218"/>
                  <a:pt x="5601890" y="1207783"/>
                  <a:pt x="5486856" y="1207482"/>
                </a:cubicBezTo>
                <a:cubicBezTo>
                  <a:pt x="5371822" y="1207181"/>
                  <a:pt x="5011367" y="1232226"/>
                  <a:pt x="4719153" y="1207482"/>
                </a:cubicBezTo>
                <a:cubicBezTo>
                  <a:pt x="4426939" y="1182738"/>
                  <a:pt x="4225478" y="1228521"/>
                  <a:pt x="3951449" y="1207482"/>
                </a:cubicBezTo>
                <a:cubicBezTo>
                  <a:pt x="3677420" y="1186443"/>
                  <a:pt x="3359866" y="1199920"/>
                  <a:pt x="3183745" y="1207482"/>
                </a:cubicBezTo>
                <a:cubicBezTo>
                  <a:pt x="3007624" y="1215044"/>
                  <a:pt x="2796383" y="1212716"/>
                  <a:pt x="2681001" y="1207482"/>
                </a:cubicBezTo>
                <a:cubicBezTo>
                  <a:pt x="2565619" y="1202248"/>
                  <a:pt x="2281645" y="1199182"/>
                  <a:pt x="2001618" y="1207482"/>
                </a:cubicBezTo>
                <a:cubicBezTo>
                  <a:pt x="1721591" y="1215782"/>
                  <a:pt x="1633712" y="1179675"/>
                  <a:pt x="1410554" y="1207482"/>
                </a:cubicBezTo>
                <a:cubicBezTo>
                  <a:pt x="1187396" y="1235289"/>
                  <a:pt x="1179697" y="1223288"/>
                  <a:pt x="996130" y="1207482"/>
                </a:cubicBezTo>
                <a:cubicBezTo>
                  <a:pt x="812563" y="1191676"/>
                  <a:pt x="429645" y="1199375"/>
                  <a:pt x="201251" y="1207482"/>
                </a:cubicBezTo>
                <a:cubicBezTo>
                  <a:pt x="96410" y="1185801"/>
                  <a:pt x="-10005" y="1124215"/>
                  <a:pt x="0" y="1006231"/>
                </a:cubicBezTo>
                <a:cubicBezTo>
                  <a:pt x="-9756" y="839088"/>
                  <a:pt x="2100" y="782848"/>
                  <a:pt x="0" y="619841"/>
                </a:cubicBezTo>
                <a:cubicBezTo>
                  <a:pt x="-2100" y="456834"/>
                  <a:pt x="2348" y="360480"/>
                  <a:pt x="0" y="201251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0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الشركات في هذا القطاع تحقق عائدات عالية من خلال </a:t>
            </a:r>
            <a:r>
              <a:rPr lang="ar-EG" sz="2000" b="1" dirty="0">
                <a:solidFill>
                  <a:srgbClr val="00B0F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العلامات التجارية القوية </a:t>
            </a:r>
            <a:r>
              <a:rPr lang="ar-EG" sz="2000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والإدارة الفعالة لسلاسل التوريد</a:t>
            </a:r>
            <a:r>
              <a:rPr lang="ar-EG" sz="20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، مما يؤدي إلى تحقيق أرباح كبيرة مقارنة بالأصول المستخدمة.</a:t>
            </a:r>
            <a:endParaRPr lang="en-US" sz="1200" b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932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" grpId="0" animBg="1"/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1259" y="6033033"/>
            <a:ext cx="1142245" cy="669925"/>
          </a:xfrm>
        </p:spPr>
        <p:txBody>
          <a:bodyPr/>
          <a:lstStyle/>
          <a:p>
            <a:r>
              <a:rPr lang="ar-EG" sz="6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24</a:t>
            </a:r>
            <a:endParaRPr lang="en-US" sz="6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38CA97AC-E225-32C2-6501-4AAE0DF0EE2C}"/>
              </a:ext>
            </a:extLst>
          </p:cNvPr>
          <p:cNvSpPr/>
          <p:nvPr/>
        </p:nvSpPr>
        <p:spPr>
          <a:xfrm>
            <a:off x="3910932" y="155523"/>
            <a:ext cx="4785394" cy="570526"/>
          </a:xfrm>
          <a:custGeom>
            <a:avLst/>
            <a:gdLst>
              <a:gd name="connsiteX0" fmla="*/ 0 w 4785394"/>
              <a:gd name="connsiteY0" fmla="*/ 95090 h 570526"/>
              <a:gd name="connsiteX1" fmla="*/ 95090 w 4785394"/>
              <a:gd name="connsiteY1" fmla="*/ 0 h 570526"/>
              <a:gd name="connsiteX2" fmla="*/ 751549 w 4785394"/>
              <a:gd name="connsiteY2" fmla="*/ 0 h 570526"/>
              <a:gd name="connsiteX3" fmla="*/ 1316104 w 4785394"/>
              <a:gd name="connsiteY3" fmla="*/ 0 h 570526"/>
              <a:gd name="connsiteX4" fmla="*/ 2018515 w 4785394"/>
              <a:gd name="connsiteY4" fmla="*/ 0 h 570526"/>
              <a:gd name="connsiteX5" fmla="*/ 2720927 w 4785394"/>
              <a:gd name="connsiteY5" fmla="*/ 0 h 570526"/>
              <a:gd name="connsiteX6" fmla="*/ 3423338 w 4785394"/>
              <a:gd name="connsiteY6" fmla="*/ 0 h 570526"/>
              <a:gd name="connsiteX7" fmla="*/ 3987893 w 4785394"/>
              <a:gd name="connsiteY7" fmla="*/ 0 h 570526"/>
              <a:gd name="connsiteX8" fmla="*/ 4690304 w 4785394"/>
              <a:gd name="connsiteY8" fmla="*/ 0 h 570526"/>
              <a:gd name="connsiteX9" fmla="*/ 4785394 w 4785394"/>
              <a:gd name="connsiteY9" fmla="*/ 95090 h 570526"/>
              <a:gd name="connsiteX10" fmla="*/ 4785394 w 4785394"/>
              <a:gd name="connsiteY10" fmla="*/ 475436 h 570526"/>
              <a:gd name="connsiteX11" fmla="*/ 4690304 w 4785394"/>
              <a:gd name="connsiteY11" fmla="*/ 570526 h 570526"/>
              <a:gd name="connsiteX12" fmla="*/ 4125749 w 4785394"/>
              <a:gd name="connsiteY12" fmla="*/ 570526 h 570526"/>
              <a:gd name="connsiteX13" fmla="*/ 3377386 w 4785394"/>
              <a:gd name="connsiteY13" fmla="*/ 570526 h 570526"/>
              <a:gd name="connsiteX14" fmla="*/ 2629022 w 4785394"/>
              <a:gd name="connsiteY14" fmla="*/ 570526 h 570526"/>
              <a:gd name="connsiteX15" fmla="*/ 1972563 w 4785394"/>
              <a:gd name="connsiteY15" fmla="*/ 570526 h 570526"/>
              <a:gd name="connsiteX16" fmla="*/ 1362056 w 4785394"/>
              <a:gd name="connsiteY16" fmla="*/ 570526 h 570526"/>
              <a:gd name="connsiteX17" fmla="*/ 751549 w 4785394"/>
              <a:gd name="connsiteY17" fmla="*/ 570526 h 570526"/>
              <a:gd name="connsiteX18" fmla="*/ 95090 w 4785394"/>
              <a:gd name="connsiteY18" fmla="*/ 570526 h 570526"/>
              <a:gd name="connsiteX19" fmla="*/ 0 w 4785394"/>
              <a:gd name="connsiteY19" fmla="*/ 475436 h 570526"/>
              <a:gd name="connsiteX20" fmla="*/ 0 w 4785394"/>
              <a:gd name="connsiteY20" fmla="*/ 95090 h 570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785394" h="570526" fill="none" extrusionOk="0">
                <a:moveTo>
                  <a:pt x="0" y="95090"/>
                </a:moveTo>
                <a:cubicBezTo>
                  <a:pt x="7849" y="46439"/>
                  <a:pt x="43335" y="12257"/>
                  <a:pt x="95090" y="0"/>
                </a:cubicBezTo>
                <a:cubicBezTo>
                  <a:pt x="240247" y="-17656"/>
                  <a:pt x="456897" y="-16977"/>
                  <a:pt x="751549" y="0"/>
                </a:cubicBezTo>
                <a:cubicBezTo>
                  <a:pt x="1046201" y="16977"/>
                  <a:pt x="1136967" y="4385"/>
                  <a:pt x="1316104" y="0"/>
                </a:cubicBezTo>
                <a:cubicBezTo>
                  <a:pt x="1495242" y="-4385"/>
                  <a:pt x="1692801" y="-9929"/>
                  <a:pt x="2018515" y="0"/>
                </a:cubicBezTo>
                <a:cubicBezTo>
                  <a:pt x="2344229" y="9929"/>
                  <a:pt x="2373117" y="-5834"/>
                  <a:pt x="2720927" y="0"/>
                </a:cubicBezTo>
                <a:cubicBezTo>
                  <a:pt x="3068737" y="5834"/>
                  <a:pt x="3077764" y="-33382"/>
                  <a:pt x="3423338" y="0"/>
                </a:cubicBezTo>
                <a:cubicBezTo>
                  <a:pt x="3768912" y="33382"/>
                  <a:pt x="3809876" y="5002"/>
                  <a:pt x="3987893" y="0"/>
                </a:cubicBezTo>
                <a:cubicBezTo>
                  <a:pt x="4165910" y="-5002"/>
                  <a:pt x="4424409" y="-16239"/>
                  <a:pt x="4690304" y="0"/>
                </a:cubicBezTo>
                <a:cubicBezTo>
                  <a:pt x="4751813" y="-3690"/>
                  <a:pt x="4791130" y="47679"/>
                  <a:pt x="4785394" y="95090"/>
                </a:cubicBezTo>
                <a:cubicBezTo>
                  <a:pt x="4768409" y="259560"/>
                  <a:pt x="4778800" y="362903"/>
                  <a:pt x="4785394" y="475436"/>
                </a:cubicBezTo>
                <a:cubicBezTo>
                  <a:pt x="4788454" y="517435"/>
                  <a:pt x="4741103" y="571700"/>
                  <a:pt x="4690304" y="570526"/>
                </a:cubicBezTo>
                <a:cubicBezTo>
                  <a:pt x="4432573" y="591136"/>
                  <a:pt x="4280995" y="582842"/>
                  <a:pt x="4125749" y="570526"/>
                </a:cubicBezTo>
                <a:cubicBezTo>
                  <a:pt x="3970503" y="558210"/>
                  <a:pt x="3551861" y="535203"/>
                  <a:pt x="3377386" y="570526"/>
                </a:cubicBezTo>
                <a:cubicBezTo>
                  <a:pt x="3202911" y="605849"/>
                  <a:pt x="2850206" y="571578"/>
                  <a:pt x="2629022" y="570526"/>
                </a:cubicBezTo>
                <a:cubicBezTo>
                  <a:pt x="2407838" y="569474"/>
                  <a:pt x="2299674" y="539434"/>
                  <a:pt x="1972563" y="570526"/>
                </a:cubicBezTo>
                <a:cubicBezTo>
                  <a:pt x="1645452" y="601618"/>
                  <a:pt x="1563103" y="583019"/>
                  <a:pt x="1362056" y="570526"/>
                </a:cubicBezTo>
                <a:cubicBezTo>
                  <a:pt x="1161009" y="558033"/>
                  <a:pt x="908847" y="567127"/>
                  <a:pt x="751549" y="570526"/>
                </a:cubicBezTo>
                <a:cubicBezTo>
                  <a:pt x="594251" y="573925"/>
                  <a:pt x="292945" y="551665"/>
                  <a:pt x="95090" y="570526"/>
                </a:cubicBezTo>
                <a:cubicBezTo>
                  <a:pt x="39546" y="566537"/>
                  <a:pt x="3040" y="535178"/>
                  <a:pt x="0" y="475436"/>
                </a:cubicBezTo>
                <a:cubicBezTo>
                  <a:pt x="-11608" y="395817"/>
                  <a:pt x="1236" y="272041"/>
                  <a:pt x="0" y="95090"/>
                </a:cubicBezTo>
                <a:close/>
              </a:path>
              <a:path w="4785394" h="570526" stroke="0" extrusionOk="0">
                <a:moveTo>
                  <a:pt x="0" y="95090"/>
                </a:moveTo>
                <a:cubicBezTo>
                  <a:pt x="1404" y="40556"/>
                  <a:pt x="41967" y="4515"/>
                  <a:pt x="95090" y="0"/>
                </a:cubicBezTo>
                <a:cubicBezTo>
                  <a:pt x="397206" y="8502"/>
                  <a:pt x="512877" y="-29905"/>
                  <a:pt x="751549" y="0"/>
                </a:cubicBezTo>
                <a:cubicBezTo>
                  <a:pt x="990221" y="29905"/>
                  <a:pt x="1259653" y="37340"/>
                  <a:pt x="1499913" y="0"/>
                </a:cubicBezTo>
                <a:cubicBezTo>
                  <a:pt x="1740173" y="-37340"/>
                  <a:pt x="2053392" y="-14202"/>
                  <a:pt x="2248276" y="0"/>
                </a:cubicBezTo>
                <a:cubicBezTo>
                  <a:pt x="2443160" y="14202"/>
                  <a:pt x="2659045" y="8070"/>
                  <a:pt x="2858783" y="0"/>
                </a:cubicBezTo>
                <a:cubicBezTo>
                  <a:pt x="3058521" y="-8070"/>
                  <a:pt x="3305062" y="-30632"/>
                  <a:pt x="3561194" y="0"/>
                </a:cubicBezTo>
                <a:cubicBezTo>
                  <a:pt x="3817326" y="30632"/>
                  <a:pt x="4205833" y="-23914"/>
                  <a:pt x="4690304" y="0"/>
                </a:cubicBezTo>
                <a:cubicBezTo>
                  <a:pt x="4732721" y="-2591"/>
                  <a:pt x="4783226" y="40965"/>
                  <a:pt x="4785394" y="95090"/>
                </a:cubicBezTo>
                <a:cubicBezTo>
                  <a:pt x="4775426" y="192861"/>
                  <a:pt x="4769759" y="312531"/>
                  <a:pt x="4785394" y="475436"/>
                </a:cubicBezTo>
                <a:cubicBezTo>
                  <a:pt x="4788560" y="532893"/>
                  <a:pt x="4742057" y="574009"/>
                  <a:pt x="4690304" y="570526"/>
                </a:cubicBezTo>
                <a:cubicBezTo>
                  <a:pt x="4506502" y="547566"/>
                  <a:pt x="4235670" y="552477"/>
                  <a:pt x="4079797" y="570526"/>
                </a:cubicBezTo>
                <a:cubicBezTo>
                  <a:pt x="3923924" y="588575"/>
                  <a:pt x="3593619" y="604724"/>
                  <a:pt x="3331434" y="570526"/>
                </a:cubicBezTo>
                <a:cubicBezTo>
                  <a:pt x="3069249" y="536328"/>
                  <a:pt x="2940388" y="592287"/>
                  <a:pt x="2674974" y="570526"/>
                </a:cubicBezTo>
                <a:cubicBezTo>
                  <a:pt x="2409560" y="548765"/>
                  <a:pt x="2172935" y="573961"/>
                  <a:pt x="1926611" y="570526"/>
                </a:cubicBezTo>
                <a:cubicBezTo>
                  <a:pt x="1680287" y="567091"/>
                  <a:pt x="1633854" y="577817"/>
                  <a:pt x="1362056" y="570526"/>
                </a:cubicBezTo>
                <a:cubicBezTo>
                  <a:pt x="1090259" y="563235"/>
                  <a:pt x="873902" y="573291"/>
                  <a:pt x="659645" y="570526"/>
                </a:cubicBezTo>
                <a:cubicBezTo>
                  <a:pt x="445388" y="567761"/>
                  <a:pt x="297534" y="548388"/>
                  <a:pt x="95090" y="570526"/>
                </a:cubicBezTo>
                <a:cubicBezTo>
                  <a:pt x="43889" y="568800"/>
                  <a:pt x="9469" y="529766"/>
                  <a:pt x="0" y="475436"/>
                </a:cubicBezTo>
                <a:cubicBezTo>
                  <a:pt x="419" y="305640"/>
                  <a:pt x="5343" y="203857"/>
                  <a:pt x="0" y="9509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أفضل الشركات من جهة العائد على الاستثمار</a:t>
            </a:r>
            <a:endParaRPr lang="en-US" sz="1100" b="1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1B7E24-A9F0-CD8B-AD84-754F210A71DD}"/>
              </a:ext>
            </a:extLst>
          </p:cNvPr>
          <p:cNvSpPr txBox="1"/>
          <p:nvPr/>
        </p:nvSpPr>
        <p:spPr>
          <a:xfrm>
            <a:off x="8865610" y="90159"/>
            <a:ext cx="2883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عائد على الإستثمار مرتفع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3F5FBF6-C844-665B-13F3-FF94D74CFEBF}"/>
              </a:ext>
            </a:extLst>
          </p:cNvPr>
          <p:cNvSpPr/>
          <p:nvPr/>
        </p:nvSpPr>
        <p:spPr>
          <a:xfrm>
            <a:off x="6748463" y="2022624"/>
            <a:ext cx="3895727" cy="871912"/>
          </a:xfrm>
          <a:custGeom>
            <a:avLst/>
            <a:gdLst>
              <a:gd name="connsiteX0" fmla="*/ 0 w 3895727"/>
              <a:gd name="connsiteY0" fmla="*/ 145322 h 871912"/>
              <a:gd name="connsiteX1" fmla="*/ 145322 w 3895727"/>
              <a:gd name="connsiteY1" fmla="*/ 0 h 871912"/>
              <a:gd name="connsiteX2" fmla="*/ 674068 w 3895727"/>
              <a:gd name="connsiteY2" fmla="*/ 0 h 871912"/>
              <a:gd name="connsiteX3" fmla="*/ 1347016 w 3895727"/>
              <a:gd name="connsiteY3" fmla="*/ 0 h 871912"/>
              <a:gd name="connsiteX4" fmla="*/ 1875762 w 3895727"/>
              <a:gd name="connsiteY4" fmla="*/ 0 h 871912"/>
              <a:gd name="connsiteX5" fmla="*/ 2404507 w 3895727"/>
              <a:gd name="connsiteY5" fmla="*/ 0 h 871912"/>
              <a:gd name="connsiteX6" fmla="*/ 3041405 w 3895727"/>
              <a:gd name="connsiteY6" fmla="*/ 0 h 871912"/>
              <a:gd name="connsiteX7" fmla="*/ 3750405 w 3895727"/>
              <a:gd name="connsiteY7" fmla="*/ 0 h 871912"/>
              <a:gd name="connsiteX8" fmla="*/ 3895727 w 3895727"/>
              <a:gd name="connsiteY8" fmla="*/ 145322 h 871912"/>
              <a:gd name="connsiteX9" fmla="*/ 3895727 w 3895727"/>
              <a:gd name="connsiteY9" fmla="*/ 726590 h 871912"/>
              <a:gd name="connsiteX10" fmla="*/ 3750405 w 3895727"/>
              <a:gd name="connsiteY10" fmla="*/ 871912 h 871912"/>
              <a:gd name="connsiteX11" fmla="*/ 3185609 w 3895727"/>
              <a:gd name="connsiteY11" fmla="*/ 871912 h 871912"/>
              <a:gd name="connsiteX12" fmla="*/ 2692914 w 3895727"/>
              <a:gd name="connsiteY12" fmla="*/ 871912 h 871912"/>
              <a:gd name="connsiteX13" fmla="*/ 2056016 w 3895727"/>
              <a:gd name="connsiteY13" fmla="*/ 871912 h 871912"/>
              <a:gd name="connsiteX14" fmla="*/ 1491220 w 3895727"/>
              <a:gd name="connsiteY14" fmla="*/ 871912 h 871912"/>
              <a:gd name="connsiteX15" fmla="*/ 818271 w 3895727"/>
              <a:gd name="connsiteY15" fmla="*/ 871912 h 871912"/>
              <a:gd name="connsiteX16" fmla="*/ 145322 w 3895727"/>
              <a:gd name="connsiteY16" fmla="*/ 871912 h 871912"/>
              <a:gd name="connsiteX17" fmla="*/ 0 w 3895727"/>
              <a:gd name="connsiteY17" fmla="*/ 726590 h 871912"/>
              <a:gd name="connsiteX18" fmla="*/ 0 w 3895727"/>
              <a:gd name="connsiteY18" fmla="*/ 145322 h 871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895727" h="871912" fill="none" extrusionOk="0">
                <a:moveTo>
                  <a:pt x="0" y="145322"/>
                </a:moveTo>
                <a:cubicBezTo>
                  <a:pt x="-11938" y="63892"/>
                  <a:pt x="67889" y="-1389"/>
                  <a:pt x="145322" y="0"/>
                </a:cubicBezTo>
                <a:cubicBezTo>
                  <a:pt x="265390" y="6397"/>
                  <a:pt x="533461" y="-7338"/>
                  <a:pt x="674068" y="0"/>
                </a:cubicBezTo>
                <a:cubicBezTo>
                  <a:pt x="814675" y="7338"/>
                  <a:pt x="1171989" y="17227"/>
                  <a:pt x="1347016" y="0"/>
                </a:cubicBezTo>
                <a:cubicBezTo>
                  <a:pt x="1522043" y="-17227"/>
                  <a:pt x="1701891" y="14775"/>
                  <a:pt x="1875762" y="0"/>
                </a:cubicBezTo>
                <a:cubicBezTo>
                  <a:pt x="2049633" y="-14775"/>
                  <a:pt x="2232887" y="-150"/>
                  <a:pt x="2404507" y="0"/>
                </a:cubicBezTo>
                <a:cubicBezTo>
                  <a:pt x="2576128" y="150"/>
                  <a:pt x="2862577" y="-5532"/>
                  <a:pt x="3041405" y="0"/>
                </a:cubicBezTo>
                <a:cubicBezTo>
                  <a:pt x="3220233" y="5532"/>
                  <a:pt x="3569370" y="-28177"/>
                  <a:pt x="3750405" y="0"/>
                </a:cubicBezTo>
                <a:cubicBezTo>
                  <a:pt x="3826841" y="-14721"/>
                  <a:pt x="3886625" y="56063"/>
                  <a:pt x="3895727" y="145322"/>
                </a:cubicBezTo>
                <a:cubicBezTo>
                  <a:pt x="3896608" y="265579"/>
                  <a:pt x="3915318" y="567870"/>
                  <a:pt x="3895727" y="726590"/>
                </a:cubicBezTo>
                <a:cubicBezTo>
                  <a:pt x="3911315" y="800452"/>
                  <a:pt x="3842419" y="882376"/>
                  <a:pt x="3750405" y="871912"/>
                </a:cubicBezTo>
                <a:cubicBezTo>
                  <a:pt x="3527233" y="865414"/>
                  <a:pt x="3366298" y="868007"/>
                  <a:pt x="3185609" y="871912"/>
                </a:cubicBezTo>
                <a:cubicBezTo>
                  <a:pt x="3004920" y="875817"/>
                  <a:pt x="2803667" y="874521"/>
                  <a:pt x="2692914" y="871912"/>
                </a:cubicBezTo>
                <a:cubicBezTo>
                  <a:pt x="2582161" y="869303"/>
                  <a:pt x="2328148" y="898209"/>
                  <a:pt x="2056016" y="871912"/>
                </a:cubicBezTo>
                <a:cubicBezTo>
                  <a:pt x="1783884" y="845615"/>
                  <a:pt x="1689278" y="847963"/>
                  <a:pt x="1491220" y="871912"/>
                </a:cubicBezTo>
                <a:cubicBezTo>
                  <a:pt x="1293162" y="895861"/>
                  <a:pt x="1013330" y="861486"/>
                  <a:pt x="818271" y="871912"/>
                </a:cubicBezTo>
                <a:cubicBezTo>
                  <a:pt x="623212" y="882338"/>
                  <a:pt x="432513" y="867863"/>
                  <a:pt x="145322" y="871912"/>
                </a:cubicBezTo>
                <a:cubicBezTo>
                  <a:pt x="49076" y="876689"/>
                  <a:pt x="905" y="802760"/>
                  <a:pt x="0" y="726590"/>
                </a:cubicBezTo>
                <a:cubicBezTo>
                  <a:pt x="4606" y="461875"/>
                  <a:pt x="-9407" y="411509"/>
                  <a:pt x="0" y="145322"/>
                </a:cubicBezTo>
                <a:close/>
              </a:path>
              <a:path w="3895727" h="871912" stroke="0" extrusionOk="0">
                <a:moveTo>
                  <a:pt x="0" y="145322"/>
                </a:moveTo>
                <a:cubicBezTo>
                  <a:pt x="11055" y="49182"/>
                  <a:pt x="62931" y="15876"/>
                  <a:pt x="145322" y="0"/>
                </a:cubicBezTo>
                <a:cubicBezTo>
                  <a:pt x="434944" y="-11622"/>
                  <a:pt x="509625" y="24871"/>
                  <a:pt x="746169" y="0"/>
                </a:cubicBezTo>
                <a:cubicBezTo>
                  <a:pt x="982713" y="-24871"/>
                  <a:pt x="1086464" y="-16668"/>
                  <a:pt x="1419118" y="0"/>
                </a:cubicBezTo>
                <a:cubicBezTo>
                  <a:pt x="1751772" y="16668"/>
                  <a:pt x="1878607" y="-30767"/>
                  <a:pt x="2092067" y="0"/>
                </a:cubicBezTo>
                <a:cubicBezTo>
                  <a:pt x="2305527" y="30767"/>
                  <a:pt x="2540753" y="17459"/>
                  <a:pt x="2656863" y="0"/>
                </a:cubicBezTo>
                <a:cubicBezTo>
                  <a:pt x="2772973" y="-17459"/>
                  <a:pt x="3397294" y="-40673"/>
                  <a:pt x="3750405" y="0"/>
                </a:cubicBezTo>
                <a:cubicBezTo>
                  <a:pt x="3826823" y="5325"/>
                  <a:pt x="3904484" y="63218"/>
                  <a:pt x="3895727" y="145322"/>
                </a:cubicBezTo>
                <a:cubicBezTo>
                  <a:pt x="3924382" y="426732"/>
                  <a:pt x="3910251" y="477592"/>
                  <a:pt x="3895727" y="726590"/>
                </a:cubicBezTo>
                <a:cubicBezTo>
                  <a:pt x="3893958" y="817327"/>
                  <a:pt x="3832661" y="876488"/>
                  <a:pt x="3750405" y="871912"/>
                </a:cubicBezTo>
                <a:cubicBezTo>
                  <a:pt x="3480809" y="878430"/>
                  <a:pt x="3358844" y="883937"/>
                  <a:pt x="3185609" y="871912"/>
                </a:cubicBezTo>
                <a:cubicBezTo>
                  <a:pt x="3012374" y="859887"/>
                  <a:pt x="2739373" y="865401"/>
                  <a:pt x="2620812" y="871912"/>
                </a:cubicBezTo>
                <a:cubicBezTo>
                  <a:pt x="2502251" y="878423"/>
                  <a:pt x="2210219" y="902694"/>
                  <a:pt x="1947864" y="871912"/>
                </a:cubicBezTo>
                <a:cubicBezTo>
                  <a:pt x="1685509" y="841130"/>
                  <a:pt x="1552681" y="879556"/>
                  <a:pt x="1347016" y="871912"/>
                </a:cubicBezTo>
                <a:cubicBezTo>
                  <a:pt x="1141351" y="864268"/>
                  <a:pt x="857612" y="879912"/>
                  <a:pt x="674068" y="871912"/>
                </a:cubicBezTo>
                <a:cubicBezTo>
                  <a:pt x="490524" y="863912"/>
                  <a:pt x="288182" y="865867"/>
                  <a:pt x="145322" y="871912"/>
                </a:cubicBezTo>
                <a:cubicBezTo>
                  <a:pt x="66337" y="863360"/>
                  <a:pt x="10199" y="809470"/>
                  <a:pt x="0" y="726590"/>
                </a:cubicBezTo>
                <a:cubicBezTo>
                  <a:pt x="11033" y="479632"/>
                  <a:pt x="2641" y="363058"/>
                  <a:pt x="0" y="145322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قطاع السلع الاستهلاكية الأساسية </a:t>
            </a:r>
            <a:r>
              <a:rPr lang="en-US" sz="16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Consumer Staples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4A4DFBE-2168-83AA-EFFD-C005C579C580}"/>
              </a:ext>
            </a:extLst>
          </p:cNvPr>
          <p:cNvSpPr/>
          <p:nvPr/>
        </p:nvSpPr>
        <p:spPr>
          <a:xfrm>
            <a:off x="2514600" y="2022624"/>
            <a:ext cx="3840117" cy="871912"/>
          </a:xfrm>
          <a:custGeom>
            <a:avLst/>
            <a:gdLst>
              <a:gd name="connsiteX0" fmla="*/ 0 w 3840117"/>
              <a:gd name="connsiteY0" fmla="*/ 145322 h 871912"/>
              <a:gd name="connsiteX1" fmla="*/ 145322 w 3840117"/>
              <a:gd name="connsiteY1" fmla="*/ 0 h 871912"/>
              <a:gd name="connsiteX2" fmla="*/ 665911 w 3840117"/>
              <a:gd name="connsiteY2" fmla="*/ 0 h 871912"/>
              <a:gd name="connsiteX3" fmla="*/ 1328480 w 3840117"/>
              <a:gd name="connsiteY3" fmla="*/ 0 h 871912"/>
              <a:gd name="connsiteX4" fmla="*/ 1849069 w 3840117"/>
              <a:gd name="connsiteY4" fmla="*/ 0 h 871912"/>
              <a:gd name="connsiteX5" fmla="*/ 2369658 w 3840117"/>
              <a:gd name="connsiteY5" fmla="*/ 0 h 871912"/>
              <a:gd name="connsiteX6" fmla="*/ 2996732 w 3840117"/>
              <a:gd name="connsiteY6" fmla="*/ 0 h 871912"/>
              <a:gd name="connsiteX7" fmla="*/ 3694795 w 3840117"/>
              <a:gd name="connsiteY7" fmla="*/ 0 h 871912"/>
              <a:gd name="connsiteX8" fmla="*/ 3840117 w 3840117"/>
              <a:gd name="connsiteY8" fmla="*/ 145322 h 871912"/>
              <a:gd name="connsiteX9" fmla="*/ 3840117 w 3840117"/>
              <a:gd name="connsiteY9" fmla="*/ 726590 h 871912"/>
              <a:gd name="connsiteX10" fmla="*/ 3694795 w 3840117"/>
              <a:gd name="connsiteY10" fmla="*/ 871912 h 871912"/>
              <a:gd name="connsiteX11" fmla="*/ 3138711 w 3840117"/>
              <a:gd name="connsiteY11" fmla="*/ 871912 h 871912"/>
              <a:gd name="connsiteX12" fmla="*/ 2653616 w 3840117"/>
              <a:gd name="connsiteY12" fmla="*/ 871912 h 871912"/>
              <a:gd name="connsiteX13" fmla="*/ 2026543 w 3840117"/>
              <a:gd name="connsiteY13" fmla="*/ 871912 h 871912"/>
              <a:gd name="connsiteX14" fmla="*/ 1470459 w 3840117"/>
              <a:gd name="connsiteY14" fmla="*/ 871912 h 871912"/>
              <a:gd name="connsiteX15" fmla="*/ 807890 w 3840117"/>
              <a:gd name="connsiteY15" fmla="*/ 871912 h 871912"/>
              <a:gd name="connsiteX16" fmla="*/ 145322 w 3840117"/>
              <a:gd name="connsiteY16" fmla="*/ 871912 h 871912"/>
              <a:gd name="connsiteX17" fmla="*/ 0 w 3840117"/>
              <a:gd name="connsiteY17" fmla="*/ 726590 h 871912"/>
              <a:gd name="connsiteX18" fmla="*/ 0 w 3840117"/>
              <a:gd name="connsiteY18" fmla="*/ 145322 h 871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840117" h="871912" fill="none" extrusionOk="0">
                <a:moveTo>
                  <a:pt x="0" y="145322"/>
                </a:moveTo>
                <a:cubicBezTo>
                  <a:pt x="-11938" y="63892"/>
                  <a:pt x="67889" y="-1389"/>
                  <a:pt x="145322" y="0"/>
                </a:cubicBezTo>
                <a:cubicBezTo>
                  <a:pt x="284374" y="21157"/>
                  <a:pt x="472179" y="25010"/>
                  <a:pt x="665911" y="0"/>
                </a:cubicBezTo>
                <a:cubicBezTo>
                  <a:pt x="859643" y="-25010"/>
                  <a:pt x="1176340" y="-12694"/>
                  <a:pt x="1328480" y="0"/>
                </a:cubicBezTo>
                <a:cubicBezTo>
                  <a:pt x="1480620" y="12694"/>
                  <a:pt x="1686358" y="11379"/>
                  <a:pt x="1849069" y="0"/>
                </a:cubicBezTo>
                <a:cubicBezTo>
                  <a:pt x="2011780" y="-11379"/>
                  <a:pt x="2241806" y="-13463"/>
                  <a:pt x="2369658" y="0"/>
                </a:cubicBezTo>
                <a:cubicBezTo>
                  <a:pt x="2497510" y="13463"/>
                  <a:pt x="2718901" y="-27398"/>
                  <a:pt x="2996732" y="0"/>
                </a:cubicBezTo>
                <a:cubicBezTo>
                  <a:pt x="3274563" y="27398"/>
                  <a:pt x="3363433" y="-616"/>
                  <a:pt x="3694795" y="0"/>
                </a:cubicBezTo>
                <a:cubicBezTo>
                  <a:pt x="3771231" y="-14721"/>
                  <a:pt x="3831015" y="56063"/>
                  <a:pt x="3840117" y="145322"/>
                </a:cubicBezTo>
                <a:cubicBezTo>
                  <a:pt x="3840998" y="265579"/>
                  <a:pt x="3859708" y="567870"/>
                  <a:pt x="3840117" y="726590"/>
                </a:cubicBezTo>
                <a:cubicBezTo>
                  <a:pt x="3855705" y="800452"/>
                  <a:pt x="3786809" y="882376"/>
                  <a:pt x="3694795" y="871912"/>
                </a:cubicBezTo>
                <a:cubicBezTo>
                  <a:pt x="3539255" y="885146"/>
                  <a:pt x="3376366" y="853383"/>
                  <a:pt x="3138711" y="871912"/>
                </a:cubicBezTo>
                <a:cubicBezTo>
                  <a:pt x="2901056" y="890441"/>
                  <a:pt x="2857387" y="891813"/>
                  <a:pt x="2653616" y="871912"/>
                </a:cubicBezTo>
                <a:cubicBezTo>
                  <a:pt x="2449846" y="852011"/>
                  <a:pt x="2333426" y="848793"/>
                  <a:pt x="2026543" y="871912"/>
                </a:cubicBezTo>
                <a:cubicBezTo>
                  <a:pt x="1719660" y="895031"/>
                  <a:pt x="1688998" y="852084"/>
                  <a:pt x="1470459" y="871912"/>
                </a:cubicBezTo>
                <a:cubicBezTo>
                  <a:pt x="1251920" y="891740"/>
                  <a:pt x="989021" y="855319"/>
                  <a:pt x="807890" y="871912"/>
                </a:cubicBezTo>
                <a:cubicBezTo>
                  <a:pt x="626759" y="888505"/>
                  <a:pt x="330775" y="888269"/>
                  <a:pt x="145322" y="871912"/>
                </a:cubicBezTo>
                <a:cubicBezTo>
                  <a:pt x="49076" y="876689"/>
                  <a:pt x="905" y="802760"/>
                  <a:pt x="0" y="726590"/>
                </a:cubicBezTo>
                <a:cubicBezTo>
                  <a:pt x="4606" y="461875"/>
                  <a:pt x="-9407" y="411509"/>
                  <a:pt x="0" y="145322"/>
                </a:cubicBezTo>
                <a:close/>
              </a:path>
              <a:path w="3840117" h="871912" stroke="0" extrusionOk="0">
                <a:moveTo>
                  <a:pt x="0" y="145322"/>
                </a:moveTo>
                <a:cubicBezTo>
                  <a:pt x="11055" y="49182"/>
                  <a:pt x="62931" y="15876"/>
                  <a:pt x="145322" y="0"/>
                </a:cubicBezTo>
                <a:cubicBezTo>
                  <a:pt x="296740" y="-24888"/>
                  <a:pt x="452215" y="-16223"/>
                  <a:pt x="736901" y="0"/>
                </a:cubicBezTo>
                <a:cubicBezTo>
                  <a:pt x="1021587" y="16223"/>
                  <a:pt x="1186743" y="22199"/>
                  <a:pt x="1399469" y="0"/>
                </a:cubicBezTo>
                <a:cubicBezTo>
                  <a:pt x="1612195" y="-22199"/>
                  <a:pt x="1884664" y="-8383"/>
                  <a:pt x="2062037" y="0"/>
                </a:cubicBezTo>
                <a:cubicBezTo>
                  <a:pt x="2239410" y="8383"/>
                  <a:pt x="2375160" y="27410"/>
                  <a:pt x="2618122" y="0"/>
                </a:cubicBezTo>
                <a:cubicBezTo>
                  <a:pt x="2861084" y="-27410"/>
                  <a:pt x="3447276" y="35157"/>
                  <a:pt x="3694795" y="0"/>
                </a:cubicBezTo>
                <a:cubicBezTo>
                  <a:pt x="3771213" y="5325"/>
                  <a:pt x="3848874" y="63218"/>
                  <a:pt x="3840117" y="145322"/>
                </a:cubicBezTo>
                <a:cubicBezTo>
                  <a:pt x="3868772" y="426732"/>
                  <a:pt x="3854641" y="477592"/>
                  <a:pt x="3840117" y="726590"/>
                </a:cubicBezTo>
                <a:cubicBezTo>
                  <a:pt x="3838348" y="817327"/>
                  <a:pt x="3777051" y="876488"/>
                  <a:pt x="3694795" y="871912"/>
                </a:cubicBezTo>
                <a:cubicBezTo>
                  <a:pt x="3420601" y="871959"/>
                  <a:pt x="3347828" y="883360"/>
                  <a:pt x="3138711" y="871912"/>
                </a:cubicBezTo>
                <a:cubicBezTo>
                  <a:pt x="2929594" y="860464"/>
                  <a:pt x="2843790" y="844404"/>
                  <a:pt x="2582627" y="871912"/>
                </a:cubicBezTo>
                <a:cubicBezTo>
                  <a:pt x="2321464" y="899420"/>
                  <a:pt x="2071591" y="882392"/>
                  <a:pt x="1920059" y="871912"/>
                </a:cubicBezTo>
                <a:cubicBezTo>
                  <a:pt x="1768527" y="861432"/>
                  <a:pt x="1620630" y="843129"/>
                  <a:pt x="1328480" y="871912"/>
                </a:cubicBezTo>
                <a:cubicBezTo>
                  <a:pt x="1036330" y="900695"/>
                  <a:pt x="915791" y="871517"/>
                  <a:pt x="665911" y="871912"/>
                </a:cubicBezTo>
                <a:cubicBezTo>
                  <a:pt x="416031" y="872307"/>
                  <a:pt x="261509" y="850821"/>
                  <a:pt x="145322" y="871912"/>
                </a:cubicBezTo>
                <a:cubicBezTo>
                  <a:pt x="66337" y="863360"/>
                  <a:pt x="10199" y="809470"/>
                  <a:pt x="0" y="726590"/>
                </a:cubicBezTo>
                <a:cubicBezTo>
                  <a:pt x="11033" y="479632"/>
                  <a:pt x="2641" y="363058"/>
                  <a:pt x="0" y="145322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Procter &amp; Gamble Co. (PG)</a:t>
            </a:r>
            <a:endParaRPr lang="en-US" sz="1400" b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567BD0D-45CE-5DCB-D9C4-E3401FBDFE2F}"/>
              </a:ext>
            </a:extLst>
          </p:cNvPr>
          <p:cNvSpPr/>
          <p:nvPr/>
        </p:nvSpPr>
        <p:spPr>
          <a:xfrm>
            <a:off x="2514600" y="3477292"/>
            <a:ext cx="8326393" cy="871912"/>
          </a:xfrm>
          <a:custGeom>
            <a:avLst/>
            <a:gdLst>
              <a:gd name="connsiteX0" fmla="*/ 0 w 8326393"/>
              <a:gd name="connsiteY0" fmla="*/ 145322 h 871912"/>
              <a:gd name="connsiteX1" fmla="*/ 145322 w 8326393"/>
              <a:gd name="connsiteY1" fmla="*/ 0 h 871912"/>
              <a:gd name="connsiteX2" fmla="*/ 975683 w 8326393"/>
              <a:gd name="connsiteY2" fmla="*/ 0 h 871912"/>
              <a:gd name="connsiteX3" fmla="*/ 1564971 w 8326393"/>
              <a:gd name="connsiteY3" fmla="*/ 0 h 871912"/>
              <a:gd name="connsiteX4" fmla="*/ 2395332 w 8326393"/>
              <a:gd name="connsiteY4" fmla="*/ 0 h 871912"/>
              <a:gd name="connsiteX5" fmla="*/ 3225692 w 8326393"/>
              <a:gd name="connsiteY5" fmla="*/ 0 h 871912"/>
              <a:gd name="connsiteX6" fmla="*/ 3895338 w 8326393"/>
              <a:gd name="connsiteY6" fmla="*/ 0 h 871912"/>
              <a:gd name="connsiteX7" fmla="*/ 4484626 w 8326393"/>
              <a:gd name="connsiteY7" fmla="*/ 0 h 871912"/>
              <a:gd name="connsiteX8" fmla="*/ 5073915 w 8326393"/>
              <a:gd name="connsiteY8" fmla="*/ 0 h 871912"/>
              <a:gd name="connsiteX9" fmla="*/ 5823918 w 8326393"/>
              <a:gd name="connsiteY9" fmla="*/ 0 h 871912"/>
              <a:gd name="connsiteX10" fmla="*/ 6654279 w 8326393"/>
              <a:gd name="connsiteY10" fmla="*/ 0 h 871912"/>
              <a:gd name="connsiteX11" fmla="*/ 7404282 w 8326393"/>
              <a:gd name="connsiteY11" fmla="*/ 0 h 871912"/>
              <a:gd name="connsiteX12" fmla="*/ 8181071 w 8326393"/>
              <a:gd name="connsiteY12" fmla="*/ 0 h 871912"/>
              <a:gd name="connsiteX13" fmla="*/ 8326393 w 8326393"/>
              <a:gd name="connsiteY13" fmla="*/ 145322 h 871912"/>
              <a:gd name="connsiteX14" fmla="*/ 8326393 w 8326393"/>
              <a:gd name="connsiteY14" fmla="*/ 726590 h 871912"/>
              <a:gd name="connsiteX15" fmla="*/ 8181071 w 8326393"/>
              <a:gd name="connsiteY15" fmla="*/ 871912 h 871912"/>
              <a:gd name="connsiteX16" fmla="*/ 7511425 w 8326393"/>
              <a:gd name="connsiteY16" fmla="*/ 871912 h 871912"/>
              <a:gd name="connsiteX17" fmla="*/ 6761422 w 8326393"/>
              <a:gd name="connsiteY17" fmla="*/ 871912 h 871912"/>
              <a:gd name="connsiteX18" fmla="*/ 6172134 w 8326393"/>
              <a:gd name="connsiteY18" fmla="*/ 871912 h 871912"/>
              <a:gd name="connsiteX19" fmla="*/ 5502488 w 8326393"/>
              <a:gd name="connsiteY19" fmla="*/ 871912 h 871912"/>
              <a:gd name="connsiteX20" fmla="*/ 5073915 w 8326393"/>
              <a:gd name="connsiteY20" fmla="*/ 871912 h 871912"/>
              <a:gd name="connsiteX21" fmla="*/ 4564984 w 8326393"/>
              <a:gd name="connsiteY21" fmla="*/ 871912 h 871912"/>
              <a:gd name="connsiteX22" fmla="*/ 3814981 w 8326393"/>
              <a:gd name="connsiteY22" fmla="*/ 871912 h 871912"/>
              <a:gd name="connsiteX23" fmla="*/ 3386407 w 8326393"/>
              <a:gd name="connsiteY23" fmla="*/ 871912 h 871912"/>
              <a:gd name="connsiteX24" fmla="*/ 2957834 w 8326393"/>
              <a:gd name="connsiteY24" fmla="*/ 871912 h 871912"/>
              <a:gd name="connsiteX25" fmla="*/ 2368546 w 8326393"/>
              <a:gd name="connsiteY25" fmla="*/ 871912 h 871912"/>
              <a:gd name="connsiteX26" fmla="*/ 1939973 w 8326393"/>
              <a:gd name="connsiteY26" fmla="*/ 871912 h 871912"/>
              <a:gd name="connsiteX27" fmla="*/ 1431042 w 8326393"/>
              <a:gd name="connsiteY27" fmla="*/ 871912 h 871912"/>
              <a:gd name="connsiteX28" fmla="*/ 1002469 w 8326393"/>
              <a:gd name="connsiteY28" fmla="*/ 871912 h 871912"/>
              <a:gd name="connsiteX29" fmla="*/ 145322 w 8326393"/>
              <a:gd name="connsiteY29" fmla="*/ 871912 h 871912"/>
              <a:gd name="connsiteX30" fmla="*/ 0 w 8326393"/>
              <a:gd name="connsiteY30" fmla="*/ 726590 h 871912"/>
              <a:gd name="connsiteX31" fmla="*/ 0 w 8326393"/>
              <a:gd name="connsiteY31" fmla="*/ 145322 h 871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326393" h="871912" fill="none" extrusionOk="0">
                <a:moveTo>
                  <a:pt x="0" y="145322"/>
                </a:moveTo>
                <a:cubicBezTo>
                  <a:pt x="-7617" y="73140"/>
                  <a:pt x="82633" y="2475"/>
                  <a:pt x="145322" y="0"/>
                </a:cubicBezTo>
                <a:cubicBezTo>
                  <a:pt x="429849" y="7108"/>
                  <a:pt x="584494" y="5098"/>
                  <a:pt x="975683" y="0"/>
                </a:cubicBezTo>
                <a:cubicBezTo>
                  <a:pt x="1366872" y="-5098"/>
                  <a:pt x="1278494" y="-27685"/>
                  <a:pt x="1564971" y="0"/>
                </a:cubicBezTo>
                <a:cubicBezTo>
                  <a:pt x="1851448" y="27685"/>
                  <a:pt x="2177108" y="20722"/>
                  <a:pt x="2395332" y="0"/>
                </a:cubicBezTo>
                <a:cubicBezTo>
                  <a:pt x="2613556" y="-20722"/>
                  <a:pt x="3011974" y="-29281"/>
                  <a:pt x="3225692" y="0"/>
                </a:cubicBezTo>
                <a:cubicBezTo>
                  <a:pt x="3439410" y="29281"/>
                  <a:pt x="3697151" y="-16345"/>
                  <a:pt x="3895338" y="0"/>
                </a:cubicBezTo>
                <a:cubicBezTo>
                  <a:pt x="4093525" y="16345"/>
                  <a:pt x="4213006" y="-4259"/>
                  <a:pt x="4484626" y="0"/>
                </a:cubicBezTo>
                <a:cubicBezTo>
                  <a:pt x="4756246" y="4259"/>
                  <a:pt x="4816463" y="-125"/>
                  <a:pt x="5073915" y="0"/>
                </a:cubicBezTo>
                <a:cubicBezTo>
                  <a:pt x="5331367" y="125"/>
                  <a:pt x="5521953" y="-14617"/>
                  <a:pt x="5823918" y="0"/>
                </a:cubicBezTo>
                <a:cubicBezTo>
                  <a:pt x="6125883" y="14617"/>
                  <a:pt x="6482272" y="-4396"/>
                  <a:pt x="6654279" y="0"/>
                </a:cubicBezTo>
                <a:cubicBezTo>
                  <a:pt x="6826286" y="4396"/>
                  <a:pt x="7068057" y="-22658"/>
                  <a:pt x="7404282" y="0"/>
                </a:cubicBezTo>
                <a:cubicBezTo>
                  <a:pt x="7740507" y="22658"/>
                  <a:pt x="8003565" y="16772"/>
                  <a:pt x="8181071" y="0"/>
                </a:cubicBezTo>
                <a:cubicBezTo>
                  <a:pt x="8263782" y="-3279"/>
                  <a:pt x="8308702" y="63411"/>
                  <a:pt x="8326393" y="145322"/>
                </a:cubicBezTo>
                <a:cubicBezTo>
                  <a:pt x="8298597" y="318448"/>
                  <a:pt x="8341019" y="560305"/>
                  <a:pt x="8326393" y="726590"/>
                </a:cubicBezTo>
                <a:cubicBezTo>
                  <a:pt x="8318527" y="806848"/>
                  <a:pt x="8254078" y="889887"/>
                  <a:pt x="8181071" y="871912"/>
                </a:cubicBezTo>
                <a:cubicBezTo>
                  <a:pt x="7891790" y="903686"/>
                  <a:pt x="7819695" y="877935"/>
                  <a:pt x="7511425" y="871912"/>
                </a:cubicBezTo>
                <a:cubicBezTo>
                  <a:pt x="7203155" y="865889"/>
                  <a:pt x="7039605" y="860053"/>
                  <a:pt x="6761422" y="871912"/>
                </a:cubicBezTo>
                <a:cubicBezTo>
                  <a:pt x="6483239" y="883771"/>
                  <a:pt x="6401654" y="849084"/>
                  <a:pt x="6172134" y="871912"/>
                </a:cubicBezTo>
                <a:cubicBezTo>
                  <a:pt x="5942614" y="894740"/>
                  <a:pt x="5771268" y="861830"/>
                  <a:pt x="5502488" y="871912"/>
                </a:cubicBezTo>
                <a:cubicBezTo>
                  <a:pt x="5233708" y="881994"/>
                  <a:pt x="5284824" y="869053"/>
                  <a:pt x="5073915" y="871912"/>
                </a:cubicBezTo>
                <a:cubicBezTo>
                  <a:pt x="4863006" y="874771"/>
                  <a:pt x="4669507" y="848657"/>
                  <a:pt x="4564984" y="871912"/>
                </a:cubicBezTo>
                <a:cubicBezTo>
                  <a:pt x="4460461" y="895167"/>
                  <a:pt x="4092814" y="889313"/>
                  <a:pt x="3814981" y="871912"/>
                </a:cubicBezTo>
                <a:cubicBezTo>
                  <a:pt x="3537148" y="854511"/>
                  <a:pt x="3531239" y="868142"/>
                  <a:pt x="3386407" y="871912"/>
                </a:cubicBezTo>
                <a:cubicBezTo>
                  <a:pt x="3241575" y="875682"/>
                  <a:pt x="3167393" y="890113"/>
                  <a:pt x="2957834" y="871912"/>
                </a:cubicBezTo>
                <a:cubicBezTo>
                  <a:pt x="2748275" y="853711"/>
                  <a:pt x="2616652" y="856846"/>
                  <a:pt x="2368546" y="871912"/>
                </a:cubicBezTo>
                <a:cubicBezTo>
                  <a:pt x="2120440" y="886978"/>
                  <a:pt x="2113956" y="883218"/>
                  <a:pt x="1939973" y="871912"/>
                </a:cubicBezTo>
                <a:cubicBezTo>
                  <a:pt x="1765990" y="860606"/>
                  <a:pt x="1654248" y="847315"/>
                  <a:pt x="1431042" y="871912"/>
                </a:cubicBezTo>
                <a:cubicBezTo>
                  <a:pt x="1207836" y="896509"/>
                  <a:pt x="1131888" y="859529"/>
                  <a:pt x="1002469" y="871912"/>
                </a:cubicBezTo>
                <a:cubicBezTo>
                  <a:pt x="873050" y="884295"/>
                  <a:pt x="438042" y="845811"/>
                  <a:pt x="145322" y="871912"/>
                </a:cubicBezTo>
                <a:cubicBezTo>
                  <a:pt x="65613" y="869987"/>
                  <a:pt x="5295" y="792907"/>
                  <a:pt x="0" y="726590"/>
                </a:cubicBezTo>
                <a:cubicBezTo>
                  <a:pt x="-28250" y="491476"/>
                  <a:pt x="-22949" y="370173"/>
                  <a:pt x="0" y="145322"/>
                </a:cubicBezTo>
                <a:close/>
              </a:path>
              <a:path w="8326393" h="871912" stroke="0" extrusionOk="0">
                <a:moveTo>
                  <a:pt x="0" y="145322"/>
                </a:moveTo>
                <a:cubicBezTo>
                  <a:pt x="11055" y="49182"/>
                  <a:pt x="62931" y="15876"/>
                  <a:pt x="145322" y="0"/>
                </a:cubicBezTo>
                <a:cubicBezTo>
                  <a:pt x="412074" y="20146"/>
                  <a:pt x="593670" y="15636"/>
                  <a:pt x="814968" y="0"/>
                </a:cubicBezTo>
                <a:cubicBezTo>
                  <a:pt x="1036266" y="-15636"/>
                  <a:pt x="1377228" y="34125"/>
                  <a:pt x="1645328" y="0"/>
                </a:cubicBezTo>
                <a:cubicBezTo>
                  <a:pt x="1913428" y="-34125"/>
                  <a:pt x="2190075" y="-19593"/>
                  <a:pt x="2475689" y="0"/>
                </a:cubicBezTo>
                <a:cubicBezTo>
                  <a:pt x="2761303" y="19593"/>
                  <a:pt x="2914975" y="-6950"/>
                  <a:pt x="3064977" y="0"/>
                </a:cubicBezTo>
                <a:cubicBezTo>
                  <a:pt x="3214979" y="6950"/>
                  <a:pt x="3465617" y="21102"/>
                  <a:pt x="3814981" y="0"/>
                </a:cubicBezTo>
                <a:cubicBezTo>
                  <a:pt x="4164345" y="-21102"/>
                  <a:pt x="4385212" y="-25347"/>
                  <a:pt x="4645341" y="0"/>
                </a:cubicBezTo>
                <a:cubicBezTo>
                  <a:pt x="4905470" y="25347"/>
                  <a:pt x="5108987" y="23614"/>
                  <a:pt x="5234630" y="0"/>
                </a:cubicBezTo>
                <a:cubicBezTo>
                  <a:pt x="5360273" y="-23614"/>
                  <a:pt x="5750046" y="-20853"/>
                  <a:pt x="5904275" y="0"/>
                </a:cubicBezTo>
                <a:cubicBezTo>
                  <a:pt x="6058505" y="20853"/>
                  <a:pt x="6133471" y="-1639"/>
                  <a:pt x="6332849" y="0"/>
                </a:cubicBezTo>
                <a:cubicBezTo>
                  <a:pt x="6532227" y="1639"/>
                  <a:pt x="6851917" y="-13107"/>
                  <a:pt x="7082852" y="0"/>
                </a:cubicBezTo>
                <a:cubicBezTo>
                  <a:pt x="7313787" y="13107"/>
                  <a:pt x="7337019" y="3897"/>
                  <a:pt x="7511425" y="0"/>
                </a:cubicBezTo>
                <a:cubicBezTo>
                  <a:pt x="7685831" y="-3897"/>
                  <a:pt x="7896277" y="25970"/>
                  <a:pt x="8181071" y="0"/>
                </a:cubicBezTo>
                <a:cubicBezTo>
                  <a:pt x="8258696" y="5396"/>
                  <a:pt x="8309986" y="75061"/>
                  <a:pt x="8326393" y="145322"/>
                </a:cubicBezTo>
                <a:cubicBezTo>
                  <a:pt x="8301883" y="306382"/>
                  <a:pt x="8347515" y="502857"/>
                  <a:pt x="8326393" y="726590"/>
                </a:cubicBezTo>
                <a:cubicBezTo>
                  <a:pt x="8322455" y="795524"/>
                  <a:pt x="8256823" y="877815"/>
                  <a:pt x="8181071" y="871912"/>
                </a:cubicBezTo>
                <a:cubicBezTo>
                  <a:pt x="7963519" y="879585"/>
                  <a:pt x="7694851" y="852880"/>
                  <a:pt x="7431068" y="871912"/>
                </a:cubicBezTo>
                <a:cubicBezTo>
                  <a:pt x="7167285" y="890944"/>
                  <a:pt x="7153761" y="849495"/>
                  <a:pt x="6922137" y="871912"/>
                </a:cubicBezTo>
                <a:cubicBezTo>
                  <a:pt x="6690513" y="894329"/>
                  <a:pt x="6513217" y="857374"/>
                  <a:pt x="6172134" y="871912"/>
                </a:cubicBezTo>
                <a:cubicBezTo>
                  <a:pt x="5831051" y="886450"/>
                  <a:pt x="5716165" y="869951"/>
                  <a:pt x="5582845" y="871912"/>
                </a:cubicBezTo>
                <a:cubicBezTo>
                  <a:pt x="5449525" y="873873"/>
                  <a:pt x="5266293" y="851151"/>
                  <a:pt x="5073915" y="871912"/>
                </a:cubicBezTo>
                <a:cubicBezTo>
                  <a:pt x="4881537" y="892674"/>
                  <a:pt x="4482137" y="849622"/>
                  <a:pt x="4243554" y="871912"/>
                </a:cubicBezTo>
                <a:cubicBezTo>
                  <a:pt x="4004971" y="894202"/>
                  <a:pt x="3969365" y="880859"/>
                  <a:pt x="3734623" y="871912"/>
                </a:cubicBezTo>
                <a:cubicBezTo>
                  <a:pt x="3499881" y="862965"/>
                  <a:pt x="3345054" y="883782"/>
                  <a:pt x="3225692" y="871912"/>
                </a:cubicBezTo>
                <a:cubicBezTo>
                  <a:pt x="3106330" y="860042"/>
                  <a:pt x="2751125" y="898637"/>
                  <a:pt x="2475689" y="871912"/>
                </a:cubicBezTo>
                <a:cubicBezTo>
                  <a:pt x="2200253" y="845187"/>
                  <a:pt x="1961381" y="845074"/>
                  <a:pt x="1725686" y="871912"/>
                </a:cubicBezTo>
                <a:cubicBezTo>
                  <a:pt x="1489991" y="898750"/>
                  <a:pt x="1140021" y="903166"/>
                  <a:pt x="975683" y="871912"/>
                </a:cubicBezTo>
                <a:cubicBezTo>
                  <a:pt x="811345" y="840658"/>
                  <a:pt x="319130" y="849749"/>
                  <a:pt x="145322" y="871912"/>
                </a:cubicBezTo>
                <a:cubicBezTo>
                  <a:pt x="58819" y="857879"/>
                  <a:pt x="5448" y="797052"/>
                  <a:pt x="0" y="726590"/>
                </a:cubicBezTo>
                <a:cubicBezTo>
                  <a:pt x="2378" y="590926"/>
                  <a:pt x="26326" y="382299"/>
                  <a:pt x="0" y="145322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0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شركات السلع الاستهلاكية الأساسية غالبًا ما تكون قادرة على تحقيق أرباح مستقرة ومستدامة بفضل </a:t>
            </a:r>
            <a:r>
              <a:rPr lang="ar-EG" sz="2000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الطلب المستمر </a:t>
            </a:r>
            <a:r>
              <a:rPr lang="ar-EG" sz="20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على منتجاتها الأساسية وعملياتها التشغيلية الفعالة.</a:t>
            </a:r>
            <a:endParaRPr lang="en-US" sz="1200" b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402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" grpId="0" animBg="1"/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1259" y="6033033"/>
            <a:ext cx="1142245" cy="669925"/>
          </a:xfrm>
        </p:spPr>
        <p:txBody>
          <a:bodyPr/>
          <a:lstStyle/>
          <a:p>
            <a:r>
              <a:rPr lang="ar-EG" sz="6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25</a:t>
            </a:r>
            <a:endParaRPr lang="en-US" sz="6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38CA97AC-E225-32C2-6501-4AAE0DF0EE2C}"/>
              </a:ext>
            </a:extLst>
          </p:cNvPr>
          <p:cNvSpPr/>
          <p:nvPr/>
        </p:nvSpPr>
        <p:spPr>
          <a:xfrm>
            <a:off x="4157282" y="542566"/>
            <a:ext cx="4394869" cy="570526"/>
          </a:xfrm>
          <a:custGeom>
            <a:avLst/>
            <a:gdLst>
              <a:gd name="connsiteX0" fmla="*/ 0 w 4394869"/>
              <a:gd name="connsiteY0" fmla="*/ 95090 h 570526"/>
              <a:gd name="connsiteX1" fmla="*/ 95090 w 4394869"/>
              <a:gd name="connsiteY1" fmla="*/ 0 h 570526"/>
              <a:gd name="connsiteX2" fmla="*/ 695760 w 4394869"/>
              <a:gd name="connsiteY2" fmla="*/ 0 h 570526"/>
              <a:gd name="connsiteX3" fmla="*/ 1212336 w 4394869"/>
              <a:gd name="connsiteY3" fmla="*/ 0 h 570526"/>
              <a:gd name="connsiteX4" fmla="*/ 1855053 w 4394869"/>
              <a:gd name="connsiteY4" fmla="*/ 0 h 570526"/>
              <a:gd name="connsiteX5" fmla="*/ 2497769 w 4394869"/>
              <a:gd name="connsiteY5" fmla="*/ 0 h 570526"/>
              <a:gd name="connsiteX6" fmla="*/ 3140486 w 4394869"/>
              <a:gd name="connsiteY6" fmla="*/ 0 h 570526"/>
              <a:gd name="connsiteX7" fmla="*/ 3657062 w 4394869"/>
              <a:gd name="connsiteY7" fmla="*/ 0 h 570526"/>
              <a:gd name="connsiteX8" fmla="*/ 4299779 w 4394869"/>
              <a:gd name="connsiteY8" fmla="*/ 0 h 570526"/>
              <a:gd name="connsiteX9" fmla="*/ 4394869 w 4394869"/>
              <a:gd name="connsiteY9" fmla="*/ 95090 h 570526"/>
              <a:gd name="connsiteX10" fmla="*/ 4394869 w 4394869"/>
              <a:gd name="connsiteY10" fmla="*/ 475436 h 570526"/>
              <a:gd name="connsiteX11" fmla="*/ 4299779 w 4394869"/>
              <a:gd name="connsiteY11" fmla="*/ 570526 h 570526"/>
              <a:gd name="connsiteX12" fmla="*/ 3783203 w 4394869"/>
              <a:gd name="connsiteY12" fmla="*/ 570526 h 570526"/>
              <a:gd name="connsiteX13" fmla="*/ 3098439 w 4394869"/>
              <a:gd name="connsiteY13" fmla="*/ 570526 h 570526"/>
              <a:gd name="connsiteX14" fmla="*/ 2413676 w 4394869"/>
              <a:gd name="connsiteY14" fmla="*/ 570526 h 570526"/>
              <a:gd name="connsiteX15" fmla="*/ 1813006 w 4394869"/>
              <a:gd name="connsiteY15" fmla="*/ 570526 h 570526"/>
              <a:gd name="connsiteX16" fmla="*/ 1254383 w 4394869"/>
              <a:gd name="connsiteY16" fmla="*/ 570526 h 570526"/>
              <a:gd name="connsiteX17" fmla="*/ 695760 w 4394869"/>
              <a:gd name="connsiteY17" fmla="*/ 570526 h 570526"/>
              <a:gd name="connsiteX18" fmla="*/ 95090 w 4394869"/>
              <a:gd name="connsiteY18" fmla="*/ 570526 h 570526"/>
              <a:gd name="connsiteX19" fmla="*/ 0 w 4394869"/>
              <a:gd name="connsiteY19" fmla="*/ 475436 h 570526"/>
              <a:gd name="connsiteX20" fmla="*/ 0 w 4394869"/>
              <a:gd name="connsiteY20" fmla="*/ 95090 h 570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94869" h="570526" fill="none" extrusionOk="0">
                <a:moveTo>
                  <a:pt x="0" y="95090"/>
                </a:moveTo>
                <a:cubicBezTo>
                  <a:pt x="7849" y="46439"/>
                  <a:pt x="43335" y="12257"/>
                  <a:pt x="95090" y="0"/>
                </a:cubicBezTo>
                <a:cubicBezTo>
                  <a:pt x="362860" y="-22740"/>
                  <a:pt x="448459" y="-18626"/>
                  <a:pt x="695760" y="0"/>
                </a:cubicBezTo>
                <a:cubicBezTo>
                  <a:pt x="943061" y="18626"/>
                  <a:pt x="1076749" y="-15955"/>
                  <a:pt x="1212336" y="0"/>
                </a:cubicBezTo>
                <a:cubicBezTo>
                  <a:pt x="1347923" y="15955"/>
                  <a:pt x="1706361" y="-5617"/>
                  <a:pt x="1855053" y="0"/>
                </a:cubicBezTo>
                <a:cubicBezTo>
                  <a:pt x="2003745" y="5617"/>
                  <a:pt x="2316915" y="24817"/>
                  <a:pt x="2497769" y="0"/>
                </a:cubicBezTo>
                <a:cubicBezTo>
                  <a:pt x="2678623" y="-24817"/>
                  <a:pt x="2867582" y="-26386"/>
                  <a:pt x="3140486" y="0"/>
                </a:cubicBezTo>
                <a:cubicBezTo>
                  <a:pt x="3413390" y="26386"/>
                  <a:pt x="3483023" y="11274"/>
                  <a:pt x="3657062" y="0"/>
                </a:cubicBezTo>
                <a:cubicBezTo>
                  <a:pt x="3831101" y="-11274"/>
                  <a:pt x="3987522" y="-24333"/>
                  <a:pt x="4299779" y="0"/>
                </a:cubicBezTo>
                <a:cubicBezTo>
                  <a:pt x="4361288" y="-3690"/>
                  <a:pt x="4400605" y="47679"/>
                  <a:pt x="4394869" y="95090"/>
                </a:cubicBezTo>
                <a:cubicBezTo>
                  <a:pt x="4377884" y="259560"/>
                  <a:pt x="4388275" y="362903"/>
                  <a:pt x="4394869" y="475436"/>
                </a:cubicBezTo>
                <a:cubicBezTo>
                  <a:pt x="4397929" y="517435"/>
                  <a:pt x="4350578" y="571700"/>
                  <a:pt x="4299779" y="570526"/>
                </a:cubicBezTo>
                <a:cubicBezTo>
                  <a:pt x="4194596" y="579816"/>
                  <a:pt x="3887640" y="570704"/>
                  <a:pt x="3783203" y="570526"/>
                </a:cubicBezTo>
                <a:cubicBezTo>
                  <a:pt x="3678766" y="570348"/>
                  <a:pt x="3373234" y="575964"/>
                  <a:pt x="3098439" y="570526"/>
                </a:cubicBezTo>
                <a:cubicBezTo>
                  <a:pt x="2823644" y="565088"/>
                  <a:pt x="2558914" y="565009"/>
                  <a:pt x="2413676" y="570526"/>
                </a:cubicBezTo>
                <a:cubicBezTo>
                  <a:pt x="2268438" y="576043"/>
                  <a:pt x="1946214" y="544081"/>
                  <a:pt x="1813006" y="570526"/>
                </a:cubicBezTo>
                <a:cubicBezTo>
                  <a:pt x="1679798" y="596972"/>
                  <a:pt x="1405771" y="547227"/>
                  <a:pt x="1254383" y="570526"/>
                </a:cubicBezTo>
                <a:cubicBezTo>
                  <a:pt x="1102995" y="593825"/>
                  <a:pt x="880009" y="547226"/>
                  <a:pt x="695760" y="570526"/>
                </a:cubicBezTo>
                <a:cubicBezTo>
                  <a:pt x="511511" y="593826"/>
                  <a:pt x="334556" y="570561"/>
                  <a:pt x="95090" y="570526"/>
                </a:cubicBezTo>
                <a:cubicBezTo>
                  <a:pt x="39546" y="566537"/>
                  <a:pt x="3040" y="535178"/>
                  <a:pt x="0" y="475436"/>
                </a:cubicBezTo>
                <a:cubicBezTo>
                  <a:pt x="-11608" y="395817"/>
                  <a:pt x="1236" y="272041"/>
                  <a:pt x="0" y="95090"/>
                </a:cubicBezTo>
                <a:close/>
              </a:path>
              <a:path w="4394869" h="570526" stroke="0" extrusionOk="0">
                <a:moveTo>
                  <a:pt x="0" y="95090"/>
                </a:moveTo>
                <a:cubicBezTo>
                  <a:pt x="1404" y="40556"/>
                  <a:pt x="41967" y="4515"/>
                  <a:pt x="95090" y="0"/>
                </a:cubicBezTo>
                <a:cubicBezTo>
                  <a:pt x="361173" y="26171"/>
                  <a:pt x="418196" y="24841"/>
                  <a:pt x="695760" y="0"/>
                </a:cubicBezTo>
                <a:cubicBezTo>
                  <a:pt x="973324" y="-24841"/>
                  <a:pt x="1199382" y="-31980"/>
                  <a:pt x="1380523" y="0"/>
                </a:cubicBezTo>
                <a:cubicBezTo>
                  <a:pt x="1561664" y="31980"/>
                  <a:pt x="1787398" y="2964"/>
                  <a:pt x="2065287" y="0"/>
                </a:cubicBezTo>
                <a:cubicBezTo>
                  <a:pt x="2343176" y="-2964"/>
                  <a:pt x="2500958" y="20599"/>
                  <a:pt x="2623910" y="0"/>
                </a:cubicBezTo>
                <a:cubicBezTo>
                  <a:pt x="2746862" y="-20599"/>
                  <a:pt x="3009378" y="3729"/>
                  <a:pt x="3266627" y="0"/>
                </a:cubicBezTo>
                <a:cubicBezTo>
                  <a:pt x="3523876" y="-3729"/>
                  <a:pt x="3962333" y="-22023"/>
                  <a:pt x="4299779" y="0"/>
                </a:cubicBezTo>
                <a:cubicBezTo>
                  <a:pt x="4342196" y="-2591"/>
                  <a:pt x="4392701" y="40965"/>
                  <a:pt x="4394869" y="95090"/>
                </a:cubicBezTo>
                <a:cubicBezTo>
                  <a:pt x="4384901" y="192861"/>
                  <a:pt x="4379234" y="312531"/>
                  <a:pt x="4394869" y="475436"/>
                </a:cubicBezTo>
                <a:cubicBezTo>
                  <a:pt x="4398035" y="532893"/>
                  <a:pt x="4351532" y="574009"/>
                  <a:pt x="4299779" y="570526"/>
                </a:cubicBezTo>
                <a:cubicBezTo>
                  <a:pt x="4057587" y="542825"/>
                  <a:pt x="3997895" y="585538"/>
                  <a:pt x="3741156" y="570526"/>
                </a:cubicBezTo>
                <a:cubicBezTo>
                  <a:pt x="3484417" y="555514"/>
                  <a:pt x="3322704" y="604436"/>
                  <a:pt x="3056392" y="570526"/>
                </a:cubicBezTo>
                <a:cubicBezTo>
                  <a:pt x="2790080" y="536616"/>
                  <a:pt x="2587276" y="594476"/>
                  <a:pt x="2455723" y="570526"/>
                </a:cubicBezTo>
                <a:cubicBezTo>
                  <a:pt x="2324170" y="546576"/>
                  <a:pt x="1909413" y="569658"/>
                  <a:pt x="1770959" y="570526"/>
                </a:cubicBezTo>
                <a:cubicBezTo>
                  <a:pt x="1632505" y="571394"/>
                  <a:pt x="1508800" y="545663"/>
                  <a:pt x="1254383" y="570526"/>
                </a:cubicBezTo>
                <a:cubicBezTo>
                  <a:pt x="999966" y="595389"/>
                  <a:pt x="849932" y="590755"/>
                  <a:pt x="611666" y="570526"/>
                </a:cubicBezTo>
                <a:cubicBezTo>
                  <a:pt x="373400" y="550297"/>
                  <a:pt x="331901" y="546091"/>
                  <a:pt x="95090" y="570526"/>
                </a:cubicBezTo>
                <a:cubicBezTo>
                  <a:pt x="43889" y="568800"/>
                  <a:pt x="9469" y="529766"/>
                  <a:pt x="0" y="475436"/>
                </a:cubicBezTo>
                <a:cubicBezTo>
                  <a:pt x="419" y="305640"/>
                  <a:pt x="5343" y="203857"/>
                  <a:pt x="0" y="9509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أفضل الشركات من جهة العائد على الاستثمار</a:t>
            </a:r>
            <a:endParaRPr lang="en-US" sz="1100" b="1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1B7E24-A9F0-CD8B-AD84-754F210A71DD}"/>
              </a:ext>
            </a:extLst>
          </p:cNvPr>
          <p:cNvSpPr txBox="1"/>
          <p:nvPr/>
        </p:nvSpPr>
        <p:spPr>
          <a:xfrm>
            <a:off x="8865610" y="90159"/>
            <a:ext cx="2883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عائد على الإستثمار مرتفع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3F5FBF6-C844-665B-13F3-FF94D74CFEBF}"/>
              </a:ext>
            </a:extLst>
          </p:cNvPr>
          <p:cNvSpPr/>
          <p:nvPr/>
        </p:nvSpPr>
        <p:spPr>
          <a:xfrm>
            <a:off x="7338095" y="1867567"/>
            <a:ext cx="3295652" cy="871912"/>
          </a:xfrm>
          <a:custGeom>
            <a:avLst/>
            <a:gdLst>
              <a:gd name="connsiteX0" fmla="*/ 0 w 3295652"/>
              <a:gd name="connsiteY0" fmla="*/ 145322 h 871912"/>
              <a:gd name="connsiteX1" fmla="*/ 145322 w 3295652"/>
              <a:gd name="connsiteY1" fmla="*/ 0 h 871912"/>
              <a:gd name="connsiteX2" fmla="*/ 716274 w 3295652"/>
              <a:gd name="connsiteY2" fmla="*/ 0 h 871912"/>
              <a:gd name="connsiteX3" fmla="*/ 1287225 w 3295652"/>
              <a:gd name="connsiteY3" fmla="*/ 0 h 871912"/>
              <a:gd name="connsiteX4" fmla="*/ 1828126 w 3295652"/>
              <a:gd name="connsiteY4" fmla="*/ 0 h 871912"/>
              <a:gd name="connsiteX5" fmla="*/ 2489228 w 3295652"/>
              <a:gd name="connsiteY5" fmla="*/ 0 h 871912"/>
              <a:gd name="connsiteX6" fmla="*/ 3150330 w 3295652"/>
              <a:gd name="connsiteY6" fmla="*/ 0 h 871912"/>
              <a:gd name="connsiteX7" fmla="*/ 3295652 w 3295652"/>
              <a:gd name="connsiteY7" fmla="*/ 145322 h 871912"/>
              <a:gd name="connsiteX8" fmla="*/ 3295652 w 3295652"/>
              <a:gd name="connsiteY8" fmla="*/ 726590 h 871912"/>
              <a:gd name="connsiteX9" fmla="*/ 3150330 w 3295652"/>
              <a:gd name="connsiteY9" fmla="*/ 871912 h 871912"/>
              <a:gd name="connsiteX10" fmla="*/ 2489228 w 3295652"/>
              <a:gd name="connsiteY10" fmla="*/ 871912 h 871912"/>
              <a:gd name="connsiteX11" fmla="*/ 1918277 w 3295652"/>
              <a:gd name="connsiteY11" fmla="*/ 871912 h 871912"/>
              <a:gd name="connsiteX12" fmla="*/ 1407425 w 3295652"/>
              <a:gd name="connsiteY12" fmla="*/ 871912 h 871912"/>
              <a:gd name="connsiteX13" fmla="*/ 746324 w 3295652"/>
              <a:gd name="connsiteY13" fmla="*/ 871912 h 871912"/>
              <a:gd name="connsiteX14" fmla="*/ 145322 w 3295652"/>
              <a:gd name="connsiteY14" fmla="*/ 871912 h 871912"/>
              <a:gd name="connsiteX15" fmla="*/ 0 w 3295652"/>
              <a:gd name="connsiteY15" fmla="*/ 726590 h 871912"/>
              <a:gd name="connsiteX16" fmla="*/ 0 w 3295652"/>
              <a:gd name="connsiteY16" fmla="*/ 145322 h 871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95652" h="871912" fill="none" extrusionOk="0">
                <a:moveTo>
                  <a:pt x="0" y="145322"/>
                </a:moveTo>
                <a:cubicBezTo>
                  <a:pt x="1039" y="55629"/>
                  <a:pt x="61396" y="4232"/>
                  <a:pt x="145322" y="0"/>
                </a:cubicBezTo>
                <a:cubicBezTo>
                  <a:pt x="362397" y="23212"/>
                  <a:pt x="564293" y="-6040"/>
                  <a:pt x="716274" y="0"/>
                </a:cubicBezTo>
                <a:cubicBezTo>
                  <a:pt x="868255" y="6040"/>
                  <a:pt x="1090148" y="23350"/>
                  <a:pt x="1287225" y="0"/>
                </a:cubicBezTo>
                <a:cubicBezTo>
                  <a:pt x="1484302" y="-23350"/>
                  <a:pt x="1592588" y="-385"/>
                  <a:pt x="1828126" y="0"/>
                </a:cubicBezTo>
                <a:cubicBezTo>
                  <a:pt x="2063664" y="385"/>
                  <a:pt x="2341485" y="-7275"/>
                  <a:pt x="2489228" y="0"/>
                </a:cubicBezTo>
                <a:cubicBezTo>
                  <a:pt x="2636971" y="7275"/>
                  <a:pt x="2843942" y="-31279"/>
                  <a:pt x="3150330" y="0"/>
                </a:cubicBezTo>
                <a:cubicBezTo>
                  <a:pt x="3238401" y="-3501"/>
                  <a:pt x="3303122" y="48972"/>
                  <a:pt x="3295652" y="145322"/>
                </a:cubicBezTo>
                <a:cubicBezTo>
                  <a:pt x="3303647" y="293648"/>
                  <a:pt x="3285934" y="535904"/>
                  <a:pt x="3295652" y="726590"/>
                </a:cubicBezTo>
                <a:cubicBezTo>
                  <a:pt x="3291829" y="792128"/>
                  <a:pt x="3221487" y="862912"/>
                  <a:pt x="3150330" y="871912"/>
                </a:cubicBezTo>
                <a:cubicBezTo>
                  <a:pt x="2948678" y="903801"/>
                  <a:pt x="2716895" y="844068"/>
                  <a:pt x="2489228" y="871912"/>
                </a:cubicBezTo>
                <a:cubicBezTo>
                  <a:pt x="2261561" y="899756"/>
                  <a:pt x="2174301" y="848046"/>
                  <a:pt x="1918277" y="871912"/>
                </a:cubicBezTo>
                <a:cubicBezTo>
                  <a:pt x="1662253" y="895778"/>
                  <a:pt x="1582437" y="876051"/>
                  <a:pt x="1407425" y="871912"/>
                </a:cubicBezTo>
                <a:cubicBezTo>
                  <a:pt x="1232413" y="867773"/>
                  <a:pt x="990492" y="895510"/>
                  <a:pt x="746324" y="871912"/>
                </a:cubicBezTo>
                <a:cubicBezTo>
                  <a:pt x="502156" y="848314"/>
                  <a:pt x="386480" y="870939"/>
                  <a:pt x="145322" y="871912"/>
                </a:cubicBezTo>
                <a:cubicBezTo>
                  <a:pt x="80658" y="872153"/>
                  <a:pt x="-8580" y="814193"/>
                  <a:pt x="0" y="726590"/>
                </a:cubicBezTo>
                <a:cubicBezTo>
                  <a:pt x="15877" y="516351"/>
                  <a:pt x="-19409" y="293558"/>
                  <a:pt x="0" y="145322"/>
                </a:cubicBezTo>
                <a:close/>
              </a:path>
              <a:path w="3295652" h="871912" stroke="0" extrusionOk="0">
                <a:moveTo>
                  <a:pt x="0" y="145322"/>
                </a:moveTo>
                <a:cubicBezTo>
                  <a:pt x="11055" y="49182"/>
                  <a:pt x="62931" y="15876"/>
                  <a:pt x="145322" y="0"/>
                </a:cubicBezTo>
                <a:cubicBezTo>
                  <a:pt x="297754" y="-14935"/>
                  <a:pt x="477888" y="-20204"/>
                  <a:pt x="746324" y="0"/>
                </a:cubicBezTo>
                <a:cubicBezTo>
                  <a:pt x="1014760" y="20204"/>
                  <a:pt x="1256692" y="-28326"/>
                  <a:pt x="1407425" y="0"/>
                </a:cubicBezTo>
                <a:cubicBezTo>
                  <a:pt x="1558158" y="28326"/>
                  <a:pt x="1813199" y="5937"/>
                  <a:pt x="2068527" y="0"/>
                </a:cubicBezTo>
                <a:cubicBezTo>
                  <a:pt x="2323855" y="-5937"/>
                  <a:pt x="2658549" y="-11294"/>
                  <a:pt x="3150330" y="0"/>
                </a:cubicBezTo>
                <a:cubicBezTo>
                  <a:pt x="3231790" y="-4026"/>
                  <a:pt x="3302150" y="69646"/>
                  <a:pt x="3295652" y="145322"/>
                </a:cubicBezTo>
                <a:cubicBezTo>
                  <a:pt x="3271144" y="381936"/>
                  <a:pt x="3269813" y="577526"/>
                  <a:pt x="3295652" y="726590"/>
                </a:cubicBezTo>
                <a:cubicBezTo>
                  <a:pt x="3288303" y="813565"/>
                  <a:pt x="3226042" y="875067"/>
                  <a:pt x="3150330" y="871912"/>
                </a:cubicBezTo>
                <a:cubicBezTo>
                  <a:pt x="2989884" y="901359"/>
                  <a:pt x="2787904" y="865555"/>
                  <a:pt x="2549328" y="871912"/>
                </a:cubicBezTo>
                <a:cubicBezTo>
                  <a:pt x="2310752" y="878269"/>
                  <a:pt x="2210149" y="848571"/>
                  <a:pt x="2038477" y="871912"/>
                </a:cubicBezTo>
                <a:cubicBezTo>
                  <a:pt x="1866805" y="895253"/>
                  <a:pt x="1695015" y="891148"/>
                  <a:pt x="1467526" y="871912"/>
                </a:cubicBezTo>
                <a:cubicBezTo>
                  <a:pt x="1240037" y="852676"/>
                  <a:pt x="1058435" y="844845"/>
                  <a:pt x="806424" y="871912"/>
                </a:cubicBezTo>
                <a:cubicBezTo>
                  <a:pt x="554413" y="898979"/>
                  <a:pt x="351879" y="892241"/>
                  <a:pt x="145322" y="871912"/>
                </a:cubicBezTo>
                <a:cubicBezTo>
                  <a:pt x="50810" y="863284"/>
                  <a:pt x="7835" y="797803"/>
                  <a:pt x="0" y="726590"/>
                </a:cubicBezTo>
                <a:cubicBezTo>
                  <a:pt x="23501" y="599234"/>
                  <a:pt x="-23354" y="372463"/>
                  <a:pt x="0" y="145322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قطاع المواد</a:t>
            </a:r>
            <a:endParaRPr lang="en-US" sz="16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pPr algn="ctr"/>
            <a:r>
              <a:rPr lang="en-US" sz="16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Materials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4A4DFBE-2168-83AA-EFFD-C005C579C580}"/>
              </a:ext>
            </a:extLst>
          </p:cNvPr>
          <p:cNvSpPr/>
          <p:nvPr/>
        </p:nvSpPr>
        <p:spPr>
          <a:xfrm>
            <a:off x="2514600" y="1817374"/>
            <a:ext cx="3840117" cy="871912"/>
          </a:xfrm>
          <a:custGeom>
            <a:avLst/>
            <a:gdLst>
              <a:gd name="connsiteX0" fmla="*/ 0 w 3840117"/>
              <a:gd name="connsiteY0" fmla="*/ 145322 h 871912"/>
              <a:gd name="connsiteX1" fmla="*/ 145322 w 3840117"/>
              <a:gd name="connsiteY1" fmla="*/ 0 h 871912"/>
              <a:gd name="connsiteX2" fmla="*/ 665911 w 3840117"/>
              <a:gd name="connsiteY2" fmla="*/ 0 h 871912"/>
              <a:gd name="connsiteX3" fmla="*/ 1328480 w 3840117"/>
              <a:gd name="connsiteY3" fmla="*/ 0 h 871912"/>
              <a:gd name="connsiteX4" fmla="*/ 1849069 w 3840117"/>
              <a:gd name="connsiteY4" fmla="*/ 0 h 871912"/>
              <a:gd name="connsiteX5" fmla="*/ 2369658 w 3840117"/>
              <a:gd name="connsiteY5" fmla="*/ 0 h 871912"/>
              <a:gd name="connsiteX6" fmla="*/ 2996732 w 3840117"/>
              <a:gd name="connsiteY6" fmla="*/ 0 h 871912"/>
              <a:gd name="connsiteX7" fmla="*/ 3694795 w 3840117"/>
              <a:gd name="connsiteY7" fmla="*/ 0 h 871912"/>
              <a:gd name="connsiteX8" fmla="*/ 3840117 w 3840117"/>
              <a:gd name="connsiteY8" fmla="*/ 145322 h 871912"/>
              <a:gd name="connsiteX9" fmla="*/ 3840117 w 3840117"/>
              <a:gd name="connsiteY9" fmla="*/ 726590 h 871912"/>
              <a:gd name="connsiteX10" fmla="*/ 3694795 w 3840117"/>
              <a:gd name="connsiteY10" fmla="*/ 871912 h 871912"/>
              <a:gd name="connsiteX11" fmla="*/ 3138711 w 3840117"/>
              <a:gd name="connsiteY11" fmla="*/ 871912 h 871912"/>
              <a:gd name="connsiteX12" fmla="*/ 2653616 w 3840117"/>
              <a:gd name="connsiteY12" fmla="*/ 871912 h 871912"/>
              <a:gd name="connsiteX13" fmla="*/ 2026543 w 3840117"/>
              <a:gd name="connsiteY13" fmla="*/ 871912 h 871912"/>
              <a:gd name="connsiteX14" fmla="*/ 1470459 w 3840117"/>
              <a:gd name="connsiteY14" fmla="*/ 871912 h 871912"/>
              <a:gd name="connsiteX15" fmla="*/ 807890 w 3840117"/>
              <a:gd name="connsiteY15" fmla="*/ 871912 h 871912"/>
              <a:gd name="connsiteX16" fmla="*/ 145322 w 3840117"/>
              <a:gd name="connsiteY16" fmla="*/ 871912 h 871912"/>
              <a:gd name="connsiteX17" fmla="*/ 0 w 3840117"/>
              <a:gd name="connsiteY17" fmla="*/ 726590 h 871912"/>
              <a:gd name="connsiteX18" fmla="*/ 0 w 3840117"/>
              <a:gd name="connsiteY18" fmla="*/ 145322 h 871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840117" h="871912" fill="none" extrusionOk="0">
                <a:moveTo>
                  <a:pt x="0" y="145322"/>
                </a:moveTo>
                <a:cubicBezTo>
                  <a:pt x="-11938" y="63892"/>
                  <a:pt x="67889" y="-1389"/>
                  <a:pt x="145322" y="0"/>
                </a:cubicBezTo>
                <a:cubicBezTo>
                  <a:pt x="284374" y="21157"/>
                  <a:pt x="472179" y="25010"/>
                  <a:pt x="665911" y="0"/>
                </a:cubicBezTo>
                <a:cubicBezTo>
                  <a:pt x="859643" y="-25010"/>
                  <a:pt x="1176340" y="-12694"/>
                  <a:pt x="1328480" y="0"/>
                </a:cubicBezTo>
                <a:cubicBezTo>
                  <a:pt x="1480620" y="12694"/>
                  <a:pt x="1686358" y="11379"/>
                  <a:pt x="1849069" y="0"/>
                </a:cubicBezTo>
                <a:cubicBezTo>
                  <a:pt x="2011780" y="-11379"/>
                  <a:pt x="2241806" y="-13463"/>
                  <a:pt x="2369658" y="0"/>
                </a:cubicBezTo>
                <a:cubicBezTo>
                  <a:pt x="2497510" y="13463"/>
                  <a:pt x="2718901" y="-27398"/>
                  <a:pt x="2996732" y="0"/>
                </a:cubicBezTo>
                <a:cubicBezTo>
                  <a:pt x="3274563" y="27398"/>
                  <a:pt x="3363433" y="-616"/>
                  <a:pt x="3694795" y="0"/>
                </a:cubicBezTo>
                <a:cubicBezTo>
                  <a:pt x="3771231" y="-14721"/>
                  <a:pt x="3831015" y="56063"/>
                  <a:pt x="3840117" y="145322"/>
                </a:cubicBezTo>
                <a:cubicBezTo>
                  <a:pt x="3840998" y="265579"/>
                  <a:pt x="3859708" y="567870"/>
                  <a:pt x="3840117" y="726590"/>
                </a:cubicBezTo>
                <a:cubicBezTo>
                  <a:pt x="3855705" y="800452"/>
                  <a:pt x="3786809" y="882376"/>
                  <a:pt x="3694795" y="871912"/>
                </a:cubicBezTo>
                <a:cubicBezTo>
                  <a:pt x="3539255" y="885146"/>
                  <a:pt x="3376366" y="853383"/>
                  <a:pt x="3138711" y="871912"/>
                </a:cubicBezTo>
                <a:cubicBezTo>
                  <a:pt x="2901056" y="890441"/>
                  <a:pt x="2857387" y="891813"/>
                  <a:pt x="2653616" y="871912"/>
                </a:cubicBezTo>
                <a:cubicBezTo>
                  <a:pt x="2449846" y="852011"/>
                  <a:pt x="2333426" y="848793"/>
                  <a:pt x="2026543" y="871912"/>
                </a:cubicBezTo>
                <a:cubicBezTo>
                  <a:pt x="1719660" y="895031"/>
                  <a:pt x="1688998" y="852084"/>
                  <a:pt x="1470459" y="871912"/>
                </a:cubicBezTo>
                <a:cubicBezTo>
                  <a:pt x="1251920" y="891740"/>
                  <a:pt x="989021" y="855319"/>
                  <a:pt x="807890" y="871912"/>
                </a:cubicBezTo>
                <a:cubicBezTo>
                  <a:pt x="626759" y="888505"/>
                  <a:pt x="330775" y="888269"/>
                  <a:pt x="145322" y="871912"/>
                </a:cubicBezTo>
                <a:cubicBezTo>
                  <a:pt x="49076" y="876689"/>
                  <a:pt x="905" y="802760"/>
                  <a:pt x="0" y="726590"/>
                </a:cubicBezTo>
                <a:cubicBezTo>
                  <a:pt x="4606" y="461875"/>
                  <a:pt x="-9407" y="411509"/>
                  <a:pt x="0" y="145322"/>
                </a:cubicBezTo>
                <a:close/>
              </a:path>
              <a:path w="3840117" h="871912" stroke="0" extrusionOk="0">
                <a:moveTo>
                  <a:pt x="0" y="145322"/>
                </a:moveTo>
                <a:cubicBezTo>
                  <a:pt x="11055" y="49182"/>
                  <a:pt x="62931" y="15876"/>
                  <a:pt x="145322" y="0"/>
                </a:cubicBezTo>
                <a:cubicBezTo>
                  <a:pt x="296740" y="-24888"/>
                  <a:pt x="452215" y="-16223"/>
                  <a:pt x="736901" y="0"/>
                </a:cubicBezTo>
                <a:cubicBezTo>
                  <a:pt x="1021587" y="16223"/>
                  <a:pt x="1186743" y="22199"/>
                  <a:pt x="1399469" y="0"/>
                </a:cubicBezTo>
                <a:cubicBezTo>
                  <a:pt x="1612195" y="-22199"/>
                  <a:pt x="1884664" y="-8383"/>
                  <a:pt x="2062037" y="0"/>
                </a:cubicBezTo>
                <a:cubicBezTo>
                  <a:pt x="2239410" y="8383"/>
                  <a:pt x="2375160" y="27410"/>
                  <a:pt x="2618122" y="0"/>
                </a:cubicBezTo>
                <a:cubicBezTo>
                  <a:pt x="2861084" y="-27410"/>
                  <a:pt x="3447276" y="35157"/>
                  <a:pt x="3694795" y="0"/>
                </a:cubicBezTo>
                <a:cubicBezTo>
                  <a:pt x="3771213" y="5325"/>
                  <a:pt x="3848874" y="63218"/>
                  <a:pt x="3840117" y="145322"/>
                </a:cubicBezTo>
                <a:cubicBezTo>
                  <a:pt x="3868772" y="426732"/>
                  <a:pt x="3854641" y="477592"/>
                  <a:pt x="3840117" y="726590"/>
                </a:cubicBezTo>
                <a:cubicBezTo>
                  <a:pt x="3838348" y="817327"/>
                  <a:pt x="3777051" y="876488"/>
                  <a:pt x="3694795" y="871912"/>
                </a:cubicBezTo>
                <a:cubicBezTo>
                  <a:pt x="3420601" y="871959"/>
                  <a:pt x="3347828" y="883360"/>
                  <a:pt x="3138711" y="871912"/>
                </a:cubicBezTo>
                <a:cubicBezTo>
                  <a:pt x="2929594" y="860464"/>
                  <a:pt x="2843790" y="844404"/>
                  <a:pt x="2582627" y="871912"/>
                </a:cubicBezTo>
                <a:cubicBezTo>
                  <a:pt x="2321464" y="899420"/>
                  <a:pt x="2071591" y="882392"/>
                  <a:pt x="1920059" y="871912"/>
                </a:cubicBezTo>
                <a:cubicBezTo>
                  <a:pt x="1768527" y="861432"/>
                  <a:pt x="1620630" y="843129"/>
                  <a:pt x="1328480" y="871912"/>
                </a:cubicBezTo>
                <a:cubicBezTo>
                  <a:pt x="1036330" y="900695"/>
                  <a:pt x="915791" y="871517"/>
                  <a:pt x="665911" y="871912"/>
                </a:cubicBezTo>
                <a:cubicBezTo>
                  <a:pt x="416031" y="872307"/>
                  <a:pt x="261509" y="850821"/>
                  <a:pt x="145322" y="871912"/>
                </a:cubicBezTo>
                <a:cubicBezTo>
                  <a:pt x="66337" y="863360"/>
                  <a:pt x="10199" y="809470"/>
                  <a:pt x="0" y="726590"/>
                </a:cubicBezTo>
                <a:cubicBezTo>
                  <a:pt x="11033" y="479632"/>
                  <a:pt x="2641" y="363058"/>
                  <a:pt x="0" y="145322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Ecolab Inc. (ECL)</a:t>
            </a:r>
            <a:endParaRPr lang="en-US" sz="1400" b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567BD0D-45CE-5DCB-D9C4-E3401FBDFE2F}"/>
              </a:ext>
            </a:extLst>
          </p:cNvPr>
          <p:cNvSpPr/>
          <p:nvPr/>
        </p:nvSpPr>
        <p:spPr>
          <a:xfrm>
            <a:off x="2514600" y="3477292"/>
            <a:ext cx="8326393" cy="1566196"/>
          </a:xfrm>
          <a:custGeom>
            <a:avLst/>
            <a:gdLst>
              <a:gd name="connsiteX0" fmla="*/ 0 w 8326393"/>
              <a:gd name="connsiteY0" fmla="*/ 261038 h 1566196"/>
              <a:gd name="connsiteX1" fmla="*/ 261038 w 8326393"/>
              <a:gd name="connsiteY1" fmla="*/ 0 h 1566196"/>
              <a:gd name="connsiteX2" fmla="*/ 833355 w 8326393"/>
              <a:gd name="connsiteY2" fmla="*/ 0 h 1566196"/>
              <a:gd name="connsiteX3" fmla="*/ 1639801 w 8326393"/>
              <a:gd name="connsiteY3" fmla="*/ 0 h 1566196"/>
              <a:gd name="connsiteX4" fmla="*/ 2290160 w 8326393"/>
              <a:gd name="connsiteY4" fmla="*/ 0 h 1566196"/>
              <a:gd name="connsiteX5" fmla="*/ 2862477 w 8326393"/>
              <a:gd name="connsiteY5" fmla="*/ 0 h 1566196"/>
              <a:gd name="connsiteX6" fmla="*/ 3434794 w 8326393"/>
              <a:gd name="connsiteY6" fmla="*/ 0 h 1566196"/>
              <a:gd name="connsiteX7" fmla="*/ 4163197 w 8326393"/>
              <a:gd name="connsiteY7" fmla="*/ 0 h 1566196"/>
              <a:gd name="connsiteX8" fmla="*/ 4969643 w 8326393"/>
              <a:gd name="connsiteY8" fmla="*/ 0 h 1566196"/>
              <a:gd name="connsiteX9" fmla="*/ 5698046 w 8326393"/>
              <a:gd name="connsiteY9" fmla="*/ 0 h 1566196"/>
              <a:gd name="connsiteX10" fmla="*/ 6426448 w 8326393"/>
              <a:gd name="connsiteY10" fmla="*/ 0 h 1566196"/>
              <a:gd name="connsiteX11" fmla="*/ 6998765 w 8326393"/>
              <a:gd name="connsiteY11" fmla="*/ 0 h 1566196"/>
              <a:gd name="connsiteX12" fmla="*/ 8065355 w 8326393"/>
              <a:gd name="connsiteY12" fmla="*/ 0 h 1566196"/>
              <a:gd name="connsiteX13" fmla="*/ 8326393 w 8326393"/>
              <a:gd name="connsiteY13" fmla="*/ 261038 h 1566196"/>
              <a:gd name="connsiteX14" fmla="*/ 8326393 w 8326393"/>
              <a:gd name="connsiteY14" fmla="*/ 793539 h 1566196"/>
              <a:gd name="connsiteX15" fmla="*/ 8326393 w 8326393"/>
              <a:gd name="connsiteY15" fmla="*/ 1305158 h 1566196"/>
              <a:gd name="connsiteX16" fmla="*/ 8065355 w 8326393"/>
              <a:gd name="connsiteY16" fmla="*/ 1566196 h 1566196"/>
              <a:gd name="connsiteX17" fmla="*/ 7258909 w 8326393"/>
              <a:gd name="connsiteY17" fmla="*/ 1566196 h 1566196"/>
              <a:gd name="connsiteX18" fmla="*/ 6842679 w 8326393"/>
              <a:gd name="connsiteY18" fmla="*/ 1566196 h 1566196"/>
              <a:gd name="connsiteX19" fmla="*/ 6348405 w 8326393"/>
              <a:gd name="connsiteY19" fmla="*/ 1566196 h 1566196"/>
              <a:gd name="connsiteX20" fmla="*/ 5620002 w 8326393"/>
              <a:gd name="connsiteY20" fmla="*/ 1566196 h 1566196"/>
              <a:gd name="connsiteX21" fmla="*/ 5203772 w 8326393"/>
              <a:gd name="connsiteY21" fmla="*/ 1566196 h 1566196"/>
              <a:gd name="connsiteX22" fmla="*/ 4787542 w 8326393"/>
              <a:gd name="connsiteY22" fmla="*/ 1566196 h 1566196"/>
              <a:gd name="connsiteX23" fmla="*/ 4215225 w 8326393"/>
              <a:gd name="connsiteY23" fmla="*/ 1566196 h 1566196"/>
              <a:gd name="connsiteX24" fmla="*/ 3798995 w 8326393"/>
              <a:gd name="connsiteY24" fmla="*/ 1566196 h 1566196"/>
              <a:gd name="connsiteX25" fmla="*/ 3304722 w 8326393"/>
              <a:gd name="connsiteY25" fmla="*/ 1566196 h 1566196"/>
              <a:gd name="connsiteX26" fmla="*/ 2888491 w 8326393"/>
              <a:gd name="connsiteY26" fmla="*/ 1566196 h 1566196"/>
              <a:gd name="connsiteX27" fmla="*/ 2394218 w 8326393"/>
              <a:gd name="connsiteY27" fmla="*/ 1566196 h 1566196"/>
              <a:gd name="connsiteX28" fmla="*/ 1977988 w 8326393"/>
              <a:gd name="connsiteY28" fmla="*/ 1566196 h 1566196"/>
              <a:gd name="connsiteX29" fmla="*/ 1405671 w 8326393"/>
              <a:gd name="connsiteY29" fmla="*/ 1566196 h 1566196"/>
              <a:gd name="connsiteX30" fmla="*/ 261038 w 8326393"/>
              <a:gd name="connsiteY30" fmla="*/ 1566196 h 1566196"/>
              <a:gd name="connsiteX31" fmla="*/ 0 w 8326393"/>
              <a:gd name="connsiteY31" fmla="*/ 1305158 h 1566196"/>
              <a:gd name="connsiteX32" fmla="*/ 0 w 8326393"/>
              <a:gd name="connsiteY32" fmla="*/ 793539 h 1566196"/>
              <a:gd name="connsiteX33" fmla="*/ 0 w 8326393"/>
              <a:gd name="connsiteY33" fmla="*/ 261038 h 1566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326393" h="1566196" fill="none" extrusionOk="0">
                <a:moveTo>
                  <a:pt x="0" y="261038"/>
                </a:moveTo>
                <a:cubicBezTo>
                  <a:pt x="9252" y="117014"/>
                  <a:pt x="92461" y="20894"/>
                  <a:pt x="261038" y="0"/>
                </a:cubicBezTo>
                <a:cubicBezTo>
                  <a:pt x="532123" y="-18486"/>
                  <a:pt x="659439" y="12202"/>
                  <a:pt x="833355" y="0"/>
                </a:cubicBezTo>
                <a:cubicBezTo>
                  <a:pt x="1007271" y="-12202"/>
                  <a:pt x="1436305" y="-29879"/>
                  <a:pt x="1639801" y="0"/>
                </a:cubicBezTo>
                <a:cubicBezTo>
                  <a:pt x="1843297" y="29879"/>
                  <a:pt x="2112902" y="1332"/>
                  <a:pt x="2290160" y="0"/>
                </a:cubicBezTo>
                <a:cubicBezTo>
                  <a:pt x="2467418" y="-1332"/>
                  <a:pt x="2641371" y="24243"/>
                  <a:pt x="2862477" y="0"/>
                </a:cubicBezTo>
                <a:cubicBezTo>
                  <a:pt x="3083583" y="-24243"/>
                  <a:pt x="3272783" y="27024"/>
                  <a:pt x="3434794" y="0"/>
                </a:cubicBezTo>
                <a:cubicBezTo>
                  <a:pt x="3596805" y="-27024"/>
                  <a:pt x="4016285" y="24344"/>
                  <a:pt x="4163197" y="0"/>
                </a:cubicBezTo>
                <a:cubicBezTo>
                  <a:pt x="4310109" y="-24344"/>
                  <a:pt x="4802341" y="35220"/>
                  <a:pt x="4969643" y="0"/>
                </a:cubicBezTo>
                <a:cubicBezTo>
                  <a:pt x="5136945" y="-35220"/>
                  <a:pt x="5335402" y="24757"/>
                  <a:pt x="5698046" y="0"/>
                </a:cubicBezTo>
                <a:cubicBezTo>
                  <a:pt x="6060690" y="-24757"/>
                  <a:pt x="6255056" y="-253"/>
                  <a:pt x="6426448" y="0"/>
                </a:cubicBezTo>
                <a:cubicBezTo>
                  <a:pt x="6597840" y="253"/>
                  <a:pt x="6882159" y="14603"/>
                  <a:pt x="6998765" y="0"/>
                </a:cubicBezTo>
                <a:cubicBezTo>
                  <a:pt x="7115371" y="-14603"/>
                  <a:pt x="7648281" y="-4512"/>
                  <a:pt x="8065355" y="0"/>
                </a:cubicBezTo>
                <a:cubicBezTo>
                  <a:pt x="8174079" y="2372"/>
                  <a:pt x="8332013" y="104167"/>
                  <a:pt x="8326393" y="261038"/>
                </a:cubicBezTo>
                <a:cubicBezTo>
                  <a:pt x="8339120" y="462062"/>
                  <a:pt x="8349618" y="530771"/>
                  <a:pt x="8326393" y="793539"/>
                </a:cubicBezTo>
                <a:cubicBezTo>
                  <a:pt x="8303168" y="1056307"/>
                  <a:pt x="8304689" y="1164473"/>
                  <a:pt x="8326393" y="1305158"/>
                </a:cubicBezTo>
                <a:cubicBezTo>
                  <a:pt x="8341260" y="1459574"/>
                  <a:pt x="8230227" y="1576562"/>
                  <a:pt x="8065355" y="1566196"/>
                </a:cubicBezTo>
                <a:cubicBezTo>
                  <a:pt x="7844942" y="1551626"/>
                  <a:pt x="7462181" y="1538679"/>
                  <a:pt x="7258909" y="1566196"/>
                </a:cubicBezTo>
                <a:cubicBezTo>
                  <a:pt x="7055637" y="1593713"/>
                  <a:pt x="6987959" y="1562075"/>
                  <a:pt x="6842679" y="1566196"/>
                </a:cubicBezTo>
                <a:cubicBezTo>
                  <a:pt x="6697399" y="1570318"/>
                  <a:pt x="6449855" y="1579490"/>
                  <a:pt x="6348405" y="1566196"/>
                </a:cubicBezTo>
                <a:cubicBezTo>
                  <a:pt x="6246955" y="1552902"/>
                  <a:pt x="5908009" y="1576974"/>
                  <a:pt x="5620002" y="1566196"/>
                </a:cubicBezTo>
                <a:cubicBezTo>
                  <a:pt x="5331995" y="1555418"/>
                  <a:pt x="5400612" y="1551976"/>
                  <a:pt x="5203772" y="1566196"/>
                </a:cubicBezTo>
                <a:cubicBezTo>
                  <a:pt x="5006932" y="1580417"/>
                  <a:pt x="4991337" y="1551176"/>
                  <a:pt x="4787542" y="1566196"/>
                </a:cubicBezTo>
                <a:cubicBezTo>
                  <a:pt x="4583747" y="1581217"/>
                  <a:pt x="4428971" y="1576833"/>
                  <a:pt x="4215225" y="1566196"/>
                </a:cubicBezTo>
                <a:cubicBezTo>
                  <a:pt x="4001479" y="1555559"/>
                  <a:pt x="3981191" y="1573400"/>
                  <a:pt x="3798995" y="1566196"/>
                </a:cubicBezTo>
                <a:cubicBezTo>
                  <a:pt x="3616799" y="1558993"/>
                  <a:pt x="3434656" y="1550624"/>
                  <a:pt x="3304722" y="1566196"/>
                </a:cubicBezTo>
                <a:cubicBezTo>
                  <a:pt x="3174788" y="1581768"/>
                  <a:pt x="3009210" y="1572816"/>
                  <a:pt x="2888491" y="1566196"/>
                </a:cubicBezTo>
                <a:cubicBezTo>
                  <a:pt x="2767772" y="1559576"/>
                  <a:pt x="2562628" y="1590744"/>
                  <a:pt x="2394218" y="1566196"/>
                </a:cubicBezTo>
                <a:cubicBezTo>
                  <a:pt x="2225808" y="1541648"/>
                  <a:pt x="2119446" y="1548500"/>
                  <a:pt x="1977988" y="1566196"/>
                </a:cubicBezTo>
                <a:cubicBezTo>
                  <a:pt x="1836530" y="1583893"/>
                  <a:pt x="1637553" y="1537916"/>
                  <a:pt x="1405671" y="1566196"/>
                </a:cubicBezTo>
                <a:cubicBezTo>
                  <a:pt x="1173789" y="1594476"/>
                  <a:pt x="828699" y="1552896"/>
                  <a:pt x="261038" y="1566196"/>
                </a:cubicBezTo>
                <a:cubicBezTo>
                  <a:pt x="113201" y="1530765"/>
                  <a:pt x="-25600" y="1439710"/>
                  <a:pt x="0" y="1305158"/>
                </a:cubicBezTo>
                <a:cubicBezTo>
                  <a:pt x="19526" y="1089407"/>
                  <a:pt x="5516" y="942029"/>
                  <a:pt x="0" y="793539"/>
                </a:cubicBezTo>
                <a:cubicBezTo>
                  <a:pt x="-5516" y="645049"/>
                  <a:pt x="26439" y="492495"/>
                  <a:pt x="0" y="261038"/>
                </a:cubicBezTo>
                <a:close/>
              </a:path>
              <a:path w="8326393" h="1566196" stroke="0" extrusionOk="0">
                <a:moveTo>
                  <a:pt x="0" y="261038"/>
                </a:moveTo>
                <a:cubicBezTo>
                  <a:pt x="18368" y="90484"/>
                  <a:pt x="114926" y="14487"/>
                  <a:pt x="261038" y="0"/>
                </a:cubicBezTo>
                <a:cubicBezTo>
                  <a:pt x="431120" y="2123"/>
                  <a:pt x="675438" y="-13599"/>
                  <a:pt x="911398" y="0"/>
                </a:cubicBezTo>
                <a:cubicBezTo>
                  <a:pt x="1147358" y="13599"/>
                  <a:pt x="1521251" y="-38851"/>
                  <a:pt x="1717844" y="0"/>
                </a:cubicBezTo>
                <a:cubicBezTo>
                  <a:pt x="1914437" y="38851"/>
                  <a:pt x="2277429" y="14628"/>
                  <a:pt x="2524290" y="0"/>
                </a:cubicBezTo>
                <a:cubicBezTo>
                  <a:pt x="2771151" y="-14628"/>
                  <a:pt x="2973752" y="-11293"/>
                  <a:pt x="3096607" y="0"/>
                </a:cubicBezTo>
                <a:cubicBezTo>
                  <a:pt x="3219462" y="11293"/>
                  <a:pt x="3495822" y="33872"/>
                  <a:pt x="3825009" y="0"/>
                </a:cubicBezTo>
                <a:cubicBezTo>
                  <a:pt x="4154196" y="-33872"/>
                  <a:pt x="4445653" y="-20366"/>
                  <a:pt x="4631456" y="0"/>
                </a:cubicBezTo>
                <a:cubicBezTo>
                  <a:pt x="4817259" y="20366"/>
                  <a:pt x="4988690" y="2366"/>
                  <a:pt x="5203772" y="0"/>
                </a:cubicBezTo>
                <a:cubicBezTo>
                  <a:pt x="5418854" y="-2366"/>
                  <a:pt x="5572681" y="-11779"/>
                  <a:pt x="5854132" y="0"/>
                </a:cubicBezTo>
                <a:cubicBezTo>
                  <a:pt x="6135583" y="11779"/>
                  <a:pt x="6105244" y="17942"/>
                  <a:pt x="6270362" y="0"/>
                </a:cubicBezTo>
                <a:cubicBezTo>
                  <a:pt x="6435480" y="-17942"/>
                  <a:pt x="6753855" y="-17973"/>
                  <a:pt x="6998765" y="0"/>
                </a:cubicBezTo>
                <a:cubicBezTo>
                  <a:pt x="7243675" y="17973"/>
                  <a:pt x="7268778" y="4469"/>
                  <a:pt x="7414995" y="0"/>
                </a:cubicBezTo>
                <a:cubicBezTo>
                  <a:pt x="7561212" y="-4469"/>
                  <a:pt x="7922779" y="23409"/>
                  <a:pt x="8065355" y="0"/>
                </a:cubicBezTo>
                <a:cubicBezTo>
                  <a:pt x="8203815" y="11692"/>
                  <a:pt x="8310659" y="126459"/>
                  <a:pt x="8326393" y="261038"/>
                </a:cubicBezTo>
                <a:cubicBezTo>
                  <a:pt x="8317521" y="502298"/>
                  <a:pt x="8311858" y="571390"/>
                  <a:pt x="8326393" y="762216"/>
                </a:cubicBezTo>
                <a:cubicBezTo>
                  <a:pt x="8340928" y="953042"/>
                  <a:pt x="8315743" y="1067291"/>
                  <a:pt x="8326393" y="1305158"/>
                </a:cubicBezTo>
                <a:cubicBezTo>
                  <a:pt x="8328386" y="1435942"/>
                  <a:pt x="8243932" y="1575039"/>
                  <a:pt x="8065355" y="1566196"/>
                </a:cubicBezTo>
                <a:cubicBezTo>
                  <a:pt x="7898806" y="1570823"/>
                  <a:pt x="7644262" y="1576718"/>
                  <a:pt x="7493038" y="1566196"/>
                </a:cubicBezTo>
                <a:cubicBezTo>
                  <a:pt x="7341814" y="1555674"/>
                  <a:pt x="7092025" y="1556982"/>
                  <a:pt x="6764636" y="1566196"/>
                </a:cubicBezTo>
                <a:cubicBezTo>
                  <a:pt x="6437247" y="1575410"/>
                  <a:pt x="6471330" y="1559499"/>
                  <a:pt x="6192319" y="1566196"/>
                </a:cubicBezTo>
                <a:cubicBezTo>
                  <a:pt x="5913308" y="1572893"/>
                  <a:pt x="5929972" y="1583317"/>
                  <a:pt x="5698046" y="1566196"/>
                </a:cubicBezTo>
                <a:cubicBezTo>
                  <a:pt x="5466120" y="1549075"/>
                  <a:pt x="5089084" y="1579108"/>
                  <a:pt x="4891599" y="1566196"/>
                </a:cubicBezTo>
                <a:cubicBezTo>
                  <a:pt x="4694114" y="1553284"/>
                  <a:pt x="4633654" y="1541968"/>
                  <a:pt x="4397326" y="1566196"/>
                </a:cubicBezTo>
                <a:cubicBezTo>
                  <a:pt x="4160998" y="1590424"/>
                  <a:pt x="4014109" y="1562035"/>
                  <a:pt x="3903053" y="1566196"/>
                </a:cubicBezTo>
                <a:cubicBezTo>
                  <a:pt x="3791997" y="1570357"/>
                  <a:pt x="3321902" y="1569575"/>
                  <a:pt x="3174650" y="1566196"/>
                </a:cubicBezTo>
                <a:cubicBezTo>
                  <a:pt x="3027398" y="1562817"/>
                  <a:pt x="2714741" y="1578958"/>
                  <a:pt x="2446247" y="1566196"/>
                </a:cubicBezTo>
                <a:cubicBezTo>
                  <a:pt x="2177753" y="1553434"/>
                  <a:pt x="1947381" y="1559438"/>
                  <a:pt x="1717844" y="1566196"/>
                </a:cubicBezTo>
                <a:cubicBezTo>
                  <a:pt x="1488307" y="1572954"/>
                  <a:pt x="1459372" y="1552366"/>
                  <a:pt x="1223570" y="1566196"/>
                </a:cubicBezTo>
                <a:cubicBezTo>
                  <a:pt x="987768" y="1580026"/>
                  <a:pt x="601019" y="1600541"/>
                  <a:pt x="261038" y="1566196"/>
                </a:cubicBezTo>
                <a:cubicBezTo>
                  <a:pt x="140543" y="1556482"/>
                  <a:pt x="3529" y="1452466"/>
                  <a:pt x="0" y="1305158"/>
                </a:cubicBezTo>
                <a:cubicBezTo>
                  <a:pt x="2363" y="1149763"/>
                  <a:pt x="20635" y="964205"/>
                  <a:pt x="0" y="793539"/>
                </a:cubicBezTo>
                <a:cubicBezTo>
                  <a:pt x="-20635" y="622873"/>
                  <a:pt x="16520" y="452437"/>
                  <a:pt x="0" y="261038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0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الشركات في هذا القطاع يمكنها تحقيق عائدات عالية على الأصول من </a:t>
            </a:r>
            <a:r>
              <a:rPr lang="ar-EG" sz="2000" b="1" dirty="0">
                <a:solidFill>
                  <a:srgbClr val="00B0F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خلال الإنتاج الفعال وإدارة التكلفة الجيدة</a:t>
            </a:r>
            <a:r>
              <a:rPr lang="ar-EG" sz="20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، بالإضافة إلى القدرة على </a:t>
            </a:r>
            <a:r>
              <a:rPr lang="ar-EG" sz="2000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نقل التكاليف إلى العملاء من خلال التسعير القوي.</a:t>
            </a:r>
            <a:endParaRPr lang="en-US" sz="1200" b="1" dirty="0">
              <a:solidFill>
                <a:srgbClr val="00B05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62641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" grpId="0" animBg="1"/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1259" y="6033033"/>
            <a:ext cx="1142245" cy="669925"/>
          </a:xfrm>
        </p:spPr>
        <p:txBody>
          <a:bodyPr/>
          <a:lstStyle/>
          <a:p>
            <a:r>
              <a:rPr lang="ar-EG" sz="6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26</a:t>
            </a:r>
            <a:endParaRPr lang="en-US" sz="6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38CA97AC-E225-32C2-6501-4AAE0DF0EE2C}"/>
              </a:ext>
            </a:extLst>
          </p:cNvPr>
          <p:cNvSpPr/>
          <p:nvPr/>
        </p:nvSpPr>
        <p:spPr>
          <a:xfrm>
            <a:off x="4352544" y="90159"/>
            <a:ext cx="4394869" cy="570526"/>
          </a:xfrm>
          <a:custGeom>
            <a:avLst/>
            <a:gdLst>
              <a:gd name="connsiteX0" fmla="*/ 0 w 4394869"/>
              <a:gd name="connsiteY0" fmla="*/ 95090 h 570526"/>
              <a:gd name="connsiteX1" fmla="*/ 95090 w 4394869"/>
              <a:gd name="connsiteY1" fmla="*/ 0 h 570526"/>
              <a:gd name="connsiteX2" fmla="*/ 695760 w 4394869"/>
              <a:gd name="connsiteY2" fmla="*/ 0 h 570526"/>
              <a:gd name="connsiteX3" fmla="*/ 1212336 w 4394869"/>
              <a:gd name="connsiteY3" fmla="*/ 0 h 570526"/>
              <a:gd name="connsiteX4" fmla="*/ 1855053 w 4394869"/>
              <a:gd name="connsiteY4" fmla="*/ 0 h 570526"/>
              <a:gd name="connsiteX5" fmla="*/ 2497769 w 4394869"/>
              <a:gd name="connsiteY5" fmla="*/ 0 h 570526"/>
              <a:gd name="connsiteX6" fmla="*/ 3140486 w 4394869"/>
              <a:gd name="connsiteY6" fmla="*/ 0 h 570526"/>
              <a:gd name="connsiteX7" fmla="*/ 3657062 w 4394869"/>
              <a:gd name="connsiteY7" fmla="*/ 0 h 570526"/>
              <a:gd name="connsiteX8" fmla="*/ 4299779 w 4394869"/>
              <a:gd name="connsiteY8" fmla="*/ 0 h 570526"/>
              <a:gd name="connsiteX9" fmla="*/ 4394869 w 4394869"/>
              <a:gd name="connsiteY9" fmla="*/ 95090 h 570526"/>
              <a:gd name="connsiteX10" fmla="*/ 4394869 w 4394869"/>
              <a:gd name="connsiteY10" fmla="*/ 475436 h 570526"/>
              <a:gd name="connsiteX11" fmla="*/ 4299779 w 4394869"/>
              <a:gd name="connsiteY11" fmla="*/ 570526 h 570526"/>
              <a:gd name="connsiteX12" fmla="*/ 3783203 w 4394869"/>
              <a:gd name="connsiteY12" fmla="*/ 570526 h 570526"/>
              <a:gd name="connsiteX13" fmla="*/ 3098439 w 4394869"/>
              <a:gd name="connsiteY13" fmla="*/ 570526 h 570526"/>
              <a:gd name="connsiteX14" fmla="*/ 2413676 w 4394869"/>
              <a:gd name="connsiteY14" fmla="*/ 570526 h 570526"/>
              <a:gd name="connsiteX15" fmla="*/ 1813006 w 4394869"/>
              <a:gd name="connsiteY15" fmla="*/ 570526 h 570526"/>
              <a:gd name="connsiteX16" fmla="*/ 1254383 w 4394869"/>
              <a:gd name="connsiteY16" fmla="*/ 570526 h 570526"/>
              <a:gd name="connsiteX17" fmla="*/ 695760 w 4394869"/>
              <a:gd name="connsiteY17" fmla="*/ 570526 h 570526"/>
              <a:gd name="connsiteX18" fmla="*/ 95090 w 4394869"/>
              <a:gd name="connsiteY18" fmla="*/ 570526 h 570526"/>
              <a:gd name="connsiteX19" fmla="*/ 0 w 4394869"/>
              <a:gd name="connsiteY19" fmla="*/ 475436 h 570526"/>
              <a:gd name="connsiteX20" fmla="*/ 0 w 4394869"/>
              <a:gd name="connsiteY20" fmla="*/ 95090 h 570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94869" h="570526" fill="none" extrusionOk="0">
                <a:moveTo>
                  <a:pt x="0" y="95090"/>
                </a:moveTo>
                <a:cubicBezTo>
                  <a:pt x="7849" y="46439"/>
                  <a:pt x="43335" y="12257"/>
                  <a:pt x="95090" y="0"/>
                </a:cubicBezTo>
                <a:cubicBezTo>
                  <a:pt x="362860" y="-22740"/>
                  <a:pt x="448459" y="-18626"/>
                  <a:pt x="695760" y="0"/>
                </a:cubicBezTo>
                <a:cubicBezTo>
                  <a:pt x="943061" y="18626"/>
                  <a:pt x="1076749" y="-15955"/>
                  <a:pt x="1212336" y="0"/>
                </a:cubicBezTo>
                <a:cubicBezTo>
                  <a:pt x="1347923" y="15955"/>
                  <a:pt x="1706361" y="-5617"/>
                  <a:pt x="1855053" y="0"/>
                </a:cubicBezTo>
                <a:cubicBezTo>
                  <a:pt x="2003745" y="5617"/>
                  <a:pt x="2316915" y="24817"/>
                  <a:pt x="2497769" y="0"/>
                </a:cubicBezTo>
                <a:cubicBezTo>
                  <a:pt x="2678623" y="-24817"/>
                  <a:pt x="2867582" y="-26386"/>
                  <a:pt x="3140486" y="0"/>
                </a:cubicBezTo>
                <a:cubicBezTo>
                  <a:pt x="3413390" y="26386"/>
                  <a:pt x="3483023" y="11274"/>
                  <a:pt x="3657062" y="0"/>
                </a:cubicBezTo>
                <a:cubicBezTo>
                  <a:pt x="3831101" y="-11274"/>
                  <a:pt x="3987522" y="-24333"/>
                  <a:pt x="4299779" y="0"/>
                </a:cubicBezTo>
                <a:cubicBezTo>
                  <a:pt x="4361288" y="-3690"/>
                  <a:pt x="4400605" y="47679"/>
                  <a:pt x="4394869" y="95090"/>
                </a:cubicBezTo>
                <a:cubicBezTo>
                  <a:pt x="4377884" y="259560"/>
                  <a:pt x="4388275" y="362903"/>
                  <a:pt x="4394869" y="475436"/>
                </a:cubicBezTo>
                <a:cubicBezTo>
                  <a:pt x="4397929" y="517435"/>
                  <a:pt x="4350578" y="571700"/>
                  <a:pt x="4299779" y="570526"/>
                </a:cubicBezTo>
                <a:cubicBezTo>
                  <a:pt x="4194596" y="579816"/>
                  <a:pt x="3887640" y="570704"/>
                  <a:pt x="3783203" y="570526"/>
                </a:cubicBezTo>
                <a:cubicBezTo>
                  <a:pt x="3678766" y="570348"/>
                  <a:pt x="3373234" y="575964"/>
                  <a:pt x="3098439" y="570526"/>
                </a:cubicBezTo>
                <a:cubicBezTo>
                  <a:pt x="2823644" y="565088"/>
                  <a:pt x="2558914" y="565009"/>
                  <a:pt x="2413676" y="570526"/>
                </a:cubicBezTo>
                <a:cubicBezTo>
                  <a:pt x="2268438" y="576043"/>
                  <a:pt x="1946214" y="544081"/>
                  <a:pt x="1813006" y="570526"/>
                </a:cubicBezTo>
                <a:cubicBezTo>
                  <a:pt x="1679798" y="596972"/>
                  <a:pt x="1405771" y="547227"/>
                  <a:pt x="1254383" y="570526"/>
                </a:cubicBezTo>
                <a:cubicBezTo>
                  <a:pt x="1102995" y="593825"/>
                  <a:pt x="880009" y="547226"/>
                  <a:pt x="695760" y="570526"/>
                </a:cubicBezTo>
                <a:cubicBezTo>
                  <a:pt x="511511" y="593826"/>
                  <a:pt x="334556" y="570561"/>
                  <a:pt x="95090" y="570526"/>
                </a:cubicBezTo>
                <a:cubicBezTo>
                  <a:pt x="39546" y="566537"/>
                  <a:pt x="3040" y="535178"/>
                  <a:pt x="0" y="475436"/>
                </a:cubicBezTo>
                <a:cubicBezTo>
                  <a:pt x="-11608" y="395817"/>
                  <a:pt x="1236" y="272041"/>
                  <a:pt x="0" y="95090"/>
                </a:cubicBezTo>
                <a:close/>
              </a:path>
              <a:path w="4394869" h="570526" stroke="0" extrusionOk="0">
                <a:moveTo>
                  <a:pt x="0" y="95090"/>
                </a:moveTo>
                <a:cubicBezTo>
                  <a:pt x="1404" y="40556"/>
                  <a:pt x="41967" y="4515"/>
                  <a:pt x="95090" y="0"/>
                </a:cubicBezTo>
                <a:cubicBezTo>
                  <a:pt x="361173" y="26171"/>
                  <a:pt x="418196" y="24841"/>
                  <a:pt x="695760" y="0"/>
                </a:cubicBezTo>
                <a:cubicBezTo>
                  <a:pt x="973324" y="-24841"/>
                  <a:pt x="1199382" y="-31980"/>
                  <a:pt x="1380523" y="0"/>
                </a:cubicBezTo>
                <a:cubicBezTo>
                  <a:pt x="1561664" y="31980"/>
                  <a:pt x="1787398" y="2964"/>
                  <a:pt x="2065287" y="0"/>
                </a:cubicBezTo>
                <a:cubicBezTo>
                  <a:pt x="2343176" y="-2964"/>
                  <a:pt x="2500958" y="20599"/>
                  <a:pt x="2623910" y="0"/>
                </a:cubicBezTo>
                <a:cubicBezTo>
                  <a:pt x="2746862" y="-20599"/>
                  <a:pt x="3009378" y="3729"/>
                  <a:pt x="3266627" y="0"/>
                </a:cubicBezTo>
                <a:cubicBezTo>
                  <a:pt x="3523876" y="-3729"/>
                  <a:pt x="3962333" y="-22023"/>
                  <a:pt x="4299779" y="0"/>
                </a:cubicBezTo>
                <a:cubicBezTo>
                  <a:pt x="4342196" y="-2591"/>
                  <a:pt x="4392701" y="40965"/>
                  <a:pt x="4394869" y="95090"/>
                </a:cubicBezTo>
                <a:cubicBezTo>
                  <a:pt x="4384901" y="192861"/>
                  <a:pt x="4379234" y="312531"/>
                  <a:pt x="4394869" y="475436"/>
                </a:cubicBezTo>
                <a:cubicBezTo>
                  <a:pt x="4398035" y="532893"/>
                  <a:pt x="4351532" y="574009"/>
                  <a:pt x="4299779" y="570526"/>
                </a:cubicBezTo>
                <a:cubicBezTo>
                  <a:pt x="4057587" y="542825"/>
                  <a:pt x="3997895" y="585538"/>
                  <a:pt x="3741156" y="570526"/>
                </a:cubicBezTo>
                <a:cubicBezTo>
                  <a:pt x="3484417" y="555514"/>
                  <a:pt x="3322704" y="604436"/>
                  <a:pt x="3056392" y="570526"/>
                </a:cubicBezTo>
                <a:cubicBezTo>
                  <a:pt x="2790080" y="536616"/>
                  <a:pt x="2587276" y="594476"/>
                  <a:pt x="2455723" y="570526"/>
                </a:cubicBezTo>
                <a:cubicBezTo>
                  <a:pt x="2324170" y="546576"/>
                  <a:pt x="1909413" y="569658"/>
                  <a:pt x="1770959" y="570526"/>
                </a:cubicBezTo>
                <a:cubicBezTo>
                  <a:pt x="1632505" y="571394"/>
                  <a:pt x="1508800" y="545663"/>
                  <a:pt x="1254383" y="570526"/>
                </a:cubicBezTo>
                <a:cubicBezTo>
                  <a:pt x="999966" y="595389"/>
                  <a:pt x="849932" y="590755"/>
                  <a:pt x="611666" y="570526"/>
                </a:cubicBezTo>
                <a:cubicBezTo>
                  <a:pt x="373400" y="550297"/>
                  <a:pt x="331901" y="546091"/>
                  <a:pt x="95090" y="570526"/>
                </a:cubicBezTo>
                <a:cubicBezTo>
                  <a:pt x="43889" y="568800"/>
                  <a:pt x="9469" y="529766"/>
                  <a:pt x="0" y="475436"/>
                </a:cubicBezTo>
                <a:cubicBezTo>
                  <a:pt x="419" y="305640"/>
                  <a:pt x="5343" y="203857"/>
                  <a:pt x="0" y="9509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أفضل الشركات من جهة العائد على الاستثمار</a:t>
            </a:r>
            <a:endParaRPr lang="en-US" sz="1100" b="1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1B7E24-A9F0-CD8B-AD84-754F210A71DD}"/>
              </a:ext>
            </a:extLst>
          </p:cNvPr>
          <p:cNvSpPr txBox="1"/>
          <p:nvPr/>
        </p:nvSpPr>
        <p:spPr>
          <a:xfrm>
            <a:off x="8865610" y="90159"/>
            <a:ext cx="2883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عائد على الإستثمار مرتفع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DE258E-A8FD-958E-FEC5-3D3F9DE75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495" y="830250"/>
            <a:ext cx="7427120" cy="5872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152239B-8FD9-BDFA-EBB7-9104D396E4B3}"/>
              </a:ext>
            </a:extLst>
          </p:cNvPr>
          <p:cNvSpPr/>
          <p:nvPr/>
        </p:nvSpPr>
        <p:spPr>
          <a:xfrm>
            <a:off x="9984310" y="2313738"/>
            <a:ext cx="1652088" cy="508583"/>
          </a:xfrm>
          <a:custGeom>
            <a:avLst/>
            <a:gdLst>
              <a:gd name="connsiteX0" fmla="*/ 0 w 1652088"/>
              <a:gd name="connsiteY0" fmla="*/ 84766 h 508583"/>
              <a:gd name="connsiteX1" fmla="*/ 84766 w 1652088"/>
              <a:gd name="connsiteY1" fmla="*/ 0 h 508583"/>
              <a:gd name="connsiteX2" fmla="*/ 593777 w 1652088"/>
              <a:gd name="connsiteY2" fmla="*/ 0 h 508583"/>
              <a:gd name="connsiteX3" fmla="*/ 1102788 w 1652088"/>
              <a:gd name="connsiteY3" fmla="*/ 0 h 508583"/>
              <a:gd name="connsiteX4" fmla="*/ 1567322 w 1652088"/>
              <a:gd name="connsiteY4" fmla="*/ 0 h 508583"/>
              <a:gd name="connsiteX5" fmla="*/ 1652088 w 1652088"/>
              <a:gd name="connsiteY5" fmla="*/ 84766 h 508583"/>
              <a:gd name="connsiteX6" fmla="*/ 1652088 w 1652088"/>
              <a:gd name="connsiteY6" fmla="*/ 423817 h 508583"/>
              <a:gd name="connsiteX7" fmla="*/ 1567322 w 1652088"/>
              <a:gd name="connsiteY7" fmla="*/ 508583 h 508583"/>
              <a:gd name="connsiteX8" fmla="*/ 1058311 w 1652088"/>
              <a:gd name="connsiteY8" fmla="*/ 508583 h 508583"/>
              <a:gd name="connsiteX9" fmla="*/ 549300 w 1652088"/>
              <a:gd name="connsiteY9" fmla="*/ 508583 h 508583"/>
              <a:gd name="connsiteX10" fmla="*/ 84766 w 1652088"/>
              <a:gd name="connsiteY10" fmla="*/ 508583 h 508583"/>
              <a:gd name="connsiteX11" fmla="*/ 0 w 1652088"/>
              <a:gd name="connsiteY11" fmla="*/ 423817 h 508583"/>
              <a:gd name="connsiteX12" fmla="*/ 0 w 1652088"/>
              <a:gd name="connsiteY12" fmla="*/ 84766 h 508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52088" h="508583" fill="none" extrusionOk="0">
                <a:moveTo>
                  <a:pt x="0" y="84766"/>
                </a:moveTo>
                <a:cubicBezTo>
                  <a:pt x="-5617" y="34550"/>
                  <a:pt x="38668" y="-827"/>
                  <a:pt x="84766" y="0"/>
                </a:cubicBezTo>
                <a:cubicBezTo>
                  <a:pt x="300455" y="14422"/>
                  <a:pt x="439697" y="-13745"/>
                  <a:pt x="593777" y="0"/>
                </a:cubicBezTo>
                <a:cubicBezTo>
                  <a:pt x="747857" y="13745"/>
                  <a:pt x="851656" y="8074"/>
                  <a:pt x="1102788" y="0"/>
                </a:cubicBezTo>
                <a:cubicBezTo>
                  <a:pt x="1353920" y="-8074"/>
                  <a:pt x="1472486" y="-11717"/>
                  <a:pt x="1567322" y="0"/>
                </a:cubicBezTo>
                <a:cubicBezTo>
                  <a:pt x="1606948" y="-705"/>
                  <a:pt x="1662580" y="32793"/>
                  <a:pt x="1652088" y="84766"/>
                </a:cubicBezTo>
                <a:cubicBezTo>
                  <a:pt x="1653294" y="183869"/>
                  <a:pt x="1645889" y="305897"/>
                  <a:pt x="1652088" y="423817"/>
                </a:cubicBezTo>
                <a:cubicBezTo>
                  <a:pt x="1647472" y="470496"/>
                  <a:pt x="1609273" y="498370"/>
                  <a:pt x="1567322" y="508583"/>
                </a:cubicBezTo>
                <a:cubicBezTo>
                  <a:pt x="1421308" y="514113"/>
                  <a:pt x="1229208" y="519427"/>
                  <a:pt x="1058311" y="508583"/>
                </a:cubicBezTo>
                <a:cubicBezTo>
                  <a:pt x="887414" y="497739"/>
                  <a:pt x="775199" y="519750"/>
                  <a:pt x="549300" y="508583"/>
                </a:cubicBezTo>
                <a:cubicBezTo>
                  <a:pt x="323401" y="497416"/>
                  <a:pt x="212272" y="494624"/>
                  <a:pt x="84766" y="508583"/>
                </a:cubicBezTo>
                <a:cubicBezTo>
                  <a:pt x="36850" y="504345"/>
                  <a:pt x="-4926" y="465761"/>
                  <a:pt x="0" y="423817"/>
                </a:cubicBezTo>
                <a:cubicBezTo>
                  <a:pt x="2443" y="258230"/>
                  <a:pt x="12297" y="164472"/>
                  <a:pt x="0" y="84766"/>
                </a:cubicBezTo>
                <a:close/>
              </a:path>
              <a:path w="1652088" h="508583" stroke="0" extrusionOk="0">
                <a:moveTo>
                  <a:pt x="0" y="84766"/>
                </a:moveTo>
                <a:cubicBezTo>
                  <a:pt x="6669" y="28371"/>
                  <a:pt x="36963" y="7356"/>
                  <a:pt x="84766" y="0"/>
                </a:cubicBezTo>
                <a:cubicBezTo>
                  <a:pt x="193278" y="-11161"/>
                  <a:pt x="424599" y="2269"/>
                  <a:pt x="578951" y="0"/>
                </a:cubicBezTo>
                <a:cubicBezTo>
                  <a:pt x="733303" y="-2269"/>
                  <a:pt x="965250" y="11257"/>
                  <a:pt x="1102788" y="0"/>
                </a:cubicBezTo>
                <a:cubicBezTo>
                  <a:pt x="1240326" y="-11257"/>
                  <a:pt x="1379930" y="4458"/>
                  <a:pt x="1567322" y="0"/>
                </a:cubicBezTo>
                <a:cubicBezTo>
                  <a:pt x="1611454" y="3605"/>
                  <a:pt x="1652013" y="36697"/>
                  <a:pt x="1652088" y="84766"/>
                </a:cubicBezTo>
                <a:cubicBezTo>
                  <a:pt x="1647625" y="189334"/>
                  <a:pt x="1642234" y="273197"/>
                  <a:pt x="1652088" y="423817"/>
                </a:cubicBezTo>
                <a:cubicBezTo>
                  <a:pt x="1645350" y="468904"/>
                  <a:pt x="1610298" y="505737"/>
                  <a:pt x="1567322" y="508583"/>
                </a:cubicBezTo>
                <a:cubicBezTo>
                  <a:pt x="1449500" y="524044"/>
                  <a:pt x="1173125" y="499477"/>
                  <a:pt x="1058311" y="508583"/>
                </a:cubicBezTo>
                <a:cubicBezTo>
                  <a:pt x="943497" y="517689"/>
                  <a:pt x="665202" y="495584"/>
                  <a:pt x="549300" y="508583"/>
                </a:cubicBezTo>
                <a:cubicBezTo>
                  <a:pt x="433398" y="521582"/>
                  <a:pt x="213449" y="492929"/>
                  <a:pt x="84766" y="508583"/>
                </a:cubicBezTo>
                <a:cubicBezTo>
                  <a:pt x="40307" y="510795"/>
                  <a:pt x="-1641" y="467692"/>
                  <a:pt x="0" y="423817"/>
                </a:cubicBezTo>
                <a:cubicBezTo>
                  <a:pt x="-14596" y="296073"/>
                  <a:pt x="-6539" y="187620"/>
                  <a:pt x="0" y="84766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Net Profit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9555B4F-34E9-8101-5D75-BE464D10FE4C}"/>
              </a:ext>
            </a:extLst>
          </p:cNvPr>
          <p:cNvCxnSpPr>
            <a:cxnSpLocks/>
          </p:cNvCxnSpPr>
          <p:nvPr/>
        </p:nvCxnSpPr>
        <p:spPr>
          <a:xfrm flipH="1" flipV="1">
            <a:off x="9301350" y="2988013"/>
            <a:ext cx="2592154" cy="55225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378760C-7B0B-56E9-6918-BF0B0EEECB7F}"/>
              </a:ext>
            </a:extLst>
          </p:cNvPr>
          <p:cNvSpPr/>
          <p:nvPr/>
        </p:nvSpPr>
        <p:spPr>
          <a:xfrm>
            <a:off x="9477841" y="3095418"/>
            <a:ext cx="2340674" cy="574784"/>
          </a:xfrm>
          <a:custGeom>
            <a:avLst/>
            <a:gdLst>
              <a:gd name="connsiteX0" fmla="*/ 0 w 2340674"/>
              <a:gd name="connsiteY0" fmla="*/ 95799 h 574784"/>
              <a:gd name="connsiteX1" fmla="*/ 95799 w 2340674"/>
              <a:gd name="connsiteY1" fmla="*/ 0 h 574784"/>
              <a:gd name="connsiteX2" fmla="*/ 654559 w 2340674"/>
              <a:gd name="connsiteY2" fmla="*/ 0 h 574784"/>
              <a:gd name="connsiteX3" fmla="*/ 1148846 w 2340674"/>
              <a:gd name="connsiteY3" fmla="*/ 0 h 574784"/>
              <a:gd name="connsiteX4" fmla="*/ 1707606 w 2340674"/>
              <a:gd name="connsiteY4" fmla="*/ 0 h 574784"/>
              <a:gd name="connsiteX5" fmla="*/ 2244875 w 2340674"/>
              <a:gd name="connsiteY5" fmla="*/ 0 h 574784"/>
              <a:gd name="connsiteX6" fmla="*/ 2340674 w 2340674"/>
              <a:gd name="connsiteY6" fmla="*/ 95799 h 574784"/>
              <a:gd name="connsiteX7" fmla="*/ 2340674 w 2340674"/>
              <a:gd name="connsiteY7" fmla="*/ 478985 h 574784"/>
              <a:gd name="connsiteX8" fmla="*/ 2244875 w 2340674"/>
              <a:gd name="connsiteY8" fmla="*/ 574784 h 574784"/>
              <a:gd name="connsiteX9" fmla="*/ 1750588 w 2340674"/>
              <a:gd name="connsiteY9" fmla="*/ 574784 h 574784"/>
              <a:gd name="connsiteX10" fmla="*/ 1191828 w 2340674"/>
              <a:gd name="connsiteY10" fmla="*/ 574784 h 574784"/>
              <a:gd name="connsiteX11" fmla="*/ 697540 w 2340674"/>
              <a:gd name="connsiteY11" fmla="*/ 574784 h 574784"/>
              <a:gd name="connsiteX12" fmla="*/ 95799 w 2340674"/>
              <a:gd name="connsiteY12" fmla="*/ 574784 h 574784"/>
              <a:gd name="connsiteX13" fmla="*/ 0 w 2340674"/>
              <a:gd name="connsiteY13" fmla="*/ 478985 h 574784"/>
              <a:gd name="connsiteX14" fmla="*/ 0 w 2340674"/>
              <a:gd name="connsiteY14" fmla="*/ 95799 h 574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40674" h="574784" fill="none" extrusionOk="0">
                <a:moveTo>
                  <a:pt x="0" y="95799"/>
                </a:moveTo>
                <a:cubicBezTo>
                  <a:pt x="-3467" y="32922"/>
                  <a:pt x="37478" y="7090"/>
                  <a:pt x="95799" y="0"/>
                </a:cubicBezTo>
                <a:cubicBezTo>
                  <a:pt x="331076" y="-10026"/>
                  <a:pt x="380661" y="-11366"/>
                  <a:pt x="654559" y="0"/>
                </a:cubicBezTo>
                <a:cubicBezTo>
                  <a:pt x="928457" y="11366"/>
                  <a:pt x="1002797" y="-9260"/>
                  <a:pt x="1148846" y="0"/>
                </a:cubicBezTo>
                <a:cubicBezTo>
                  <a:pt x="1294895" y="9260"/>
                  <a:pt x="1539603" y="16580"/>
                  <a:pt x="1707606" y="0"/>
                </a:cubicBezTo>
                <a:cubicBezTo>
                  <a:pt x="1875609" y="-16580"/>
                  <a:pt x="2121760" y="3509"/>
                  <a:pt x="2244875" y="0"/>
                </a:cubicBezTo>
                <a:cubicBezTo>
                  <a:pt x="2308888" y="5469"/>
                  <a:pt x="2341016" y="48398"/>
                  <a:pt x="2340674" y="95799"/>
                </a:cubicBezTo>
                <a:cubicBezTo>
                  <a:pt x="2335684" y="278489"/>
                  <a:pt x="2357509" y="337284"/>
                  <a:pt x="2340674" y="478985"/>
                </a:cubicBezTo>
                <a:cubicBezTo>
                  <a:pt x="2352087" y="526777"/>
                  <a:pt x="2300961" y="567939"/>
                  <a:pt x="2244875" y="574784"/>
                </a:cubicBezTo>
                <a:cubicBezTo>
                  <a:pt x="2022671" y="592959"/>
                  <a:pt x="1980288" y="560059"/>
                  <a:pt x="1750588" y="574784"/>
                </a:cubicBezTo>
                <a:cubicBezTo>
                  <a:pt x="1520888" y="589509"/>
                  <a:pt x="1463951" y="552172"/>
                  <a:pt x="1191828" y="574784"/>
                </a:cubicBezTo>
                <a:cubicBezTo>
                  <a:pt x="919705" y="597396"/>
                  <a:pt x="887067" y="584336"/>
                  <a:pt x="697540" y="574784"/>
                </a:cubicBezTo>
                <a:cubicBezTo>
                  <a:pt x="508013" y="565232"/>
                  <a:pt x="280570" y="598915"/>
                  <a:pt x="95799" y="574784"/>
                </a:cubicBezTo>
                <a:cubicBezTo>
                  <a:pt x="46480" y="573311"/>
                  <a:pt x="1575" y="533295"/>
                  <a:pt x="0" y="478985"/>
                </a:cubicBezTo>
                <a:cubicBezTo>
                  <a:pt x="3482" y="350976"/>
                  <a:pt x="3905" y="243993"/>
                  <a:pt x="0" y="95799"/>
                </a:cubicBezTo>
                <a:close/>
              </a:path>
              <a:path w="2340674" h="574784" stroke="0" extrusionOk="0">
                <a:moveTo>
                  <a:pt x="0" y="95799"/>
                </a:moveTo>
                <a:cubicBezTo>
                  <a:pt x="2413" y="39424"/>
                  <a:pt x="41289" y="11929"/>
                  <a:pt x="95799" y="0"/>
                </a:cubicBezTo>
                <a:cubicBezTo>
                  <a:pt x="244714" y="8422"/>
                  <a:pt x="478815" y="23022"/>
                  <a:pt x="633068" y="0"/>
                </a:cubicBezTo>
                <a:cubicBezTo>
                  <a:pt x="787321" y="-23022"/>
                  <a:pt x="1027423" y="-3744"/>
                  <a:pt x="1213319" y="0"/>
                </a:cubicBezTo>
                <a:cubicBezTo>
                  <a:pt x="1399215" y="3744"/>
                  <a:pt x="2001671" y="-32721"/>
                  <a:pt x="2244875" y="0"/>
                </a:cubicBezTo>
                <a:cubicBezTo>
                  <a:pt x="2291734" y="8126"/>
                  <a:pt x="2339907" y="30115"/>
                  <a:pt x="2340674" y="95799"/>
                </a:cubicBezTo>
                <a:cubicBezTo>
                  <a:pt x="2345951" y="271534"/>
                  <a:pt x="2339333" y="368186"/>
                  <a:pt x="2340674" y="478985"/>
                </a:cubicBezTo>
                <a:cubicBezTo>
                  <a:pt x="2329822" y="529110"/>
                  <a:pt x="2287713" y="567319"/>
                  <a:pt x="2244875" y="574784"/>
                </a:cubicBezTo>
                <a:cubicBezTo>
                  <a:pt x="2065468" y="601566"/>
                  <a:pt x="1925512" y="555886"/>
                  <a:pt x="1686115" y="574784"/>
                </a:cubicBezTo>
                <a:cubicBezTo>
                  <a:pt x="1446718" y="593682"/>
                  <a:pt x="1250875" y="601236"/>
                  <a:pt x="1127355" y="574784"/>
                </a:cubicBezTo>
                <a:cubicBezTo>
                  <a:pt x="1003835" y="548332"/>
                  <a:pt x="793224" y="583742"/>
                  <a:pt x="654559" y="574784"/>
                </a:cubicBezTo>
                <a:cubicBezTo>
                  <a:pt x="515894" y="565826"/>
                  <a:pt x="251084" y="598091"/>
                  <a:pt x="95799" y="574784"/>
                </a:cubicBezTo>
                <a:cubicBezTo>
                  <a:pt x="38197" y="584402"/>
                  <a:pt x="-4397" y="534573"/>
                  <a:pt x="0" y="478985"/>
                </a:cubicBezTo>
                <a:cubicBezTo>
                  <a:pt x="11519" y="351170"/>
                  <a:pt x="15017" y="238185"/>
                  <a:pt x="0" y="95799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Total Investment</a:t>
            </a:r>
          </a:p>
        </p:txBody>
      </p:sp>
    </p:spTree>
    <p:extLst>
      <p:ext uri="{BB962C8B-B14F-4D97-AF65-F5344CB8AC3E}">
        <p14:creationId xmlns:p14="http://schemas.microsoft.com/office/powerpoint/2010/main" val="2391233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9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1259" y="6033033"/>
            <a:ext cx="1142245" cy="669925"/>
          </a:xfrm>
        </p:spPr>
        <p:txBody>
          <a:bodyPr/>
          <a:lstStyle/>
          <a:p>
            <a:r>
              <a:rPr lang="ar-EG" sz="6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27</a:t>
            </a:r>
            <a:endParaRPr lang="en-US" sz="6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38CA97AC-E225-32C2-6501-4AAE0DF0EE2C}"/>
              </a:ext>
            </a:extLst>
          </p:cNvPr>
          <p:cNvSpPr/>
          <p:nvPr/>
        </p:nvSpPr>
        <p:spPr>
          <a:xfrm>
            <a:off x="4157282" y="542566"/>
            <a:ext cx="4394869" cy="570526"/>
          </a:xfrm>
          <a:custGeom>
            <a:avLst/>
            <a:gdLst>
              <a:gd name="connsiteX0" fmla="*/ 0 w 4394869"/>
              <a:gd name="connsiteY0" fmla="*/ 95090 h 570526"/>
              <a:gd name="connsiteX1" fmla="*/ 95090 w 4394869"/>
              <a:gd name="connsiteY1" fmla="*/ 0 h 570526"/>
              <a:gd name="connsiteX2" fmla="*/ 695760 w 4394869"/>
              <a:gd name="connsiteY2" fmla="*/ 0 h 570526"/>
              <a:gd name="connsiteX3" fmla="*/ 1212336 w 4394869"/>
              <a:gd name="connsiteY3" fmla="*/ 0 h 570526"/>
              <a:gd name="connsiteX4" fmla="*/ 1855053 w 4394869"/>
              <a:gd name="connsiteY4" fmla="*/ 0 h 570526"/>
              <a:gd name="connsiteX5" fmla="*/ 2497769 w 4394869"/>
              <a:gd name="connsiteY5" fmla="*/ 0 h 570526"/>
              <a:gd name="connsiteX6" fmla="*/ 3140486 w 4394869"/>
              <a:gd name="connsiteY6" fmla="*/ 0 h 570526"/>
              <a:gd name="connsiteX7" fmla="*/ 3657062 w 4394869"/>
              <a:gd name="connsiteY7" fmla="*/ 0 h 570526"/>
              <a:gd name="connsiteX8" fmla="*/ 4299779 w 4394869"/>
              <a:gd name="connsiteY8" fmla="*/ 0 h 570526"/>
              <a:gd name="connsiteX9" fmla="*/ 4394869 w 4394869"/>
              <a:gd name="connsiteY9" fmla="*/ 95090 h 570526"/>
              <a:gd name="connsiteX10" fmla="*/ 4394869 w 4394869"/>
              <a:gd name="connsiteY10" fmla="*/ 475436 h 570526"/>
              <a:gd name="connsiteX11" fmla="*/ 4299779 w 4394869"/>
              <a:gd name="connsiteY11" fmla="*/ 570526 h 570526"/>
              <a:gd name="connsiteX12" fmla="*/ 3783203 w 4394869"/>
              <a:gd name="connsiteY12" fmla="*/ 570526 h 570526"/>
              <a:gd name="connsiteX13" fmla="*/ 3098439 w 4394869"/>
              <a:gd name="connsiteY13" fmla="*/ 570526 h 570526"/>
              <a:gd name="connsiteX14" fmla="*/ 2413676 w 4394869"/>
              <a:gd name="connsiteY14" fmla="*/ 570526 h 570526"/>
              <a:gd name="connsiteX15" fmla="*/ 1813006 w 4394869"/>
              <a:gd name="connsiteY15" fmla="*/ 570526 h 570526"/>
              <a:gd name="connsiteX16" fmla="*/ 1254383 w 4394869"/>
              <a:gd name="connsiteY16" fmla="*/ 570526 h 570526"/>
              <a:gd name="connsiteX17" fmla="*/ 695760 w 4394869"/>
              <a:gd name="connsiteY17" fmla="*/ 570526 h 570526"/>
              <a:gd name="connsiteX18" fmla="*/ 95090 w 4394869"/>
              <a:gd name="connsiteY18" fmla="*/ 570526 h 570526"/>
              <a:gd name="connsiteX19" fmla="*/ 0 w 4394869"/>
              <a:gd name="connsiteY19" fmla="*/ 475436 h 570526"/>
              <a:gd name="connsiteX20" fmla="*/ 0 w 4394869"/>
              <a:gd name="connsiteY20" fmla="*/ 95090 h 570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94869" h="570526" fill="none" extrusionOk="0">
                <a:moveTo>
                  <a:pt x="0" y="95090"/>
                </a:moveTo>
                <a:cubicBezTo>
                  <a:pt x="7849" y="46439"/>
                  <a:pt x="43335" y="12257"/>
                  <a:pt x="95090" y="0"/>
                </a:cubicBezTo>
                <a:cubicBezTo>
                  <a:pt x="362860" y="-22740"/>
                  <a:pt x="448459" y="-18626"/>
                  <a:pt x="695760" y="0"/>
                </a:cubicBezTo>
                <a:cubicBezTo>
                  <a:pt x="943061" y="18626"/>
                  <a:pt x="1076749" y="-15955"/>
                  <a:pt x="1212336" y="0"/>
                </a:cubicBezTo>
                <a:cubicBezTo>
                  <a:pt x="1347923" y="15955"/>
                  <a:pt x="1706361" y="-5617"/>
                  <a:pt x="1855053" y="0"/>
                </a:cubicBezTo>
                <a:cubicBezTo>
                  <a:pt x="2003745" y="5617"/>
                  <a:pt x="2316915" y="24817"/>
                  <a:pt x="2497769" y="0"/>
                </a:cubicBezTo>
                <a:cubicBezTo>
                  <a:pt x="2678623" y="-24817"/>
                  <a:pt x="2867582" y="-26386"/>
                  <a:pt x="3140486" y="0"/>
                </a:cubicBezTo>
                <a:cubicBezTo>
                  <a:pt x="3413390" y="26386"/>
                  <a:pt x="3483023" y="11274"/>
                  <a:pt x="3657062" y="0"/>
                </a:cubicBezTo>
                <a:cubicBezTo>
                  <a:pt x="3831101" y="-11274"/>
                  <a:pt x="3987522" y="-24333"/>
                  <a:pt x="4299779" y="0"/>
                </a:cubicBezTo>
                <a:cubicBezTo>
                  <a:pt x="4361288" y="-3690"/>
                  <a:pt x="4400605" y="47679"/>
                  <a:pt x="4394869" y="95090"/>
                </a:cubicBezTo>
                <a:cubicBezTo>
                  <a:pt x="4377884" y="259560"/>
                  <a:pt x="4388275" y="362903"/>
                  <a:pt x="4394869" y="475436"/>
                </a:cubicBezTo>
                <a:cubicBezTo>
                  <a:pt x="4397929" y="517435"/>
                  <a:pt x="4350578" y="571700"/>
                  <a:pt x="4299779" y="570526"/>
                </a:cubicBezTo>
                <a:cubicBezTo>
                  <a:pt x="4194596" y="579816"/>
                  <a:pt x="3887640" y="570704"/>
                  <a:pt x="3783203" y="570526"/>
                </a:cubicBezTo>
                <a:cubicBezTo>
                  <a:pt x="3678766" y="570348"/>
                  <a:pt x="3373234" y="575964"/>
                  <a:pt x="3098439" y="570526"/>
                </a:cubicBezTo>
                <a:cubicBezTo>
                  <a:pt x="2823644" y="565088"/>
                  <a:pt x="2558914" y="565009"/>
                  <a:pt x="2413676" y="570526"/>
                </a:cubicBezTo>
                <a:cubicBezTo>
                  <a:pt x="2268438" y="576043"/>
                  <a:pt x="1946214" y="544081"/>
                  <a:pt x="1813006" y="570526"/>
                </a:cubicBezTo>
                <a:cubicBezTo>
                  <a:pt x="1679798" y="596972"/>
                  <a:pt x="1405771" y="547227"/>
                  <a:pt x="1254383" y="570526"/>
                </a:cubicBezTo>
                <a:cubicBezTo>
                  <a:pt x="1102995" y="593825"/>
                  <a:pt x="880009" y="547226"/>
                  <a:pt x="695760" y="570526"/>
                </a:cubicBezTo>
                <a:cubicBezTo>
                  <a:pt x="511511" y="593826"/>
                  <a:pt x="334556" y="570561"/>
                  <a:pt x="95090" y="570526"/>
                </a:cubicBezTo>
                <a:cubicBezTo>
                  <a:pt x="39546" y="566537"/>
                  <a:pt x="3040" y="535178"/>
                  <a:pt x="0" y="475436"/>
                </a:cubicBezTo>
                <a:cubicBezTo>
                  <a:pt x="-11608" y="395817"/>
                  <a:pt x="1236" y="272041"/>
                  <a:pt x="0" y="95090"/>
                </a:cubicBezTo>
                <a:close/>
              </a:path>
              <a:path w="4394869" h="570526" stroke="0" extrusionOk="0">
                <a:moveTo>
                  <a:pt x="0" y="95090"/>
                </a:moveTo>
                <a:cubicBezTo>
                  <a:pt x="1404" y="40556"/>
                  <a:pt x="41967" y="4515"/>
                  <a:pt x="95090" y="0"/>
                </a:cubicBezTo>
                <a:cubicBezTo>
                  <a:pt x="361173" y="26171"/>
                  <a:pt x="418196" y="24841"/>
                  <a:pt x="695760" y="0"/>
                </a:cubicBezTo>
                <a:cubicBezTo>
                  <a:pt x="973324" y="-24841"/>
                  <a:pt x="1199382" y="-31980"/>
                  <a:pt x="1380523" y="0"/>
                </a:cubicBezTo>
                <a:cubicBezTo>
                  <a:pt x="1561664" y="31980"/>
                  <a:pt x="1787398" y="2964"/>
                  <a:pt x="2065287" y="0"/>
                </a:cubicBezTo>
                <a:cubicBezTo>
                  <a:pt x="2343176" y="-2964"/>
                  <a:pt x="2500958" y="20599"/>
                  <a:pt x="2623910" y="0"/>
                </a:cubicBezTo>
                <a:cubicBezTo>
                  <a:pt x="2746862" y="-20599"/>
                  <a:pt x="3009378" y="3729"/>
                  <a:pt x="3266627" y="0"/>
                </a:cubicBezTo>
                <a:cubicBezTo>
                  <a:pt x="3523876" y="-3729"/>
                  <a:pt x="3962333" y="-22023"/>
                  <a:pt x="4299779" y="0"/>
                </a:cubicBezTo>
                <a:cubicBezTo>
                  <a:pt x="4342196" y="-2591"/>
                  <a:pt x="4392701" y="40965"/>
                  <a:pt x="4394869" y="95090"/>
                </a:cubicBezTo>
                <a:cubicBezTo>
                  <a:pt x="4384901" y="192861"/>
                  <a:pt x="4379234" y="312531"/>
                  <a:pt x="4394869" y="475436"/>
                </a:cubicBezTo>
                <a:cubicBezTo>
                  <a:pt x="4398035" y="532893"/>
                  <a:pt x="4351532" y="574009"/>
                  <a:pt x="4299779" y="570526"/>
                </a:cubicBezTo>
                <a:cubicBezTo>
                  <a:pt x="4057587" y="542825"/>
                  <a:pt x="3997895" y="585538"/>
                  <a:pt x="3741156" y="570526"/>
                </a:cubicBezTo>
                <a:cubicBezTo>
                  <a:pt x="3484417" y="555514"/>
                  <a:pt x="3322704" y="604436"/>
                  <a:pt x="3056392" y="570526"/>
                </a:cubicBezTo>
                <a:cubicBezTo>
                  <a:pt x="2790080" y="536616"/>
                  <a:pt x="2587276" y="594476"/>
                  <a:pt x="2455723" y="570526"/>
                </a:cubicBezTo>
                <a:cubicBezTo>
                  <a:pt x="2324170" y="546576"/>
                  <a:pt x="1909413" y="569658"/>
                  <a:pt x="1770959" y="570526"/>
                </a:cubicBezTo>
                <a:cubicBezTo>
                  <a:pt x="1632505" y="571394"/>
                  <a:pt x="1508800" y="545663"/>
                  <a:pt x="1254383" y="570526"/>
                </a:cubicBezTo>
                <a:cubicBezTo>
                  <a:pt x="999966" y="595389"/>
                  <a:pt x="849932" y="590755"/>
                  <a:pt x="611666" y="570526"/>
                </a:cubicBezTo>
                <a:cubicBezTo>
                  <a:pt x="373400" y="550297"/>
                  <a:pt x="331901" y="546091"/>
                  <a:pt x="95090" y="570526"/>
                </a:cubicBezTo>
                <a:cubicBezTo>
                  <a:pt x="43889" y="568800"/>
                  <a:pt x="9469" y="529766"/>
                  <a:pt x="0" y="475436"/>
                </a:cubicBezTo>
                <a:cubicBezTo>
                  <a:pt x="419" y="305640"/>
                  <a:pt x="5343" y="203857"/>
                  <a:pt x="0" y="9509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أقل  القطاعات من جهة العائد على الاستثمار</a:t>
            </a:r>
            <a:endParaRPr lang="en-US" sz="1100" b="1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1B7E24-A9F0-CD8B-AD84-754F210A71DD}"/>
              </a:ext>
            </a:extLst>
          </p:cNvPr>
          <p:cNvSpPr txBox="1"/>
          <p:nvPr/>
        </p:nvSpPr>
        <p:spPr>
          <a:xfrm>
            <a:off x="8865610" y="90159"/>
            <a:ext cx="2883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1600" b="1" dirty="0">
                <a:latin typeface="Cairo" panose="00000500000000000000" pitchFamily="2" charset="-78"/>
                <a:cs typeface="Cairo" panose="00000500000000000000" pitchFamily="2" charset="-78"/>
              </a:rPr>
              <a:t>عائد على الإستثمار منخفض</a:t>
            </a:r>
            <a:endParaRPr lang="en-US" sz="1600" b="1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3F5FBF6-C844-665B-13F3-FF94D74CFEBF}"/>
              </a:ext>
            </a:extLst>
          </p:cNvPr>
          <p:cNvSpPr/>
          <p:nvPr/>
        </p:nvSpPr>
        <p:spPr>
          <a:xfrm>
            <a:off x="7352383" y="1991392"/>
            <a:ext cx="3295652" cy="871912"/>
          </a:xfrm>
          <a:custGeom>
            <a:avLst/>
            <a:gdLst>
              <a:gd name="connsiteX0" fmla="*/ 0 w 3295652"/>
              <a:gd name="connsiteY0" fmla="*/ 145322 h 871912"/>
              <a:gd name="connsiteX1" fmla="*/ 145322 w 3295652"/>
              <a:gd name="connsiteY1" fmla="*/ 0 h 871912"/>
              <a:gd name="connsiteX2" fmla="*/ 716274 w 3295652"/>
              <a:gd name="connsiteY2" fmla="*/ 0 h 871912"/>
              <a:gd name="connsiteX3" fmla="*/ 1287225 w 3295652"/>
              <a:gd name="connsiteY3" fmla="*/ 0 h 871912"/>
              <a:gd name="connsiteX4" fmla="*/ 1828126 w 3295652"/>
              <a:gd name="connsiteY4" fmla="*/ 0 h 871912"/>
              <a:gd name="connsiteX5" fmla="*/ 2489228 w 3295652"/>
              <a:gd name="connsiteY5" fmla="*/ 0 h 871912"/>
              <a:gd name="connsiteX6" fmla="*/ 3150330 w 3295652"/>
              <a:gd name="connsiteY6" fmla="*/ 0 h 871912"/>
              <a:gd name="connsiteX7" fmla="*/ 3295652 w 3295652"/>
              <a:gd name="connsiteY7" fmla="*/ 145322 h 871912"/>
              <a:gd name="connsiteX8" fmla="*/ 3295652 w 3295652"/>
              <a:gd name="connsiteY8" fmla="*/ 726590 h 871912"/>
              <a:gd name="connsiteX9" fmla="*/ 3150330 w 3295652"/>
              <a:gd name="connsiteY9" fmla="*/ 871912 h 871912"/>
              <a:gd name="connsiteX10" fmla="*/ 2489228 w 3295652"/>
              <a:gd name="connsiteY10" fmla="*/ 871912 h 871912"/>
              <a:gd name="connsiteX11" fmla="*/ 1918277 w 3295652"/>
              <a:gd name="connsiteY11" fmla="*/ 871912 h 871912"/>
              <a:gd name="connsiteX12" fmla="*/ 1407425 w 3295652"/>
              <a:gd name="connsiteY12" fmla="*/ 871912 h 871912"/>
              <a:gd name="connsiteX13" fmla="*/ 746324 w 3295652"/>
              <a:gd name="connsiteY13" fmla="*/ 871912 h 871912"/>
              <a:gd name="connsiteX14" fmla="*/ 145322 w 3295652"/>
              <a:gd name="connsiteY14" fmla="*/ 871912 h 871912"/>
              <a:gd name="connsiteX15" fmla="*/ 0 w 3295652"/>
              <a:gd name="connsiteY15" fmla="*/ 726590 h 871912"/>
              <a:gd name="connsiteX16" fmla="*/ 0 w 3295652"/>
              <a:gd name="connsiteY16" fmla="*/ 145322 h 871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95652" h="871912" fill="none" extrusionOk="0">
                <a:moveTo>
                  <a:pt x="0" y="145322"/>
                </a:moveTo>
                <a:cubicBezTo>
                  <a:pt x="1039" y="55629"/>
                  <a:pt x="61396" y="4232"/>
                  <a:pt x="145322" y="0"/>
                </a:cubicBezTo>
                <a:cubicBezTo>
                  <a:pt x="362397" y="23212"/>
                  <a:pt x="564293" y="-6040"/>
                  <a:pt x="716274" y="0"/>
                </a:cubicBezTo>
                <a:cubicBezTo>
                  <a:pt x="868255" y="6040"/>
                  <a:pt x="1090148" y="23350"/>
                  <a:pt x="1287225" y="0"/>
                </a:cubicBezTo>
                <a:cubicBezTo>
                  <a:pt x="1484302" y="-23350"/>
                  <a:pt x="1592588" y="-385"/>
                  <a:pt x="1828126" y="0"/>
                </a:cubicBezTo>
                <a:cubicBezTo>
                  <a:pt x="2063664" y="385"/>
                  <a:pt x="2341485" y="-7275"/>
                  <a:pt x="2489228" y="0"/>
                </a:cubicBezTo>
                <a:cubicBezTo>
                  <a:pt x="2636971" y="7275"/>
                  <a:pt x="2843942" y="-31279"/>
                  <a:pt x="3150330" y="0"/>
                </a:cubicBezTo>
                <a:cubicBezTo>
                  <a:pt x="3238401" y="-3501"/>
                  <a:pt x="3303122" y="48972"/>
                  <a:pt x="3295652" y="145322"/>
                </a:cubicBezTo>
                <a:cubicBezTo>
                  <a:pt x="3303647" y="293648"/>
                  <a:pt x="3285934" y="535904"/>
                  <a:pt x="3295652" y="726590"/>
                </a:cubicBezTo>
                <a:cubicBezTo>
                  <a:pt x="3291829" y="792128"/>
                  <a:pt x="3221487" y="862912"/>
                  <a:pt x="3150330" y="871912"/>
                </a:cubicBezTo>
                <a:cubicBezTo>
                  <a:pt x="2948678" y="903801"/>
                  <a:pt x="2716895" y="844068"/>
                  <a:pt x="2489228" y="871912"/>
                </a:cubicBezTo>
                <a:cubicBezTo>
                  <a:pt x="2261561" y="899756"/>
                  <a:pt x="2174301" y="848046"/>
                  <a:pt x="1918277" y="871912"/>
                </a:cubicBezTo>
                <a:cubicBezTo>
                  <a:pt x="1662253" y="895778"/>
                  <a:pt x="1582437" y="876051"/>
                  <a:pt x="1407425" y="871912"/>
                </a:cubicBezTo>
                <a:cubicBezTo>
                  <a:pt x="1232413" y="867773"/>
                  <a:pt x="990492" y="895510"/>
                  <a:pt x="746324" y="871912"/>
                </a:cubicBezTo>
                <a:cubicBezTo>
                  <a:pt x="502156" y="848314"/>
                  <a:pt x="386480" y="870939"/>
                  <a:pt x="145322" y="871912"/>
                </a:cubicBezTo>
                <a:cubicBezTo>
                  <a:pt x="80658" y="872153"/>
                  <a:pt x="-8580" y="814193"/>
                  <a:pt x="0" y="726590"/>
                </a:cubicBezTo>
                <a:cubicBezTo>
                  <a:pt x="15877" y="516351"/>
                  <a:pt x="-19409" y="293558"/>
                  <a:pt x="0" y="145322"/>
                </a:cubicBezTo>
                <a:close/>
              </a:path>
              <a:path w="3295652" h="871912" stroke="0" extrusionOk="0">
                <a:moveTo>
                  <a:pt x="0" y="145322"/>
                </a:moveTo>
                <a:cubicBezTo>
                  <a:pt x="11055" y="49182"/>
                  <a:pt x="62931" y="15876"/>
                  <a:pt x="145322" y="0"/>
                </a:cubicBezTo>
                <a:cubicBezTo>
                  <a:pt x="297754" y="-14935"/>
                  <a:pt x="477888" y="-20204"/>
                  <a:pt x="746324" y="0"/>
                </a:cubicBezTo>
                <a:cubicBezTo>
                  <a:pt x="1014760" y="20204"/>
                  <a:pt x="1256692" y="-28326"/>
                  <a:pt x="1407425" y="0"/>
                </a:cubicBezTo>
                <a:cubicBezTo>
                  <a:pt x="1558158" y="28326"/>
                  <a:pt x="1813199" y="5937"/>
                  <a:pt x="2068527" y="0"/>
                </a:cubicBezTo>
                <a:cubicBezTo>
                  <a:pt x="2323855" y="-5937"/>
                  <a:pt x="2658549" y="-11294"/>
                  <a:pt x="3150330" y="0"/>
                </a:cubicBezTo>
                <a:cubicBezTo>
                  <a:pt x="3231790" y="-4026"/>
                  <a:pt x="3302150" y="69646"/>
                  <a:pt x="3295652" y="145322"/>
                </a:cubicBezTo>
                <a:cubicBezTo>
                  <a:pt x="3271144" y="381936"/>
                  <a:pt x="3269813" y="577526"/>
                  <a:pt x="3295652" y="726590"/>
                </a:cubicBezTo>
                <a:cubicBezTo>
                  <a:pt x="3288303" y="813565"/>
                  <a:pt x="3226042" y="875067"/>
                  <a:pt x="3150330" y="871912"/>
                </a:cubicBezTo>
                <a:cubicBezTo>
                  <a:pt x="2989884" y="901359"/>
                  <a:pt x="2787904" y="865555"/>
                  <a:pt x="2549328" y="871912"/>
                </a:cubicBezTo>
                <a:cubicBezTo>
                  <a:pt x="2310752" y="878269"/>
                  <a:pt x="2210149" y="848571"/>
                  <a:pt x="2038477" y="871912"/>
                </a:cubicBezTo>
                <a:cubicBezTo>
                  <a:pt x="1866805" y="895253"/>
                  <a:pt x="1695015" y="891148"/>
                  <a:pt x="1467526" y="871912"/>
                </a:cubicBezTo>
                <a:cubicBezTo>
                  <a:pt x="1240037" y="852676"/>
                  <a:pt x="1058435" y="844845"/>
                  <a:pt x="806424" y="871912"/>
                </a:cubicBezTo>
                <a:cubicBezTo>
                  <a:pt x="554413" y="898979"/>
                  <a:pt x="351879" y="892241"/>
                  <a:pt x="145322" y="871912"/>
                </a:cubicBezTo>
                <a:cubicBezTo>
                  <a:pt x="50810" y="863284"/>
                  <a:pt x="7835" y="797803"/>
                  <a:pt x="0" y="726590"/>
                </a:cubicBezTo>
                <a:cubicBezTo>
                  <a:pt x="23501" y="599234"/>
                  <a:pt x="-23354" y="372463"/>
                  <a:pt x="0" y="145322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قطاع المرافق </a:t>
            </a:r>
            <a:endParaRPr lang="en-US" sz="16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pPr algn="ctr"/>
            <a:r>
              <a:rPr lang="en-US" sz="16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Utilities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4A4DFBE-2168-83AA-EFFD-C005C579C580}"/>
              </a:ext>
            </a:extLst>
          </p:cNvPr>
          <p:cNvSpPr/>
          <p:nvPr/>
        </p:nvSpPr>
        <p:spPr>
          <a:xfrm>
            <a:off x="2776537" y="1991392"/>
            <a:ext cx="3840117" cy="871912"/>
          </a:xfrm>
          <a:custGeom>
            <a:avLst/>
            <a:gdLst>
              <a:gd name="connsiteX0" fmla="*/ 0 w 3840117"/>
              <a:gd name="connsiteY0" fmla="*/ 145322 h 871912"/>
              <a:gd name="connsiteX1" fmla="*/ 145322 w 3840117"/>
              <a:gd name="connsiteY1" fmla="*/ 0 h 871912"/>
              <a:gd name="connsiteX2" fmla="*/ 665911 w 3840117"/>
              <a:gd name="connsiteY2" fmla="*/ 0 h 871912"/>
              <a:gd name="connsiteX3" fmla="*/ 1328480 w 3840117"/>
              <a:gd name="connsiteY3" fmla="*/ 0 h 871912"/>
              <a:gd name="connsiteX4" fmla="*/ 1849069 w 3840117"/>
              <a:gd name="connsiteY4" fmla="*/ 0 h 871912"/>
              <a:gd name="connsiteX5" fmla="*/ 2369658 w 3840117"/>
              <a:gd name="connsiteY5" fmla="*/ 0 h 871912"/>
              <a:gd name="connsiteX6" fmla="*/ 2996732 w 3840117"/>
              <a:gd name="connsiteY6" fmla="*/ 0 h 871912"/>
              <a:gd name="connsiteX7" fmla="*/ 3694795 w 3840117"/>
              <a:gd name="connsiteY7" fmla="*/ 0 h 871912"/>
              <a:gd name="connsiteX8" fmla="*/ 3840117 w 3840117"/>
              <a:gd name="connsiteY8" fmla="*/ 145322 h 871912"/>
              <a:gd name="connsiteX9" fmla="*/ 3840117 w 3840117"/>
              <a:gd name="connsiteY9" fmla="*/ 726590 h 871912"/>
              <a:gd name="connsiteX10" fmla="*/ 3694795 w 3840117"/>
              <a:gd name="connsiteY10" fmla="*/ 871912 h 871912"/>
              <a:gd name="connsiteX11" fmla="*/ 3138711 w 3840117"/>
              <a:gd name="connsiteY11" fmla="*/ 871912 h 871912"/>
              <a:gd name="connsiteX12" fmla="*/ 2653616 w 3840117"/>
              <a:gd name="connsiteY12" fmla="*/ 871912 h 871912"/>
              <a:gd name="connsiteX13" fmla="*/ 2026543 w 3840117"/>
              <a:gd name="connsiteY13" fmla="*/ 871912 h 871912"/>
              <a:gd name="connsiteX14" fmla="*/ 1470459 w 3840117"/>
              <a:gd name="connsiteY14" fmla="*/ 871912 h 871912"/>
              <a:gd name="connsiteX15" fmla="*/ 807890 w 3840117"/>
              <a:gd name="connsiteY15" fmla="*/ 871912 h 871912"/>
              <a:gd name="connsiteX16" fmla="*/ 145322 w 3840117"/>
              <a:gd name="connsiteY16" fmla="*/ 871912 h 871912"/>
              <a:gd name="connsiteX17" fmla="*/ 0 w 3840117"/>
              <a:gd name="connsiteY17" fmla="*/ 726590 h 871912"/>
              <a:gd name="connsiteX18" fmla="*/ 0 w 3840117"/>
              <a:gd name="connsiteY18" fmla="*/ 145322 h 871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840117" h="871912" fill="none" extrusionOk="0">
                <a:moveTo>
                  <a:pt x="0" y="145322"/>
                </a:moveTo>
                <a:cubicBezTo>
                  <a:pt x="-11938" y="63892"/>
                  <a:pt x="67889" y="-1389"/>
                  <a:pt x="145322" y="0"/>
                </a:cubicBezTo>
                <a:cubicBezTo>
                  <a:pt x="284374" y="21157"/>
                  <a:pt x="472179" y="25010"/>
                  <a:pt x="665911" y="0"/>
                </a:cubicBezTo>
                <a:cubicBezTo>
                  <a:pt x="859643" y="-25010"/>
                  <a:pt x="1176340" y="-12694"/>
                  <a:pt x="1328480" y="0"/>
                </a:cubicBezTo>
                <a:cubicBezTo>
                  <a:pt x="1480620" y="12694"/>
                  <a:pt x="1686358" y="11379"/>
                  <a:pt x="1849069" y="0"/>
                </a:cubicBezTo>
                <a:cubicBezTo>
                  <a:pt x="2011780" y="-11379"/>
                  <a:pt x="2241806" y="-13463"/>
                  <a:pt x="2369658" y="0"/>
                </a:cubicBezTo>
                <a:cubicBezTo>
                  <a:pt x="2497510" y="13463"/>
                  <a:pt x="2718901" y="-27398"/>
                  <a:pt x="2996732" y="0"/>
                </a:cubicBezTo>
                <a:cubicBezTo>
                  <a:pt x="3274563" y="27398"/>
                  <a:pt x="3363433" y="-616"/>
                  <a:pt x="3694795" y="0"/>
                </a:cubicBezTo>
                <a:cubicBezTo>
                  <a:pt x="3771231" y="-14721"/>
                  <a:pt x="3831015" y="56063"/>
                  <a:pt x="3840117" y="145322"/>
                </a:cubicBezTo>
                <a:cubicBezTo>
                  <a:pt x="3840998" y="265579"/>
                  <a:pt x="3859708" y="567870"/>
                  <a:pt x="3840117" y="726590"/>
                </a:cubicBezTo>
                <a:cubicBezTo>
                  <a:pt x="3855705" y="800452"/>
                  <a:pt x="3786809" y="882376"/>
                  <a:pt x="3694795" y="871912"/>
                </a:cubicBezTo>
                <a:cubicBezTo>
                  <a:pt x="3539255" y="885146"/>
                  <a:pt x="3376366" y="853383"/>
                  <a:pt x="3138711" y="871912"/>
                </a:cubicBezTo>
                <a:cubicBezTo>
                  <a:pt x="2901056" y="890441"/>
                  <a:pt x="2857387" y="891813"/>
                  <a:pt x="2653616" y="871912"/>
                </a:cubicBezTo>
                <a:cubicBezTo>
                  <a:pt x="2449846" y="852011"/>
                  <a:pt x="2333426" y="848793"/>
                  <a:pt x="2026543" y="871912"/>
                </a:cubicBezTo>
                <a:cubicBezTo>
                  <a:pt x="1719660" y="895031"/>
                  <a:pt x="1688998" y="852084"/>
                  <a:pt x="1470459" y="871912"/>
                </a:cubicBezTo>
                <a:cubicBezTo>
                  <a:pt x="1251920" y="891740"/>
                  <a:pt x="989021" y="855319"/>
                  <a:pt x="807890" y="871912"/>
                </a:cubicBezTo>
                <a:cubicBezTo>
                  <a:pt x="626759" y="888505"/>
                  <a:pt x="330775" y="888269"/>
                  <a:pt x="145322" y="871912"/>
                </a:cubicBezTo>
                <a:cubicBezTo>
                  <a:pt x="49076" y="876689"/>
                  <a:pt x="905" y="802760"/>
                  <a:pt x="0" y="726590"/>
                </a:cubicBezTo>
                <a:cubicBezTo>
                  <a:pt x="4606" y="461875"/>
                  <a:pt x="-9407" y="411509"/>
                  <a:pt x="0" y="145322"/>
                </a:cubicBezTo>
                <a:close/>
              </a:path>
              <a:path w="3840117" h="871912" stroke="0" extrusionOk="0">
                <a:moveTo>
                  <a:pt x="0" y="145322"/>
                </a:moveTo>
                <a:cubicBezTo>
                  <a:pt x="11055" y="49182"/>
                  <a:pt x="62931" y="15876"/>
                  <a:pt x="145322" y="0"/>
                </a:cubicBezTo>
                <a:cubicBezTo>
                  <a:pt x="296740" y="-24888"/>
                  <a:pt x="452215" y="-16223"/>
                  <a:pt x="736901" y="0"/>
                </a:cubicBezTo>
                <a:cubicBezTo>
                  <a:pt x="1021587" y="16223"/>
                  <a:pt x="1186743" y="22199"/>
                  <a:pt x="1399469" y="0"/>
                </a:cubicBezTo>
                <a:cubicBezTo>
                  <a:pt x="1612195" y="-22199"/>
                  <a:pt x="1884664" y="-8383"/>
                  <a:pt x="2062037" y="0"/>
                </a:cubicBezTo>
                <a:cubicBezTo>
                  <a:pt x="2239410" y="8383"/>
                  <a:pt x="2375160" y="27410"/>
                  <a:pt x="2618122" y="0"/>
                </a:cubicBezTo>
                <a:cubicBezTo>
                  <a:pt x="2861084" y="-27410"/>
                  <a:pt x="3447276" y="35157"/>
                  <a:pt x="3694795" y="0"/>
                </a:cubicBezTo>
                <a:cubicBezTo>
                  <a:pt x="3771213" y="5325"/>
                  <a:pt x="3848874" y="63218"/>
                  <a:pt x="3840117" y="145322"/>
                </a:cubicBezTo>
                <a:cubicBezTo>
                  <a:pt x="3868772" y="426732"/>
                  <a:pt x="3854641" y="477592"/>
                  <a:pt x="3840117" y="726590"/>
                </a:cubicBezTo>
                <a:cubicBezTo>
                  <a:pt x="3838348" y="817327"/>
                  <a:pt x="3777051" y="876488"/>
                  <a:pt x="3694795" y="871912"/>
                </a:cubicBezTo>
                <a:cubicBezTo>
                  <a:pt x="3420601" y="871959"/>
                  <a:pt x="3347828" y="883360"/>
                  <a:pt x="3138711" y="871912"/>
                </a:cubicBezTo>
                <a:cubicBezTo>
                  <a:pt x="2929594" y="860464"/>
                  <a:pt x="2843790" y="844404"/>
                  <a:pt x="2582627" y="871912"/>
                </a:cubicBezTo>
                <a:cubicBezTo>
                  <a:pt x="2321464" y="899420"/>
                  <a:pt x="2071591" y="882392"/>
                  <a:pt x="1920059" y="871912"/>
                </a:cubicBezTo>
                <a:cubicBezTo>
                  <a:pt x="1768527" y="861432"/>
                  <a:pt x="1620630" y="843129"/>
                  <a:pt x="1328480" y="871912"/>
                </a:cubicBezTo>
                <a:cubicBezTo>
                  <a:pt x="1036330" y="900695"/>
                  <a:pt x="915791" y="871517"/>
                  <a:pt x="665911" y="871912"/>
                </a:cubicBezTo>
                <a:cubicBezTo>
                  <a:pt x="416031" y="872307"/>
                  <a:pt x="261509" y="850821"/>
                  <a:pt x="145322" y="871912"/>
                </a:cubicBezTo>
                <a:cubicBezTo>
                  <a:pt x="66337" y="863360"/>
                  <a:pt x="10199" y="809470"/>
                  <a:pt x="0" y="726590"/>
                </a:cubicBezTo>
                <a:cubicBezTo>
                  <a:pt x="11033" y="479632"/>
                  <a:pt x="2641" y="363058"/>
                  <a:pt x="0" y="145322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Consolidated Edison, Inc. (ED)</a:t>
            </a:r>
            <a:endParaRPr lang="en-US" sz="1400" b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567BD0D-45CE-5DCB-D9C4-E3401FBDFE2F}"/>
              </a:ext>
            </a:extLst>
          </p:cNvPr>
          <p:cNvSpPr/>
          <p:nvPr/>
        </p:nvSpPr>
        <p:spPr>
          <a:xfrm>
            <a:off x="2514600" y="3477292"/>
            <a:ext cx="8326393" cy="1818608"/>
          </a:xfrm>
          <a:custGeom>
            <a:avLst/>
            <a:gdLst>
              <a:gd name="connsiteX0" fmla="*/ 0 w 8326393"/>
              <a:gd name="connsiteY0" fmla="*/ 303107 h 1818608"/>
              <a:gd name="connsiteX1" fmla="*/ 303107 w 8326393"/>
              <a:gd name="connsiteY1" fmla="*/ 0 h 1818608"/>
              <a:gd name="connsiteX2" fmla="*/ 869253 w 8326393"/>
              <a:gd name="connsiteY2" fmla="*/ 0 h 1818608"/>
              <a:gd name="connsiteX3" fmla="*/ 1667005 w 8326393"/>
              <a:gd name="connsiteY3" fmla="*/ 0 h 1818608"/>
              <a:gd name="connsiteX4" fmla="*/ 2310354 w 8326393"/>
              <a:gd name="connsiteY4" fmla="*/ 0 h 1818608"/>
              <a:gd name="connsiteX5" fmla="*/ 2876500 w 8326393"/>
              <a:gd name="connsiteY5" fmla="*/ 0 h 1818608"/>
              <a:gd name="connsiteX6" fmla="*/ 3442646 w 8326393"/>
              <a:gd name="connsiteY6" fmla="*/ 0 h 1818608"/>
              <a:gd name="connsiteX7" fmla="*/ 4163197 w 8326393"/>
              <a:gd name="connsiteY7" fmla="*/ 0 h 1818608"/>
              <a:gd name="connsiteX8" fmla="*/ 4960948 w 8326393"/>
              <a:gd name="connsiteY8" fmla="*/ 0 h 1818608"/>
              <a:gd name="connsiteX9" fmla="*/ 5681498 w 8326393"/>
              <a:gd name="connsiteY9" fmla="*/ 0 h 1818608"/>
              <a:gd name="connsiteX10" fmla="*/ 6402048 w 8326393"/>
              <a:gd name="connsiteY10" fmla="*/ 0 h 1818608"/>
              <a:gd name="connsiteX11" fmla="*/ 6968195 w 8326393"/>
              <a:gd name="connsiteY11" fmla="*/ 0 h 1818608"/>
              <a:gd name="connsiteX12" fmla="*/ 8023286 w 8326393"/>
              <a:gd name="connsiteY12" fmla="*/ 0 h 1818608"/>
              <a:gd name="connsiteX13" fmla="*/ 8326393 w 8326393"/>
              <a:gd name="connsiteY13" fmla="*/ 303107 h 1818608"/>
              <a:gd name="connsiteX14" fmla="*/ 8326393 w 8326393"/>
              <a:gd name="connsiteY14" fmla="*/ 921428 h 1818608"/>
              <a:gd name="connsiteX15" fmla="*/ 8326393 w 8326393"/>
              <a:gd name="connsiteY15" fmla="*/ 1515501 h 1818608"/>
              <a:gd name="connsiteX16" fmla="*/ 8023286 w 8326393"/>
              <a:gd name="connsiteY16" fmla="*/ 1818608 h 1818608"/>
              <a:gd name="connsiteX17" fmla="*/ 7225534 w 8326393"/>
              <a:gd name="connsiteY17" fmla="*/ 1818608 h 1818608"/>
              <a:gd name="connsiteX18" fmla="*/ 6813791 w 8326393"/>
              <a:gd name="connsiteY18" fmla="*/ 1818608 h 1818608"/>
              <a:gd name="connsiteX19" fmla="*/ 6324847 w 8326393"/>
              <a:gd name="connsiteY19" fmla="*/ 1818608 h 1818608"/>
              <a:gd name="connsiteX20" fmla="*/ 5604297 w 8326393"/>
              <a:gd name="connsiteY20" fmla="*/ 1818608 h 1818608"/>
              <a:gd name="connsiteX21" fmla="*/ 5192554 w 8326393"/>
              <a:gd name="connsiteY21" fmla="*/ 1818608 h 1818608"/>
              <a:gd name="connsiteX22" fmla="*/ 4780811 w 8326393"/>
              <a:gd name="connsiteY22" fmla="*/ 1818608 h 1818608"/>
              <a:gd name="connsiteX23" fmla="*/ 4214664 w 8326393"/>
              <a:gd name="connsiteY23" fmla="*/ 1818608 h 1818608"/>
              <a:gd name="connsiteX24" fmla="*/ 3802921 w 8326393"/>
              <a:gd name="connsiteY24" fmla="*/ 1818608 h 1818608"/>
              <a:gd name="connsiteX25" fmla="*/ 3313977 w 8326393"/>
              <a:gd name="connsiteY25" fmla="*/ 1818608 h 1818608"/>
              <a:gd name="connsiteX26" fmla="*/ 2902234 w 8326393"/>
              <a:gd name="connsiteY26" fmla="*/ 1818608 h 1818608"/>
              <a:gd name="connsiteX27" fmla="*/ 2413289 w 8326393"/>
              <a:gd name="connsiteY27" fmla="*/ 1818608 h 1818608"/>
              <a:gd name="connsiteX28" fmla="*/ 2001546 w 8326393"/>
              <a:gd name="connsiteY28" fmla="*/ 1818608 h 1818608"/>
              <a:gd name="connsiteX29" fmla="*/ 1435400 w 8326393"/>
              <a:gd name="connsiteY29" fmla="*/ 1818608 h 1818608"/>
              <a:gd name="connsiteX30" fmla="*/ 303107 w 8326393"/>
              <a:gd name="connsiteY30" fmla="*/ 1818608 h 1818608"/>
              <a:gd name="connsiteX31" fmla="*/ 0 w 8326393"/>
              <a:gd name="connsiteY31" fmla="*/ 1515501 h 1818608"/>
              <a:gd name="connsiteX32" fmla="*/ 0 w 8326393"/>
              <a:gd name="connsiteY32" fmla="*/ 921428 h 1818608"/>
              <a:gd name="connsiteX33" fmla="*/ 0 w 8326393"/>
              <a:gd name="connsiteY33" fmla="*/ 303107 h 181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326393" h="1818608" fill="none" extrusionOk="0">
                <a:moveTo>
                  <a:pt x="0" y="303107"/>
                </a:moveTo>
                <a:cubicBezTo>
                  <a:pt x="7480" y="135821"/>
                  <a:pt x="117717" y="15398"/>
                  <a:pt x="303107" y="0"/>
                </a:cubicBezTo>
                <a:cubicBezTo>
                  <a:pt x="502669" y="-18137"/>
                  <a:pt x="719126" y="-16542"/>
                  <a:pt x="869253" y="0"/>
                </a:cubicBezTo>
                <a:cubicBezTo>
                  <a:pt x="1019380" y="16542"/>
                  <a:pt x="1326523" y="-27511"/>
                  <a:pt x="1667005" y="0"/>
                </a:cubicBezTo>
                <a:cubicBezTo>
                  <a:pt x="2007487" y="27511"/>
                  <a:pt x="1990040" y="3421"/>
                  <a:pt x="2310354" y="0"/>
                </a:cubicBezTo>
                <a:cubicBezTo>
                  <a:pt x="2630668" y="-3421"/>
                  <a:pt x="2706234" y="10459"/>
                  <a:pt x="2876500" y="0"/>
                </a:cubicBezTo>
                <a:cubicBezTo>
                  <a:pt x="3046766" y="-10459"/>
                  <a:pt x="3286115" y="-20730"/>
                  <a:pt x="3442646" y="0"/>
                </a:cubicBezTo>
                <a:cubicBezTo>
                  <a:pt x="3599177" y="20730"/>
                  <a:pt x="3873937" y="11118"/>
                  <a:pt x="4163197" y="0"/>
                </a:cubicBezTo>
                <a:cubicBezTo>
                  <a:pt x="4452457" y="-11118"/>
                  <a:pt x="4737288" y="-17160"/>
                  <a:pt x="4960948" y="0"/>
                </a:cubicBezTo>
                <a:cubicBezTo>
                  <a:pt x="5184608" y="17160"/>
                  <a:pt x="5444370" y="-26141"/>
                  <a:pt x="5681498" y="0"/>
                </a:cubicBezTo>
                <a:cubicBezTo>
                  <a:pt x="5918626" y="26141"/>
                  <a:pt x="6192803" y="-154"/>
                  <a:pt x="6402048" y="0"/>
                </a:cubicBezTo>
                <a:cubicBezTo>
                  <a:pt x="6611293" y="154"/>
                  <a:pt x="6699975" y="-24674"/>
                  <a:pt x="6968195" y="0"/>
                </a:cubicBezTo>
                <a:cubicBezTo>
                  <a:pt x="7236415" y="24674"/>
                  <a:pt x="7495849" y="-150"/>
                  <a:pt x="8023286" y="0"/>
                </a:cubicBezTo>
                <a:cubicBezTo>
                  <a:pt x="8153508" y="2488"/>
                  <a:pt x="8338858" y="107527"/>
                  <a:pt x="8326393" y="303107"/>
                </a:cubicBezTo>
                <a:cubicBezTo>
                  <a:pt x="8316801" y="505988"/>
                  <a:pt x="8329423" y="667805"/>
                  <a:pt x="8326393" y="921428"/>
                </a:cubicBezTo>
                <a:cubicBezTo>
                  <a:pt x="8323363" y="1175051"/>
                  <a:pt x="8328982" y="1306895"/>
                  <a:pt x="8326393" y="1515501"/>
                </a:cubicBezTo>
                <a:cubicBezTo>
                  <a:pt x="8353429" y="1701539"/>
                  <a:pt x="8227093" y="1836835"/>
                  <a:pt x="8023286" y="1818608"/>
                </a:cubicBezTo>
                <a:cubicBezTo>
                  <a:pt x="7787387" y="1847495"/>
                  <a:pt x="7613812" y="1786289"/>
                  <a:pt x="7225534" y="1818608"/>
                </a:cubicBezTo>
                <a:cubicBezTo>
                  <a:pt x="6837256" y="1850927"/>
                  <a:pt x="6988345" y="1814345"/>
                  <a:pt x="6813791" y="1818608"/>
                </a:cubicBezTo>
                <a:cubicBezTo>
                  <a:pt x="6639237" y="1822871"/>
                  <a:pt x="6511195" y="1834590"/>
                  <a:pt x="6324847" y="1818608"/>
                </a:cubicBezTo>
                <a:cubicBezTo>
                  <a:pt x="6138499" y="1802626"/>
                  <a:pt x="5903307" y="1845921"/>
                  <a:pt x="5604297" y="1818608"/>
                </a:cubicBezTo>
                <a:cubicBezTo>
                  <a:pt x="5305287" y="1791296"/>
                  <a:pt x="5349151" y="1831663"/>
                  <a:pt x="5192554" y="1818608"/>
                </a:cubicBezTo>
                <a:cubicBezTo>
                  <a:pt x="5035957" y="1805553"/>
                  <a:pt x="4878818" y="1820757"/>
                  <a:pt x="4780811" y="1818608"/>
                </a:cubicBezTo>
                <a:cubicBezTo>
                  <a:pt x="4682804" y="1816459"/>
                  <a:pt x="4433426" y="1827663"/>
                  <a:pt x="4214664" y="1818608"/>
                </a:cubicBezTo>
                <a:cubicBezTo>
                  <a:pt x="3995902" y="1809553"/>
                  <a:pt x="3903884" y="1812483"/>
                  <a:pt x="3802921" y="1818608"/>
                </a:cubicBezTo>
                <a:cubicBezTo>
                  <a:pt x="3701958" y="1824733"/>
                  <a:pt x="3524817" y="1825250"/>
                  <a:pt x="3313977" y="1818608"/>
                </a:cubicBezTo>
                <a:cubicBezTo>
                  <a:pt x="3103137" y="1811966"/>
                  <a:pt x="3091689" y="1831026"/>
                  <a:pt x="2902234" y="1818608"/>
                </a:cubicBezTo>
                <a:cubicBezTo>
                  <a:pt x="2712779" y="1806190"/>
                  <a:pt x="2581229" y="1806422"/>
                  <a:pt x="2413289" y="1818608"/>
                </a:cubicBezTo>
                <a:cubicBezTo>
                  <a:pt x="2245349" y="1830794"/>
                  <a:pt x="2179605" y="1810991"/>
                  <a:pt x="2001546" y="1818608"/>
                </a:cubicBezTo>
                <a:cubicBezTo>
                  <a:pt x="1823487" y="1826225"/>
                  <a:pt x="1599537" y="1797056"/>
                  <a:pt x="1435400" y="1818608"/>
                </a:cubicBezTo>
                <a:cubicBezTo>
                  <a:pt x="1271263" y="1840160"/>
                  <a:pt x="720696" y="1827076"/>
                  <a:pt x="303107" y="1818608"/>
                </a:cubicBezTo>
                <a:cubicBezTo>
                  <a:pt x="135303" y="1814715"/>
                  <a:pt x="-7769" y="1679984"/>
                  <a:pt x="0" y="1515501"/>
                </a:cubicBezTo>
                <a:cubicBezTo>
                  <a:pt x="28237" y="1272275"/>
                  <a:pt x="-3000" y="1124897"/>
                  <a:pt x="0" y="921428"/>
                </a:cubicBezTo>
                <a:cubicBezTo>
                  <a:pt x="3000" y="717959"/>
                  <a:pt x="21201" y="560409"/>
                  <a:pt x="0" y="303107"/>
                </a:cubicBezTo>
                <a:close/>
              </a:path>
              <a:path w="8326393" h="1818608" stroke="0" extrusionOk="0">
                <a:moveTo>
                  <a:pt x="0" y="303107"/>
                </a:moveTo>
                <a:cubicBezTo>
                  <a:pt x="12219" y="118153"/>
                  <a:pt x="133314" y="17811"/>
                  <a:pt x="303107" y="0"/>
                </a:cubicBezTo>
                <a:cubicBezTo>
                  <a:pt x="611147" y="-2048"/>
                  <a:pt x="726080" y="7808"/>
                  <a:pt x="946455" y="0"/>
                </a:cubicBezTo>
                <a:cubicBezTo>
                  <a:pt x="1166830" y="-7808"/>
                  <a:pt x="1471199" y="19361"/>
                  <a:pt x="1744207" y="0"/>
                </a:cubicBezTo>
                <a:cubicBezTo>
                  <a:pt x="2017215" y="-19361"/>
                  <a:pt x="2173429" y="5951"/>
                  <a:pt x="2541959" y="0"/>
                </a:cubicBezTo>
                <a:cubicBezTo>
                  <a:pt x="2910489" y="-5951"/>
                  <a:pt x="2946160" y="-502"/>
                  <a:pt x="3108105" y="0"/>
                </a:cubicBezTo>
                <a:cubicBezTo>
                  <a:pt x="3270050" y="502"/>
                  <a:pt x="3592953" y="-29317"/>
                  <a:pt x="3828655" y="0"/>
                </a:cubicBezTo>
                <a:cubicBezTo>
                  <a:pt x="4064357" y="29317"/>
                  <a:pt x="4347965" y="14964"/>
                  <a:pt x="4626407" y="0"/>
                </a:cubicBezTo>
                <a:cubicBezTo>
                  <a:pt x="4904849" y="-14964"/>
                  <a:pt x="5043712" y="15749"/>
                  <a:pt x="5192554" y="0"/>
                </a:cubicBezTo>
                <a:cubicBezTo>
                  <a:pt x="5341396" y="-15749"/>
                  <a:pt x="5543735" y="4759"/>
                  <a:pt x="5835902" y="0"/>
                </a:cubicBezTo>
                <a:cubicBezTo>
                  <a:pt x="6128069" y="-4759"/>
                  <a:pt x="6099060" y="40"/>
                  <a:pt x="6247645" y="0"/>
                </a:cubicBezTo>
                <a:cubicBezTo>
                  <a:pt x="6396230" y="-40"/>
                  <a:pt x="6735354" y="6531"/>
                  <a:pt x="6968195" y="0"/>
                </a:cubicBezTo>
                <a:cubicBezTo>
                  <a:pt x="7201036" y="-6531"/>
                  <a:pt x="7274281" y="-4042"/>
                  <a:pt x="7379938" y="0"/>
                </a:cubicBezTo>
                <a:cubicBezTo>
                  <a:pt x="7485595" y="4042"/>
                  <a:pt x="7735907" y="1674"/>
                  <a:pt x="8023286" y="0"/>
                </a:cubicBezTo>
                <a:cubicBezTo>
                  <a:pt x="8186649" y="8272"/>
                  <a:pt x="8300200" y="151668"/>
                  <a:pt x="8326393" y="303107"/>
                </a:cubicBezTo>
                <a:cubicBezTo>
                  <a:pt x="8305039" y="569495"/>
                  <a:pt x="8323611" y="722000"/>
                  <a:pt x="8326393" y="885056"/>
                </a:cubicBezTo>
                <a:cubicBezTo>
                  <a:pt x="8329175" y="1048112"/>
                  <a:pt x="8318058" y="1343967"/>
                  <a:pt x="8326393" y="1515501"/>
                </a:cubicBezTo>
                <a:cubicBezTo>
                  <a:pt x="8327662" y="1674385"/>
                  <a:pt x="8226468" y="1827803"/>
                  <a:pt x="8023286" y="1818608"/>
                </a:cubicBezTo>
                <a:cubicBezTo>
                  <a:pt x="7808209" y="1846613"/>
                  <a:pt x="7654545" y="1790481"/>
                  <a:pt x="7457140" y="1818608"/>
                </a:cubicBezTo>
                <a:cubicBezTo>
                  <a:pt x="7259735" y="1846735"/>
                  <a:pt x="6931315" y="1801123"/>
                  <a:pt x="6736590" y="1818608"/>
                </a:cubicBezTo>
                <a:cubicBezTo>
                  <a:pt x="6541865" y="1836094"/>
                  <a:pt x="6400918" y="1831384"/>
                  <a:pt x="6170443" y="1818608"/>
                </a:cubicBezTo>
                <a:cubicBezTo>
                  <a:pt x="5939968" y="1805832"/>
                  <a:pt x="5876648" y="1823478"/>
                  <a:pt x="5681498" y="1818608"/>
                </a:cubicBezTo>
                <a:cubicBezTo>
                  <a:pt x="5486349" y="1813738"/>
                  <a:pt x="5117938" y="1812151"/>
                  <a:pt x="4883747" y="1818608"/>
                </a:cubicBezTo>
                <a:cubicBezTo>
                  <a:pt x="4649556" y="1825065"/>
                  <a:pt x="4523590" y="1819153"/>
                  <a:pt x="4394802" y="1818608"/>
                </a:cubicBezTo>
                <a:cubicBezTo>
                  <a:pt x="4266015" y="1818063"/>
                  <a:pt x="4035860" y="1819692"/>
                  <a:pt x="3905857" y="1818608"/>
                </a:cubicBezTo>
                <a:cubicBezTo>
                  <a:pt x="3775854" y="1817524"/>
                  <a:pt x="3506153" y="1823200"/>
                  <a:pt x="3185307" y="1818608"/>
                </a:cubicBezTo>
                <a:cubicBezTo>
                  <a:pt x="2864461" y="1814017"/>
                  <a:pt x="2643707" y="1837773"/>
                  <a:pt x="2464757" y="1818608"/>
                </a:cubicBezTo>
                <a:cubicBezTo>
                  <a:pt x="2285807" y="1799444"/>
                  <a:pt x="1895980" y="1828869"/>
                  <a:pt x="1744207" y="1818608"/>
                </a:cubicBezTo>
                <a:cubicBezTo>
                  <a:pt x="1592434" y="1808348"/>
                  <a:pt x="1385481" y="1803348"/>
                  <a:pt x="1255262" y="1818608"/>
                </a:cubicBezTo>
                <a:cubicBezTo>
                  <a:pt x="1125043" y="1833868"/>
                  <a:pt x="645295" y="1805788"/>
                  <a:pt x="303107" y="1818608"/>
                </a:cubicBezTo>
                <a:cubicBezTo>
                  <a:pt x="163235" y="1807311"/>
                  <a:pt x="15004" y="1696259"/>
                  <a:pt x="0" y="1515501"/>
                </a:cubicBezTo>
                <a:cubicBezTo>
                  <a:pt x="8714" y="1235138"/>
                  <a:pt x="-28055" y="1094228"/>
                  <a:pt x="0" y="921428"/>
                </a:cubicBezTo>
                <a:cubicBezTo>
                  <a:pt x="28055" y="748628"/>
                  <a:pt x="5551" y="516635"/>
                  <a:pt x="0" y="303107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شركات المرافق تتطلب </a:t>
            </a:r>
            <a:r>
              <a:rPr lang="ar-EG" sz="20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استثمارات ضخمة في البنية التحتية </a:t>
            </a:r>
            <a:r>
              <a:rPr lang="ar-EG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مثل محطات توليد الكهرباء وشبكات التوزيع، مما يؤدي </a:t>
            </a:r>
            <a:r>
              <a:rPr lang="ar-EG" sz="2000" b="1" dirty="0">
                <a:solidFill>
                  <a:schemeClr val="accent5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إلى وجود أصول كبيرة مقارنة بالأرباح المحققة</a:t>
            </a:r>
            <a:endParaRPr lang="en-US" sz="1200" b="1" dirty="0">
              <a:solidFill>
                <a:schemeClr val="accent5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38471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" grpId="0" animBg="1"/>
      <p:bldP spid="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1259" y="6033033"/>
            <a:ext cx="1142245" cy="669925"/>
          </a:xfrm>
        </p:spPr>
        <p:txBody>
          <a:bodyPr/>
          <a:lstStyle/>
          <a:p>
            <a:r>
              <a:rPr lang="ar-EG" sz="6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28</a:t>
            </a:r>
            <a:endParaRPr lang="en-US" sz="6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38CA97AC-E225-32C2-6501-4AAE0DF0EE2C}"/>
              </a:ext>
            </a:extLst>
          </p:cNvPr>
          <p:cNvSpPr/>
          <p:nvPr/>
        </p:nvSpPr>
        <p:spPr>
          <a:xfrm>
            <a:off x="4157282" y="542566"/>
            <a:ext cx="4394869" cy="570526"/>
          </a:xfrm>
          <a:custGeom>
            <a:avLst/>
            <a:gdLst>
              <a:gd name="connsiteX0" fmla="*/ 0 w 4394869"/>
              <a:gd name="connsiteY0" fmla="*/ 95090 h 570526"/>
              <a:gd name="connsiteX1" fmla="*/ 95090 w 4394869"/>
              <a:gd name="connsiteY1" fmla="*/ 0 h 570526"/>
              <a:gd name="connsiteX2" fmla="*/ 695760 w 4394869"/>
              <a:gd name="connsiteY2" fmla="*/ 0 h 570526"/>
              <a:gd name="connsiteX3" fmla="*/ 1212336 w 4394869"/>
              <a:gd name="connsiteY3" fmla="*/ 0 h 570526"/>
              <a:gd name="connsiteX4" fmla="*/ 1855053 w 4394869"/>
              <a:gd name="connsiteY4" fmla="*/ 0 h 570526"/>
              <a:gd name="connsiteX5" fmla="*/ 2497769 w 4394869"/>
              <a:gd name="connsiteY5" fmla="*/ 0 h 570526"/>
              <a:gd name="connsiteX6" fmla="*/ 3140486 w 4394869"/>
              <a:gd name="connsiteY6" fmla="*/ 0 h 570526"/>
              <a:gd name="connsiteX7" fmla="*/ 3657062 w 4394869"/>
              <a:gd name="connsiteY7" fmla="*/ 0 h 570526"/>
              <a:gd name="connsiteX8" fmla="*/ 4299779 w 4394869"/>
              <a:gd name="connsiteY8" fmla="*/ 0 h 570526"/>
              <a:gd name="connsiteX9" fmla="*/ 4394869 w 4394869"/>
              <a:gd name="connsiteY9" fmla="*/ 95090 h 570526"/>
              <a:gd name="connsiteX10" fmla="*/ 4394869 w 4394869"/>
              <a:gd name="connsiteY10" fmla="*/ 475436 h 570526"/>
              <a:gd name="connsiteX11" fmla="*/ 4299779 w 4394869"/>
              <a:gd name="connsiteY11" fmla="*/ 570526 h 570526"/>
              <a:gd name="connsiteX12" fmla="*/ 3783203 w 4394869"/>
              <a:gd name="connsiteY12" fmla="*/ 570526 h 570526"/>
              <a:gd name="connsiteX13" fmla="*/ 3098439 w 4394869"/>
              <a:gd name="connsiteY13" fmla="*/ 570526 h 570526"/>
              <a:gd name="connsiteX14" fmla="*/ 2413676 w 4394869"/>
              <a:gd name="connsiteY14" fmla="*/ 570526 h 570526"/>
              <a:gd name="connsiteX15" fmla="*/ 1813006 w 4394869"/>
              <a:gd name="connsiteY15" fmla="*/ 570526 h 570526"/>
              <a:gd name="connsiteX16" fmla="*/ 1254383 w 4394869"/>
              <a:gd name="connsiteY16" fmla="*/ 570526 h 570526"/>
              <a:gd name="connsiteX17" fmla="*/ 695760 w 4394869"/>
              <a:gd name="connsiteY17" fmla="*/ 570526 h 570526"/>
              <a:gd name="connsiteX18" fmla="*/ 95090 w 4394869"/>
              <a:gd name="connsiteY18" fmla="*/ 570526 h 570526"/>
              <a:gd name="connsiteX19" fmla="*/ 0 w 4394869"/>
              <a:gd name="connsiteY19" fmla="*/ 475436 h 570526"/>
              <a:gd name="connsiteX20" fmla="*/ 0 w 4394869"/>
              <a:gd name="connsiteY20" fmla="*/ 95090 h 570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94869" h="570526" fill="none" extrusionOk="0">
                <a:moveTo>
                  <a:pt x="0" y="95090"/>
                </a:moveTo>
                <a:cubicBezTo>
                  <a:pt x="7849" y="46439"/>
                  <a:pt x="43335" y="12257"/>
                  <a:pt x="95090" y="0"/>
                </a:cubicBezTo>
                <a:cubicBezTo>
                  <a:pt x="362860" y="-22740"/>
                  <a:pt x="448459" y="-18626"/>
                  <a:pt x="695760" y="0"/>
                </a:cubicBezTo>
                <a:cubicBezTo>
                  <a:pt x="943061" y="18626"/>
                  <a:pt x="1076749" y="-15955"/>
                  <a:pt x="1212336" y="0"/>
                </a:cubicBezTo>
                <a:cubicBezTo>
                  <a:pt x="1347923" y="15955"/>
                  <a:pt x="1706361" y="-5617"/>
                  <a:pt x="1855053" y="0"/>
                </a:cubicBezTo>
                <a:cubicBezTo>
                  <a:pt x="2003745" y="5617"/>
                  <a:pt x="2316915" y="24817"/>
                  <a:pt x="2497769" y="0"/>
                </a:cubicBezTo>
                <a:cubicBezTo>
                  <a:pt x="2678623" y="-24817"/>
                  <a:pt x="2867582" y="-26386"/>
                  <a:pt x="3140486" y="0"/>
                </a:cubicBezTo>
                <a:cubicBezTo>
                  <a:pt x="3413390" y="26386"/>
                  <a:pt x="3483023" y="11274"/>
                  <a:pt x="3657062" y="0"/>
                </a:cubicBezTo>
                <a:cubicBezTo>
                  <a:pt x="3831101" y="-11274"/>
                  <a:pt x="3987522" y="-24333"/>
                  <a:pt x="4299779" y="0"/>
                </a:cubicBezTo>
                <a:cubicBezTo>
                  <a:pt x="4361288" y="-3690"/>
                  <a:pt x="4400605" y="47679"/>
                  <a:pt x="4394869" y="95090"/>
                </a:cubicBezTo>
                <a:cubicBezTo>
                  <a:pt x="4377884" y="259560"/>
                  <a:pt x="4388275" y="362903"/>
                  <a:pt x="4394869" y="475436"/>
                </a:cubicBezTo>
                <a:cubicBezTo>
                  <a:pt x="4397929" y="517435"/>
                  <a:pt x="4350578" y="571700"/>
                  <a:pt x="4299779" y="570526"/>
                </a:cubicBezTo>
                <a:cubicBezTo>
                  <a:pt x="4194596" y="579816"/>
                  <a:pt x="3887640" y="570704"/>
                  <a:pt x="3783203" y="570526"/>
                </a:cubicBezTo>
                <a:cubicBezTo>
                  <a:pt x="3678766" y="570348"/>
                  <a:pt x="3373234" y="575964"/>
                  <a:pt x="3098439" y="570526"/>
                </a:cubicBezTo>
                <a:cubicBezTo>
                  <a:pt x="2823644" y="565088"/>
                  <a:pt x="2558914" y="565009"/>
                  <a:pt x="2413676" y="570526"/>
                </a:cubicBezTo>
                <a:cubicBezTo>
                  <a:pt x="2268438" y="576043"/>
                  <a:pt x="1946214" y="544081"/>
                  <a:pt x="1813006" y="570526"/>
                </a:cubicBezTo>
                <a:cubicBezTo>
                  <a:pt x="1679798" y="596972"/>
                  <a:pt x="1405771" y="547227"/>
                  <a:pt x="1254383" y="570526"/>
                </a:cubicBezTo>
                <a:cubicBezTo>
                  <a:pt x="1102995" y="593825"/>
                  <a:pt x="880009" y="547226"/>
                  <a:pt x="695760" y="570526"/>
                </a:cubicBezTo>
                <a:cubicBezTo>
                  <a:pt x="511511" y="593826"/>
                  <a:pt x="334556" y="570561"/>
                  <a:pt x="95090" y="570526"/>
                </a:cubicBezTo>
                <a:cubicBezTo>
                  <a:pt x="39546" y="566537"/>
                  <a:pt x="3040" y="535178"/>
                  <a:pt x="0" y="475436"/>
                </a:cubicBezTo>
                <a:cubicBezTo>
                  <a:pt x="-11608" y="395817"/>
                  <a:pt x="1236" y="272041"/>
                  <a:pt x="0" y="95090"/>
                </a:cubicBezTo>
                <a:close/>
              </a:path>
              <a:path w="4394869" h="570526" stroke="0" extrusionOk="0">
                <a:moveTo>
                  <a:pt x="0" y="95090"/>
                </a:moveTo>
                <a:cubicBezTo>
                  <a:pt x="1404" y="40556"/>
                  <a:pt x="41967" y="4515"/>
                  <a:pt x="95090" y="0"/>
                </a:cubicBezTo>
                <a:cubicBezTo>
                  <a:pt x="361173" y="26171"/>
                  <a:pt x="418196" y="24841"/>
                  <a:pt x="695760" y="0"/>
                </a:cubicBezTo>
                <a:cubicBezTo>
                  <a:pt x="973324" y="-24841"/>
                  <a:pt x="1199382" y="-31980"/>
                  <a:pt x="1380523" y="0"/>
                </a:cubicBezTo>
                <a:cubicBezTo>
                  <a:pt x="1561664" y="31980"/>
                  <a:pt x="1787398" y="2964"/>
                  <a:pt x="2065287" y="0"/>
                </a:cubicBezTo>
                <a:cubicBezTo>
                  <a:pt x="2343176" y="-2964"/>
                  <a:pt x="2500958" y="20599"/>
                  <a:pt x="2623910" y="0"/>
                </a:cubicBezTo>
                <a:cubicBezTo>
                  <a:pt x="2746862" y="-20599"/>
                  <a:pt x="3009378" y="3729"/>
                  <a:pt x="3266627" y="0"/>
                </a:cubicBezTo>
                <a:cubicBezTo>
                  <a:pt x="3523876" y="-3729"/>
                  <a:pt x="3962333" y="-22023"/>
                  <a:pt x="4299779" y="0"/>
                </a:cubicBezTo>
                <a:cubicBezTo>
                  <a:pt x="4342196" y="-2591"/>
                  <a:pt x="4392701" y="40965"/>
                  <a:pt x="4394869" y="95090"/>
                </a:cubicBezTo>
                <a:cubicBezTo>
                  <a:pt x="4384901" y="192861"/>
                  <a:pt x="4379234" y="312531"/>
                  <a:pt x="4394869" y="475436"/>
                </a:cubicBezTo>
                <a:cubicBezTo>
                  <a:pt x="4398035" y="532893"/>
                  <a:pt x="4351532" y="574009"/>
                  <a:pt x="4299779" y="570526"/>
                </a:cubicBezTo>
                <a:cubicBezTo>
                  <a:pt x="4057587" y="542825"/>
                  <a:pt x="3997895" y="585538"/>
                  <a:pt x="3741156" y="570526"/>
                </a:cubicBezTo>
                <a:cubicBezTo>
                  <a:pt x="3484417" y="555514"/>
                  <a:pt x="3322704" y="604436"/>
                  <a:pt x="3056392" y="570526"/>
                </a:cubicBezTo>
                <a:cubicBezTo>
                  <a:pt x="2790080" y="536616"/>
                  <a:pt x="2587276" y="594476"/>
                  <a:pt x="2455723" y="570526"/>
                </a:cubicBezTo>
                <a:cubicBezTo>
                  <a:pt x="2324170" y="546576"/>
                  <a:pt x="1909413" y="569658"/>
                  <a:pt x="1770959" y="570526"/>
                </a:cubicBezTo>
                <a:cubicBezTo>
                  <a:pt x="1632505" y="571394"/>
                  <a:pt x="1508800" y="545663"/>
                  <a:pt x="1254383" y="570526"/>
                </a:cubicBezTo>
                <a:cubicBezTo>
                  <a:pt x="999966" y="595389"/>
                  <a:pt x="849932" y="590755"/>
                  <a:pt x="611666" y="570526"/>
                </a:cubicBezTo>
                <a:cubicBezTo>
                  <a:pt x="373400" y="550297"/>
                  <a:pt x="331901" y="546091"/>
                  <a:pt x="95090" y="570526"/>
                </a:cubicBezTo>
                <a:cubicBezTo>
                  <a:pt x="43889" y="568800"/>
                  <a:pt x="9469" y="529766"/>
                  <a:pt x="0" y="475436"/>
                </a:cubicBezTo>
                <a:cubicBezTo>
                  <a:pt x="419" y="305640"/>
                  <a:pt x="5343" y="203857"/>
                  <a:pt x="0" y="9509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أسوأ  القطاعات من جهة العائد على الاستثمار</a:t>
            </a:r>
            <a:endParaRPr lang="en-US" sz="1100" b="1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1B7E24-A9F0-CD8B-AD84-754F210A71DD}"/>
              </a:ext>
            </a:extLst>
          </p:cNvPr>
          <p:cNvSpPr txBox="1"/>
          <p:nvPr/>
        </p:nvSpPr>
        <p:spPr>
          <a:xfrm>
            <a:off x="8865610" y="90159"/>
            <a:ext cx="2883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عائد على الإستثمار مرتفع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3F5FBF6-C844-665B-13F3-FF94D74CFEBF}"/>
              </a:ext>
            </a:extLst>
          </p:cNvPr>
          <p:cNvSpPr/>
          <p:nvPr/>
        </p:nvSpPr>
        <p:spPr>
          <a:xfrm>
            <a:off x="7338095" y="1867567"/>
            <a:ext cx="3295652" cy="871912"/>
          </a:xfrm>
          <a:custGeom>
            <a:avLst/>
            <a:gdLst>
              <a:gd name="connsiteX0" fmla="*/ 0 w 3295652"/>
              <a:gd name="connsiteY0" fmla="*/ 145322 h 871912"/>
              <a:gd name="connsiteX1" fmla="*/ 145322 w 3295652"/>
              <a:gd name="connsiteY1" fmla="*/ 0 h 871912"/>
              <a:gd name="connsiteX2" fmla="*/ 716274 w 3295652"/>
              <a:gd name="connsiteY2" fmla="*/ 0 h 871912"/>
              <a:gd name="connsiteX3" fmla="*/ 1287225 w 3295652"/>
              <a:gd name="connsiteY3" fmla="*/ 0 h 871912"/>
              <a:gd name="connsiteX4" fmla="*/ 1828126 w 3295652"/>
              <a:gd name="connsiteY4" fmla="*/ 0 h 871912"/>
              <a:gd name="connsiteX5" fmla="*/ 2489228 w 3295652"/>
              <a:gd name="connsiteY5" fmla="*/ 0 h 871912"/>
              <a:gd name="connsiteX6" fmla="*/ 3150330 w 3295652"/>
              <a:gd name="connsiteY6" fmla="*/ 0 h 871912"/>
              <a:gd name="connsiteX7" fmla="*/ 3295652 w 3295652"/>
              <a:gd name="connsiteY7" fmla="*/ 145322 h 871912"/>
              <a:gd name="connsiteX8" fmla="*/ 3295652 w 3295652"/>
              <a:gd name="connsiteY8" fmla="*/ 726590 h 871912"/>
              <a:gd name="connsiteX9" fmla="*/ 3150330 w 3295652"/>
              <a:gd name="connsiteY9" fmla="*/ 871912 h 871912"/>
              <a:gd name="connsiteX10" fmla="*/ 2489228 w 3295652"/>
              <a:gd name="connsiteY10" fmla="*/ 871912 h 871912"/>
              <a:gd name="connsiteX11" fmla="*/ 1918277 w 3295652"/>
              <a:gd name="connsiteY11" fmla="*/ 871912 h 871912"/>
              <a:gd name="connsiteX12" fmla="*/ 1407425 w 3295652"/>
              <a:gd name="connsiteY12" fmla="*/ 871912 h 871912"/>
              <a:gd name="connsiteX13" fmla="*/ 746324 w 3295652"/>
              <a:gd name="connsiteY13" fmla="*/ 871912 h 871912"/>
              <a:gd name="connsiteX14" fmla="*/ 145322 w 3295652"/>
              <a:gd name="connsiteY14" fmla="*/ 871912 h 871912"/>
              <a:gd name="connsiteX15" fmla="*/ 0 w 3295652"/>
              <a:gd name="connsiteY15" fmla="*/ 726590 h 871912"/>
              <a:gd name="connsiteX16" fmla="*/ 0 w 3295652"/>
              <a:gd name="connsiteY16" fmla="*/ 145322 h 871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95652" h="871912" fill="none" extrusionOk="0">
                <a:moveTo>
                  <a:pt x="0" y="145322"/>
                </a:moveTo>
                <a:cubicBezTo>
                  <a:pt x="1039" y="55629"/>
                  <a:pt x="61396" y="4232"/>
                  <a:pt x="145322" y="0"/>
                </a:cubicBezTo>
                <a:cubicBezTo>
                  <a:pt x="362397" y="23212"/>
                  <a:pt x="564293" y="-6040"/>
                  <a:pt x="716274" y="0"/>
                </a:cubicBezTo>
                <a:cubicBezTo>
                  <a:pt x="868255" y="6040"/>
                  <a:pt x="1090148" y="23350"/>
                  <a:pt x="1287225" y="0"/>
                </a:cubicBezTo>
                <a:cubicBezTo>
                  <a:pt x="1484302" y="-23350"/>
                  <a:pt x="1592588" y="-385"/>
                  <a:pt x="1828126" y="0"/>
                </a:cubicBezTo>
                <a:cubicBezTo>
                  <a:pt x="2063664" y="385"/>
                  <a:pt x="2341485" y="-7275"/>
                  <a:pt x="2489228" y="0"/>
                </a:cubicBezTo>
                <a:cubicBezTo>
                  <a:pt x="2636971" y="7275"/>
                  <a:pt x="2843942" y="-31279"/>
                  <a:pt x="3150330" y="0"/>
                </a:cubicBezTo>
                <a:cubicBezTo>
                  <a:pt x="3238401" y="-3501"/>
                  <a:pt x="3303122" y="48972"/>
                  <a:pt x="3295652" y="145322"/>
                </a:cubicBezTo>
                <a:cubicBezTo>
                  <a:pt x="3303647" y="293648"/>
                  <a:pt x="3285934" y="535904"/>
                  <a:pt x="3295652" y="726590"/>
                </a:cubicBezTo>
                <a:cubicBezTo>
                  <a:pt x="3291829" y="792128"/>
                  <a:pt x="3221487" y="862912"/>
                  <a:pt x="3150330" y="871912"/>
                </a:cubicBezTo>
                <a:cubicBezTo>
                  <a:pt x="2948678" y="903801"/>
                  <a:pt x="2716895" y="844068"/>
                  <a:pt x="2489228" y="871912"/>
                </a:cubicBezTo>
                <a:cubicBezTo>
                  <a:pt x="2261561" y="899756"/>
                  <a:pt x="2174301" y="848046"/>
                  <a:pt x="1918277" y="871912"/>
                </a:cubicBezTo>
                <a:cubicBezTo>
                  <a:pt x="1662253" y="895778"/>
                  <a:pt x="1582437" y="876051"/>
                  <a:pt x="1407425" y="871912"/>
                </a:cubicBezTo>
                <a:cubicBezTo>
                  <a:pt x="1232413" y="867773"/>
                  <a:pt x="990492" y="895510"/>
                  <a:pt x="746324" y="871912"/>
                </a:cubicBezTo>
                <a:cubicBezTo>
                  <a:pt x="502156" y="848314"/>
                  <a:pt x="386480" y="870939"/>
                  <a:pt x="145322" y="871912"/>
                </a:cubicBezTo>
                <a:cubicBezTo>
                  <a:pt x="80658" y="872153"/>
                  <a:pt x="-8580" y="814193"/>
                  <a:pt x="0" y="726590"/>
                </a:cubicBezTo>
                <a:cubicBezTo>
                  <a:pt x="15877" y="516351"/>
                  <a:pt x="-19409" y="293558"/>
                  <a:pt x="0" y="145322"/>
                </a:cubicBezTo>
                <a:close/>
              </a:path>
              <a:path w="3295652" h="871912" stroke="0" extrusionOk="0">
                <a:moveTo>
                  <a:pt x="0" y="145322"/>
                </a:moveTo>
                <a:cubicBezTo>
                  <a:pt x="11055" y="49182"/>
                  <a:pt x="62931" y="15876"/>
                  <a:pt x="145322" y="0"/>
                </a:cubicBezTo>
                <a:cubicBezTo>
                  <a:pt x="297754" y="-14935"/>
                  <a:pt x="477888" y="-20204"/>
                  <a:pt x="746324" y="0"/>
                </a:cubicBezTo>
                <a:cubicBezTo>
                  <a:pt x="1014760" y="20204"/>
                  <a:pt x="1256692" y="-28326"/>
                  <a:pt x="1407425" y="0"/>
                </a:cubicBezTo>
                <a:cubicBezTo>
                  <a:pt x="1558158" y="28326"/>
                  <a:pt x="1813199" y="5937"/>
                  <a:pt x="2068527" y="0"/>
                </a:cubicBezTo>
                <a:cubicBezTo>
                  <a:pt x="2323855" y="-5937"/>
                  <a:pt x="2658549" y="-11294"/>
                  <a:pt x="3150330" y="0"/>
                </a:cubicBezTo>
                <a:cubicBezTo>
                  <a:pt x="3231790" y="-4026"/>
                  <a:pt x="3302150" y="69646"/>
                  <a:pt x="3295652" y="145322"/>
                </a:cubicBezTo>
                <a:cubicBezTo>
                  <a:pt x="3271144" y="381936"/>
                  <a:pt x="3269813" y="577526"/>
                  <a:pt x="3295652" y="726590"/>
                </a:cubicBezTo>
                <a:cubicBezTo>
                  <a:pt x="3288303" y="813565"/>
                  <a:pt x="3226042" y="875067"/>
                  <a:pt x="3150330" y="871912"/>
                </a:cubicBezTo>
                <a:cubicBezTo>
                  <a:pt x="2989884" y="901359"/>
                  <a:pt x="2787904" y="865555"/>
                  <a:pt x="2549328" y="871912"/>
                </a:cubicBezTo>
                <a:cubicBezTo>
                  <a:pt x="2310752" y="878269"/>
                  <a:pt x="2210149" y="848571"/>
                  <a:pt x="2038477" y="871912"/>
                </a:cubicBezTo>
                <a:cubicBezTo>
                  <a:pt x="1866805" y="895253"/>
                  <a:pt x="1695015" y="891148"/>
                  <a:pt x="1467526" y="871912"/>
                </a:cubicBezTo>
                <a:cubicBezTo>
                  <a:pt x="1240037" y="852676"/>
                  <a:pt x="1058435" y="844845"/>
                  <a:pt x="806424" y="871912"/>
                </a:cubicBezTo>
                <a:cubicBezTo>
                  <a:pt x="554413" y="898979"/>
                  <a:pt x="351879" y="892241"/>
                  <a:pt x="145322" y="871912"/>
                </a:cubicBezTo>
                <a:cubicBezTo>
                  <a:pt x="50810" y="863284"/>
                  <a:pt x="7835" y="797803"/>
                  <a:pt x="0" y="726590"/>
                </a:cubicBezTo>
                <a:cubicBezTo>
                  <a:pt x="23501" y="599234"/>
                  <a:pt x="-23354" y="372463"/>
                  <a:pt x="0" y="145322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قطاع الطاقة </a:t>
            </a:r>
            <a:endParaRPr lang="en-US" sz="16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pPr algn="ctr"/>
            <a:r>
              <a:rPr lang="en-US" sz="16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Energy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4A4DFBE-2168-83AA-EFFD-C005C579C580}"/>
              </a:ext>
            </a:extLst>
          </p:cNvPr>
          <p:cNvSpPr/>
          <p:nvPr/>
        </p:nvSpPr>
        <p:spPr>
          <a:xfrm>
            <a:off x="2514600" y="1817374"/>
            <a:ext cx="3840117" cy="871912"/>
          </a:xfrm>
          <a:custGeom>
            <a:avLst/>
            <a:gdLst>
              <a:gd name="connsiteX0" fmla="*/ 0 w 3840117"/>
              <a:gd name="connsiteY0" fmla="*/ 145322 h 871912"/>
              <a:gd name="connsiteX1" fmla="*/ 145322 w 3840117"/>
              <a:gd name="connsiteY1" fmla="*/ 0 h 871912"/>
              <a:gd name="connsiteX2" fmla="*/ 665911 w 3840117"/>
              <a:gd name="connsiteY2" fmla="*/ 0 h 871912"/>
              <a:gd name="connsiteX3" fmla="*/ 1328480 w 3840117"/>
              <a:gd name="connsiteY3" fmla="*/ 0 h 871912"/>
              <a:gd name="connsiteX4" fmla="*/ 1849069 w 3840117"/>
              <a:gd name="connsiteY4" fmla="*/ 0 h 871912"/>
              <a:gd name="connsiteX5" fmla="*/ 2369658 w 3840117"/>
              <a:gd name="connsiteY5" fmla="*/ 0 h 871912"/>
              <a:gd name="connsiteX6" fmla="*/ 2996732 w 3840117"/>
              <a:gd name="connsiteY6" fmla="*/ 0 h 871912"/>
              <a:gd name="connsiteX7" fmla="*/ 3694795 w 3840117"/>
              <a:gd name="connsiteY7" fmla="*/ 0 h 871912"/>
              <a:gd name="connsiteX8" fmla="*/ 3840117 w 3840117"/>
              <a:gd name="connsiteY8" fmla="*/ 145322 h 871912"/>
              <a:gd name="connsiteX9" fmla="*/ 3840117 w 3840117"/>
              <a:gd name="connsiteY9" fmla="*/ 726590 h 871912"/>
              <a:gd name="connsiteX10" fmla="*/ 3694795 w 3840117"/>
              <a:gd name="connsiteY10" fmla="*/ 871912 h 871912"/>
              <a:gd name="connsiteX11" fmla="*/ 3138711 w 3840117"/>
              <a:gd name="connsiteY11" fmla="*/ 871912 h 871912"/>
              <a:gd name="connsiteX12" fmla="*/ 2653616 w 3840117"/>
              <a:gd name="connsiteY12" fmla="*/ 871912 h 871912"/>
              <a:gd name="connsiteX13" fmla="*/ 2026543 w 3840117"/>
              <a:gd name="connsiteY13" fmla="*/ 871912 h 871912"/>
              <a:gd name="connsiteX14" fmla="*/ 1470459 w 3840117"/>
              <a:gd name="connsiteY14" fmla="*/ 871912 h 871912"/>
              <a:gd name="connsiteX15" fmla="*/ 807890 w 3840117"/>
              <a:gd name="connsiteY15" fmla="*/ 871912 h 871912"/>
              <a:gd name="connsiteX16" fmla="*/ 145322 w 3840117"/>
              <a:gd name="connsiteY16" fmla="*/ 871912 h 871912"/>
              <a:gd name="connsiteX17" fmla="*/ 0 w 3840117"/>
              <a:gd name="connsiteY17" fmla="*/ 726590 h 871912"/>
              <a:gd name="connsiteX18" fmla="*/ 0 w 3840117"/>
              <a:gd name="connsiteY18" fmla="*/ 145322 h 871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840117" h="871912" fill="none" extrusionOk="0">
                <a:moveTo>
                  <a:pt x="0" y="145322"/>
                </a:moveTo>
                <a:cubicBezTo>
                  <a:pt x="-11938" y="63892"/>
                  <a:pt x="67889" y="-1389"/>
                  <a:pt x="145322" y="0"/>
                </a:cubicBezTo>
                <a:cubicBezTo>
                  <a:pt x="284374" y="21157"/>
                  <a:pt x="472179" y="25010"/>
                  <a:pt x="665911" y="0"/>
                </a:cubicBezTo>
                <a:cubicBezTo>
                  <a:pt x="859643" y="-25010"/>
                  <a:pt x="1176340" y="-12694"/>
                  <a:pt x="1328480" y="0"/>
                </a:cubicBezTo>
                <a:cubicBezTo>
                  <a:pt x="1480620" y="12694"/>
                  <a:pt x="1686358" y="11379"/>
                  <a:pt x="1849069" y="0"/>
                </a:cubicBezTo>
                <a:cubicBezTo>
                  <a:pt x="2011780" y="-11379"/>
                  <a:pt x="2241806" y="-13463"/>
                  <a:pt x="2369658" y="0"/>
                </a:cubicBezTo>
                <a:cubicBezTo>
                  <a:pt x="2497510" y="13463"/>
                  <a:pt x="2718901" y="-27398"/>
                  <a:pt x="2996732" y="0"/>
                </a:cubicBezTo>
                <a:cubicBezTo>
                  <a:pt x="3274563" y="27398"/>
                  <a:pt x="3363433" y="-616"/>
                  <a:pt x="3694795" y="0"/>
                </a:cubicBezTo>
                <a:cubicBezTo>
                  <a:pt x="3771231" y="-14721"/>
                  <a:pt x="3831015" y="56063"/>
                  <a:pt x="3840117" y="145322"/>
                </a:cubicBezTo>
                <a:cubicBezTo>
                  <a:pt x="3840998" y="265579"/>
                  <a:pt x="3859708" y="567870"/>
                  <a:pt x="3840117" y="726590"/>
                </a:cubicBezTo>
                <a:cubicBezTo>
                  <a:pt x="3855705" y="800452"/>
                  <a:pt x="3786809" y="882376"/>
                  <a:pt x="3694795" y="871912"/>
                </a:cubicBezTo>
                <a:cubicBezTo>
                  <a:pt x="3539255" y="885146"/>
                  <a:pt x="3376366" y="853383"/>
                  <a:pt x="3138711" y="871912"/>
                </a:cubicBezTo>
                <a:cubicBezTo>
                  <a:pt x="2901056" y="890441"/>
                  <a:pt x="2857387" y="891813"/>
                  <a:pt x="2653616" y="871912"/>
                </a:cubicBezTo>
                <a:cubicBezTo>
                  <a:pt x="2449846" y="852011"/>
                  <a:pt x="2333426" y="848793"/>
                  <a:pt x="2026543" y="871912"/>
                </a:cubicBezTo>
                <a:cubicBezTo>
                  <a:pt x="1719660" y="895031"/>
                  <a:pt x="1688998" y="852084"/>
                  <a:pt x="1470459" y="871912"/>
                </a:cubicBezTo>
                <a:cubicBezTo>
                  <a:pt x="1251920" y="891740"/>
                  <a:pt x="989021" y="855319"/>
                  <a:pt x="807890" y="871912"/>
                </a:cubicBezTo>
                <a:cubicBezTo>
                  <a:pt x="626759" y="888505"/>
                  <a:pt x="330775" y="888269"/>
                  <a:pt x="145322" y="871912"/>
                </a:cubicBezTo>
                <a:cubicBezTo>
                  <a:pt x="49076" y="876689"/>
                  <a:pt x="905" y="802760"/>
                  <a:pt x="0" y="726590"/>
                </a:cubicBezTo>
                <a:cubicBezTo>
                  <a:pt x="4606" y="461875"/>
                  <a:pt x="-9407" y="411509"/>
                  <a:pt x="0" y="145322"/>
                </a:cubicBezTo>
                <a:close/>
              </a:path>
              <a:path w="3840117" h="871912" stroke="0" extrusionOk="0">
                <a:moveTo>
                  <a:pt x="0" y="145322"/>
                </a:moveTo>
                <a:cubicBezTo>
                  <a:pt x="11055" y="49182"/>
                  <a:pt x="62931" y="15876"/>
                  <a:pt x="145322" y="0"/>
                </a:cubicBezTo>
                <a:cubicBezTo>
                  <a:pt x="296740" y="-24888"/>
                  <a:pt x="452215" y="-16223"/>
                  <a:pt x="736901" y="0"/>
                </a:cubicBezTo>
                <a:cubicBezTo>
                  <a:pt x="1021587" y="16223"/>
                  <a:pt x="1186743" y="22199"/>
                  <a:pt x="1399469" y="0"/>
                </a:cubicBezTo>
                <a:cubicBezTo>
                  <a:pt x="1612195" y="-22199"/>
                  <a:pt x="1884664" y="-8383"/>
                  <a:pt x="2062037" y="0"/>
                </a:cubicBezTo>
                <a:cubicBezTo>
                  <a:pt x="2239410" y="8383"/>
                  <a:pt x="2375160" y="27410"/>
                  <a:pt x="2618122" y="0"/>
                </a:cubicBezTo>
                <a:cubicBezTo>
                  <a:pt x="2861084" y="-27410"/>
                  <a:pt x="3447276" y="35157"/>
                  <a:pt x="3694795" y="0"/>
                </a:cubicBezTo>
                <a:cubicBezTo>
                  <a:pt x="3771213" y="5325"/>
                  <a:pt x="3848874" y="63218"/>
                  <a:pt x="3840117" y="145322"/>
                </a:cubicBezTo>
                <a:cubicBezTo>
                  <a:pt x="3868772" y="426732"/>
                  <a:pt x="3854641" y="477592"/>
                  <a:pt x="3840117" y="726590"/>
                </a:cubicBezTo>
                <a:cubicBezTo>
                  <a:pt x="3838348" y="817327"/>
                  <a:pt x="3777051" y="876488"/>
                  <a:pt x="3694795" y="871912"/>
                </a:cubicBezTo>
                <a:cubicBezTo>
                  <a:pt x="3420601" y="871959"/>
                  <a:pt x="3347828" y="883360"/>
                  <a:pt x="3138711" y="871912"/>
                </a:cubicBezTo>
                <a:cubicBezTo>
                  <a:pt x="2929594" y="860464"/>
                  <a:pt x="2843790" y="844404"/>
                  <a:pt x="2582627" y="871912"/>
                </a:cubicBezTo>
                <a:cubicBezTo>
                  <a:pt x="2321464" y="899420"/>
                  <a:pt x="2071591" y="882392"/>
                  <a:pt x="1920059" y="871912"/>
                </a:cubicBezTo>
                <a:cubicBezTo>
                  <a:pt x="1768527" y="861432"/>
                  <a:pt x="1620630" y="843129"/>
                  <a:pt x="1328480" y="871912"/>
                </a:cubicBezTo>
                <a:cubicBezTo>
                  <a:pt x="1036330" y="900695"/>
                  <a:pt x="915791" y="871517"/>
                  <a:pt x="665911" y="871912"/>
                </a:cubicBezTo>
                <a:cubicBezTo>
                  <a:pt x="416031" y="872307"/>
                  <a:pt x="261509" y="850821"/>
                  <a:pt x="145322" y="871912"/>
                </a:cubicBezTo>
                <a:cubicBezTo>
                  <a:pt x="66337" y="863360"/>
                  <a:pt x="10199" y="809470"/>
                  <a:pt x="0" y="726590"/>
                </a:cubicBezTo>
                <a:cubicBezTo>
                  <a:pt x="11033" y="479632"/>
                  <a:pt x="2641" y="363058"/>
                  <a:pt x="0" y="145322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Exxon Mobil Corporation (XOM)</a:t>
            </a:r>
            <a:endParaRPr lang="en-US" sz="1400" b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567BD0D-45CE-5DCB-D9C4-E3401FBDFE2F}"/>
              </a:ext>
            </a:extLst>
          </p:cNvPr>
          <p:cNvSpPr/>
          <p:nvPr/>
        </p:nvSpPr>
        <p:spPr>
          <a:xfrm>
            <a:off x="2514600" y="3477292"/>
            <a:ext cx="8326393" cy="1566196"/>
          </a:xfrm>
          <a:custGeom>
            <a:avLst/>
            <a:gdLst>
              <a:gd name="connsiteX0" fmla="*/ 0 w 8326393"/>
              <a:gd name="connsiteY0" fmla="*/ 261038 h 1566196"/>
              <a:gd name="connsiteX1" fmla="*/ 261038 w 8326393"/>
              <a:gd name="connsiteY1" fmla="*/ 0 h 1566196"/>
              <a:gd name="connsiteX2" fmla="*/ 833355 w 8326393"/>
              <a:gd name="connsiteY2" fmla="*/ 0 h 1566196"/>
              <a:gd name="connsiteX3" fmla="*/ 1639801 w 8326393"/>
              <a:gd name="connsiteY3" fmla="*/ 0 h 1566196"/>
              <a:gd name="connsiteX4" fmla="*/ 2290160 w 8326393"/>
              <a:gd name="connsiteY4" fmla="*/ 0 h 1566196"/>
              <a:gd name="connsiteX5" fmla="*/ 2862477 w 8326393"/>
              <a:gd name="connsiteY5" fmla="*/ 0 h 1566196"/>
              <a:gd name="connsiteX6" fmla="*/ 3434794 w 8326393"/>
              <a:gd name="connsiteY6" fmla="*/ 0 h 1566196"/>
              <a:gd name="connsiteX7" fmla="*/ 4163197 w 8326393"/>
              <a:gd name="connsiteY7" fmla="*/ 0 h 1566196"/>
              <a:gd name="connsiteX8" fmla="*/ 4969643 w 8326393"/>
              <a:gd name="connsiteY8" fmla="*/ 0 h 1566196"/>
              <a:gd name="connsiteX9" fmla="*/ 5698046 w 8326393"/>
              <a:gd name="connsiteY9" fmla="*/ 0 h 1566196"/>
              <a:gd name="connsiteX10" fmla="*/ 6426448 w 8326393"/>
              <a:gd name="connsiteY10" fmla="*/ 0 h 1566196"/>
              <a:gd name="connsiteX11" fmla="*/ 6998765 w 8326393"/>
              <a:gd name="connsiteY11" fmla="*/ 0 h 1566196"/>
              <a:gd name="connsiteX12" fmla="*/ 8065355 w 8326393"/>
              <a:gd name="connsiteY12" fmla="*/ 0 h 1566196"/>
              <a:gd name="connsiteX13" fmla="*/ 8326393 w 8326393"/>
              <a:gd name="connsiteY13" fmla="*/ 261038 h 1566196"/>
              <a:gd name="connsiteX14" fmla="*/ 8326393 w 8326393"/>
              <a:gd name="connsiteY14" fmla="*/ 793539 h 1566196"/>
              <a:gd name="connsiteX15" fmla="*/ 8326393 w 8326393"/>
              <a:gd name="connsiteY15" fmla="*/ 1305158 h 1566196"/>
              <a:gd name="connsiteX16" fmla="*/ 8065355 w 8326393"/>
              <a:gd name="connsiteY16" fmla="*/ 1566196 h 1566196"/>
              <a:gd name="connsiteX17" fmla="*/ 7258909 w 8326393"/>
              <a:gd name="connsiteY17" fmla="*/ 1566196 h 1566196"/>
              <a:gd name="connsiteX18" fmla="*/ 6842679 w 8326393"/>
              <a:gd name="connsiteY18" fmla="*/ 1566196 h 1566196"/>
              <a:gd name="connsiteX19" fmla="*/ 6348405 w 8326393"/>
              <a:gd name="connsiteY19" fmla="*/ 1566196 h 1566196"/>
              <a:gd name="connsiteX20" fmla="*/ 5620002 w 8326393"/>
              <a:gd name="connsiteY20" fmla="*/ 1566196 h 1566196"/>
              <a:gd name="connsiteX21" fmla="*/ 5203772 w 8326393"/>
              <a:gd name="connsiteY21" fmla="*/ 1566196 h 1566196"/>
              <a:gd name="connsiteX22" fmla="*/ 4787542 w 8326393"/>
              <a:gd name="connsiteY22" fmla="*/ 1566196 h 1566196"/>
              <a:gd name="connsiteX23" fmla="*/ 4215225 w 8326393"/>
              <a:gd name="connsiteY23" fmla="*/ 1566196 h 1566196"/>
              <a:gd name="connsiteX24" fmla="*/ 3798995 w 8326393"/>
              <a:gd name="connsiteY24" fmla="*/ 1566196 h 1566196"/>
              <a:gd name="connsiteX25" fmla="*/ 3304722 w 8326393"/>
              <a:gd name="connsiteY25" fmla="*/ 1566196 h 1566196"/>
              <a:gd name="connsiteX26" fmla="*/ 2888491 w 8326393"/>
              <a:gd name="connsiteY26" fmla="*/ 1566196 h 1566196"/>
              <a:gd name="connsiteX27" fmla="*/ 2394218 w 8326393"/>
              <a:gd name="connsiteY27" fmla="*/ 1566196 h 1566196"/>
              <a:gd name="connsiteX28" fmla="*/ 1977988 w 8326393"/>
              <a:gd name="connsiteY28" fmla="*/ 1566196 h 1566196"/>
              <a:gd name="connsiteX29" fmla="*/ 1405671 w 8326393"/>
              <a:gd name="connsiteY29" fmla="*/ 1566196 h 1566196"/>
              <a:gd name="connsiteX30" fmla="*/ 261038 w 8326393"/>
              <a:gd name="connsiteY30" fmla="*/ 1566196 h 1566196"/>
              <a:gd name="connsiteX31" fmla="*/ 0 w 8326393"/>
              <a:gd name="connsiteY31" fmla="*/ 1305158 h 1566196"/>
              <a:gd name="connsiteX32" fmla="*/ 0 w 8326393"/>
              <a:gd name="connsiteY32" fmla="*/ 793539 h 1566196"/>
              <a:gd name="connsiteX33" fmla="*/ 0 w 8326393"/>
              <a:gd name="connsiteY33" fmla="*/ 261038 h 1566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326393" h="1566196" fill="none" extrusionOk="0">
                <a:moveTo>
                  <a:pt x="0" y="261038"/>
                </a:moveTo>
                <a:cubicBezTo>
                  <a:pt x="9252" y="117014"/>
                  <a:pt x="92461" y="20894"/>
                  <a:pt x="261038" y="0"/>
                </a:cubicBezTo>
                <a:cubicBezTo>
                  <a:pt x="532123" y="-18486"/>
                  <a:pt x="659439" y="12202"/>
                  <a:pt x="833355" y="0"/>
                </a:cubicBezTo>
                <a:cubicBezTo>
                  <a:pt x="1007271" y="-12202"/>
                  <a:pt x="1436305" y="-29879"/>
                  <a:pt x="1639801" y="0"/>
                </a:cubicBezTo>
                <a:cubicBezTo>
                  <a:pt x="1843297" y="29879"/>
                  <a:pt x="2112902" y="1332"/>
                  <a:pt x="2290160" y="0"/>
                </a:cubicBezTo>
                <a:cubicBezTo>
                  <a:pt x="2467418" y="-1332"/>
                  <a:pt x="2641371" y="24243"/>
                  <a:pt x="2862477" y="0"/>
                </a:cubicBezTo>
                <a:cubicBezTo>
                  <a:pt x="3083583" y="-24243"/>
                  <a:pt x="3272783" y="27024"/>
                  <a:pt x="3434794" y="0"/>
                </a:cubicBezTo>
                <a:cubicBezTo>
                  <a:pt x="3596805" y="-27024"/>
                  <a:pt x="4016285" y="24344"/>
                  <a:pt x="4163197" y="0"/>
                </a:cubicBezTo>
                <a:cubicBezTo>
                  <a:pt x="4310109" y="-24344"/>
                  <a:pt x="4802341" y="35220"/>
                  <a:pt x="4969643" y="0"/>
                </a:cubicBezTo>
                <a:cubicBezTo>
                  <a:pt x="5136945" y="-35220"/>
                  <a:pt x="5335402" y="24757"/>
                  <a:pt x="5698046" y="0"/>
                </a:cubicBezTo>
                <a:cubicBezTo>
                  <a:pt x="6060690" y="-24757"/>
                  <a:pt x="6255056" y="-253"/>
                  <a:pt x="6426448" y="0"/>
                </a:cubicBezTo>
                <a:cubicBezTo>
                  <a:pt x="6597840" y="253"/>
                  <a:pt x="6882159" y="14603"/>
                  <a:pt x="6998765" y="0"/>
                </a:cubicBezTo>
                <a:cubicBezTo>
                  <a:pt x="7115371" y="-14603"/>
                  <a:pt x="7648281" y="-4512"/>
                  <a:pt x="8065355" y="0"/>
                </a:cubicBezTo>
                <a:cubicBezTo>
                  <a:pt x="8174079" y="2372"/>
                  <a:pt x="8332013" y="104167"/>
                  <a:pt x="8326393" y="261038"/>
                </a:cubicBezTo>
                <a:cubicBezTo>
                  <a:pt x="8339120" y="462062"/>
                  <a:pt x="8349618" y="530771"/>
                  <a:pt x="8326393" y="793539"/>
                </a:cubicBezTo>
                <a:cubicBezTo>
                  <a:pt x="8303168" y="1056307"/>
                  <a:pt x="8304689" y="1164473"/>
                  <a:pt x="8326393" y="1305158"/>
                </a:cubicBezTo>
                <a:cubicBezTo>
                  <a:pt x="8341260" y="1459574"/>
                  <a:pt x="8230227" y="1576562"/>
                  <a:pt x="8065355" y="1566196"/>
                </a:cubicBezTo>
                <a:cubicBezTo>
                  <a:pt x="7844942" y="1551626"/>
                  <a:pt x="7462181" y="1538679"/>
                  <a:pt x="7258909" y="1566196"/>
                </a:cubicBezTo>
                <a:cubicBezTo>
                  <a:pt x="7055637" y="1593713"/>
                  <a:pt x="6987959" y="1562075"/>
                  <a:pt x="6842679" y="1566196"/>
                </a:cubicBezTo>
                <a:cubicBezTo>
                  <a:pt x="6697399" y="1570318"/>
                  <a:pt x="6449855" y="1579490"/>
                  <a:pt x="6348405" y="1566196"/>
                </a:cubicBezTo>
                <a:cubicBezTo>
                  <a:pt x="6246955" y="1552902"/>
                  <a:pt x="5908009" y="1576974"/>
                  <a:pt x="5620002" y="1566196"/>
                </a:cubicBezTo>
                <a:cubicBezTo>
                  <a:pt x="5331995" y="1555418"/>
                  <a:pt x="5400612" y="1551976"/>
                  <a:pt x="5203772" y="1566196"/>
                </a:cubicBezTo>
                <a:cubicBezTo>
                  <a:pt x="5006932" y="1580417"/>
                  <a:pt x="4991337" y="1551176"/>
                  <a:pt x="4787542" y="1566196"/>
                </a:cubicBezTo>
                <a:cubicBezTo>
                  <a:pt x="4583747" y="1581217"/>
                  <a:pt x="4428971" y="1576833"/>
                  <a:pt x="4215225" y="1566196"/>
                </a:cubicBezTo>
                <a:cubicBezTo>
                  <a:pt x="4001479" y="1555559"/>
                  <a:pt x="3981191" y="1573400"/>
                  <a:pt x="3798995" y="1566196"/>
                </a:cubicBezTo>
                <a:cubicBezTo>
                  <a:pt x="3616799" y="1558993"/>
                  <a:pt x="3434656" y="1550624"/>
                  <a:pt x="3304722" y="1566196"/>
                </a:cubicBezTo>
                <a:cubicBezTo>
                  <a:pt x="3174788" y="1581768"/>
                  <a:pt x="3009210" y="1572816"/>
                  <a:pt x="2888491" y="1566196"/>
                </a:cubicBezTo>
                <a:cubicBezTo>
                  <a:pt x="2767772" y="1559576"/>
                  <a:pt x="2562628" y="1590744"/>
                  <a:pt x="2394218" y="1566196"/>
                </a:cubicBezTo>
                <a:cubicBezTo>
                  <a:pt x="2225808" y="1541648"/>
                  <a:pt x="2119446" y="1548500"/>
                  <a:pt x="1977988" y="1566196"/>
                </a:cubicBezTo>
                <a:cubicBezTo>
                  <a:pt x="1836530" y="1583893"/>
                  <a:pt x="1637553" y="1537916"/>
                  <a:pt x="1405671" y="1566196"/>
                </a:cubicBezTo>
                <a:cubicBezTo>
                  <a:pt x="1173789" y="1594476"/>
                  <a:pt x="828699" y="1552896"/>
                  <a:pt x="261038" y="1566196"/>
                </a:cubicBezTo>
                <a:cubicBezTo>
                  <a:pt x="113201" y="1530765"/>
                  <a:pt x="-25600" y="1439710"/>
                  <a:pt x="0" y="1305158"/>
                </a:cubicBezTo>
                <a:cubicBezTo>
                  <a:pt x="19526" y="1089407"/>
                  <a:pt x="5516" y="942029"/>
                  <a:pt x="0" y="793539"/>
                </a:cubicBezTo>
                <a:cubicBezTo>
                  <a:pt x="-5516" y="645049"/>
                  <a:pt x="26439" y="492495"/>
                  <a:pt x="0" y="261038"/>
                </a:cubicBezTo>
                <a:close/>
              </a:path>
              <a:path w="8326393" h="1566196" stroke="0" extrusionOk="0">
                <a:moveTo>
                  <a:pt x="0" y="261038"/>
                </a:moveTo>
                <a:cubicBezTo>
                  <a:pt x="18368" y="90484"/>
                  <a:pt x="114926" y="14487"/>
                  <a:pt x="261038" y="0"/>
                </a:cubicBezTo>
                <a:cubicBezTo>
                  <a:pt x="431120" y="2123"/>
                  <a:pt x="675438" y="-13599"/>
                  <a:pt x="911398" y="0"/>
                </a:cubicBezTo>
                <a:cubicBezTo>
                  <a:pt x="1147358" y="13599"/>
                  <a:pt x="1521251" y="-38851"/>
                  <a:pt x="1717844" y="0"/>
                </a:cubicBezTo>
                <a:cubicBezTo>
                  <a:pt x="1914437" y="38851"/>
                  <a:pt x="2277429" y="14628"/>
                  <a:pt x="2524290" y="0"/>
                </a:cubicBezTo>
                <a:cubicBezTo>
                  <a:pt x="2771151" y="-14628"/>
                  <a:pt x="2973752" y="-11293"/>
                  <a:pt x="3096607" y="0"/>
                </a:cubicBezTo>
                <a:cubicBezTo>
                  <a:pt x="3219462" y="11293"/>
                  <a:pt x="3495822" y="33872"/>
                  <a:pt x="3825009" y="0"/>
                </a:cubicBezTo>
                <a:cubicBezTo>
                  <a:pt x="4154196" y="-33872"/>
                  <a:pt x="4445653" y="-20366"/>
                  <a:pt x="4631456" y="0"/>
                </a:cubicBezTo>
                <a:cubicBezTo>
                  <a:pt x="4817259" y="20366"/>
                  <a:pt x="4988690" y="2366"/>
                  <a:pt x="5203772" y="0"/>
                </a:cubicBezTo>
                <a:cubicBezTo>
                  <a:pt x="5418854" y="-2366"/>
                  <a:pt x="5572681" y="-11779"/>
                  <a:pt x="5854132" y="0"/>
                </a:cubicBezTo>
                <a:cubicBezTo>
                  <a:pt x="6135583" y="11779"/>
                  <a:pt x="6105244" y="17942"/>
                  <a:pt x="6270362" y="0"/>
                </a:cubicBezTo>
                <a:cubicBezTo>
                  <a:pt x="6435480" y="-17942"/>
                  <a:pt x="6753855" y="-17973"/>
                  <a:pt x="6998765" y="0"/>
                </a:cubicBezTo>
                <a:cubicBezTo>
                  <a:pt x="7243675" y="17973"/>
                  <a:pt x="7268778" y="4469"/>
                  <a:pt x="7414995" y="0"/>
                </a:cubicBezTo>
                <a:cubicBezTo>
                  <a:pt x="7561212" y="-4469"/>
                  <a:pt x="7922779" y="23409"/>
                  <a:pt x="8065355" y="0"/>
                </a:cubicBezTo>
                <a:cubicBezTo>
                  <a:pt x="8203815" y="11692"/>
                  <a:pt x="8310659" y="126459"/>
                  <a:pt x="8326393" y="261038"/>
                </a:cubicBezTo>
                <a:cubicBezTo>
                  <a:pt x="8317521" y="502298"/>
                  <a:pt x="8311858" y="571390"/>
                  <a:pt x="8326393" y="762216"/>
                </a:cubicBezTo>
                <a:cubicBezTo>
                  <a:pt x="8340928" y="953042"/>
                  <a:pt x="8315743" y="1067291"/>
                  <a:pt x="8326393" y="1305158"/>
                </a:cubicBezTo>
                <a:cubicBezTo>
                  <a:pt x="8328386" y="1435942"/>
                  <a:pt x="8243932" y="1575039"/>
                  <a:pt x="8065355" y="1566196"/>
                </a:cubicBezTo>
                <a:cubicBezTo>
                  <a:pt x="7898806" y="1570823"/>
                  <a:pt x="7644262" y="1576718"/>
                  <a:pt x="7493038" y="1566196"/>
                </a:cubicBezTo>
                <a:cubicBezTo>
                  <a:pt x="7341814" y="1555674"/>
                  <a:pt x="7092025" y="1556982"/>
                  <a:pt x="6764636" y="1566196"/>
                </a:cubicBezTo>
                <a:cubicBezTo>
                  <a:pt x="6437247" y="1575410"/>
                  <a:pt x="6471330" y="1559499"/>
                  <a:pt x="6192319" y="1566196"/>
                </a:cubicBezTo>
                <a:cubicBezTo>
                  <a:pt x="5913308" y="1572893"/>
                  <a:pt x="5929972" y="1583317"/>
                  <a:pt x="5698046" y="1566196"/>
                </a:cubicBezTo>
                <a:cubicBezTo>
                  <a:pt x="5466120" y="1549075"/>
                  <a:pt x="5089084" y="1579108"/>
                  <a:pt x="4891599" y="1566196"/>
                </a:cubicBezTo>
                <a:cubicBezTo>
                  <a:pt x="4694114" y="1553284"/>
                  <a:pt x="4633654" y="1541968"/>
                  <a:pt x="4397326" y="1566196"/>
                </a:cubicBezTo>
                <a:cubicBezTo>
                  <a:pt x="4160998" y="1590424"/>
                  <a:pt x="4014109" y="1562035"/>
                  <a:pt x="3903053" y="1566196"/>
                </a:cubicBezTo>
                <a:cubicBezTo>
                  <a:pt x="3791997" y="1570357"/>
                  <a:pt x="3321902" y="1569575"/>
                  <a:pt x="3174650" y="1566196"/>
                </a:cubicBezTo>
                <a:cubicBezTo>
                  <a:pt x="3027398" y="1562817"/>
                  <a:pt x="2714741" y="1578958"/>
                  <a:pt x="2446247" y="1566196"/>
                </a:cubicBezTo>
                <a:cubicBezTo>
                  <a:pt x="2177753" y="1553434"/>
                  <a:pt x="1947381" y="1559438"/>
                  <a:pt x="1717844" y="1566196"/>
                </a:cubicBezTo>
                <a:cubicBezTo>
                  <a:pt x="1488307" y="1572954"/>
                  <a:pt x="1459372" y="1552366"/>
                  <a:pt x="1223570" y="1566196"/>
                </a:cubicBezTo>
                <a:cubicBezTo>
                  <a:pt x="987768" y="1580026"/>
                  <a:pt x="601019" y="1600541"/>
                  <a:pt x="261038" y="1566196"/>
                </a:cubicBezTo>
                <a:cubicBezTo>
                  <a:pt x="140543" y="1556482"/>
                  <a:pt x="3529" y="1452466"/>
                  <a:pt x="0" y="1305158"/>
                </a:cubicBezTo>
                <a:cubicBezTo>
                  <a:pt x="2363" y="1149763"/>
                  <a:pt x="20635" y="964205"/>
                  <a:pt x="0" y="793539"/>
                </a:cubicBezTo>
                <a:cubicBezTo>
                  <a:pt x="-20635" y="622873"/>
                  <a:pt x="16520" y="452437"/>
                  <a:pt x="0" y="261038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000" b="1" dirty="0">
                <a:solidFill>
                  <a:schemeClr val="accent5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تقلبات أسعار النفط والغاز </a:t>
            </a:r>
            <a:r>
              <a:rPr lang="ar-EG" sz="20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تؤثر بشكل كبير على الأرباح</a:t>
            </a:r>
            <a:r>
              <a:rPr lang="ar-EG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، إضافة إلى الحاجة إلى </a:t>
            </a:r>
            <a:r>
              <a:rPr lang="ar-EG" sz="2000" b="1" dirty="0">
                <a:solidFill>
                  <a:schemeClr val="accent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استثمارات ضخمة في الأصول </a:t>
            </a:r>
            <a:r>
              <a:rPr lang="ar-EG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مثل الحقول النفطية والمصافي</a:t>
            </a:r>
            <a:endParaRPr lang="en-US" sz="1200" b="1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768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5485" y="5988510"/>
            <a:ext cx="1142245" cy="669925"/>
          </a:xfrm>
        </p:spPr>
        <p:txBody>
          <a:bodyPr/>
          <a:lstStyle/>
          <a:p>
            <a:r>
              <a:rPr lang="en-US" sz="6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D93C468-F09A-B4B7-D4DC-D3C5E830C159}"/>
              </a:ext>
            </a:extLst>
          </p:cNvPr>
          <p:cNvSpPr/>
          <p:nvPr/>
        </p:nvSpPr>
        <p:spPr>
          <a:xfrm>
            <a:off x="2270543" y="841858"/>
            <a:ext cx="1731054" cy="399590"/>
          </a:xfrm>
          <a:custGeom>
            <a:avLst/>
            <a:gdLst>
              <a:gd name="connsiteX0" fmla="*/ 0 w 1731054"/>
              <a:gd name="connsiteY0" fmla="*/ 66600 h 399590"/>
              <a:gd name="connsiteX1" fmla="*/ 66600 w 1731054"/>
              <a:gd name="connsiteY1" fmla="*/ 0 h 399590"/>
              <a:gd name="connsiteX2" fmla="*/ 615197 w 1731054"/>
              <a:gd name="connsiteY2" fmla="*/ 0 h 399590"/>
              <a:gd name="connsiteX3" fmla="*/ 1163793 w 1731054"/>
              <a:gd name="connsiteY3" fmla="*/ 0 h 399590"/>
              <a:gd name="connsiteX4" fmla="*/ 1664454 w 1731054"/>
              <a:gd name="connsiteY4" fmla="*/ 0 h 399590"/>
              <a:gd name="connsiteX5" fmla="*/ 1731054 w 1731054"/>
              <a:gd name="connsiteY5" fmla="*/ 66600 h 399590"/>
              <a:gd name="connsiteX6" fmla="*/ 1731054 w 1731054"/>
              <a:gd name="connsiteY6" fmla="*/ 332990 h 399590"/>
              <a:gd name="connsiteX7" fmla="*/ 1664454 w 1731054"/>
              <a:gd name="connsiteY7" fmla="*/ 399590 h 399590"/>
              <a:gd name="connsiteX8" fmla="*/ 1115857 w 1731054"/>
              <a:gd name="connsiteY8" fmla="*/ 399590 h 399590"/>
              <a:gd name="connsiteX9" fmla="*/ 567261 w 1731054"/>
              <a:gd name="connsiteY9" fmla="*/ 399590 h 399590"/>
              <a:gd name="connsiteX10" fmla="*/ 66600 w 1731054"/>
              <a:gd name="connsiteY10" fmla="*/ 399590 h 399590"/>
              <a:gd name="connsiteX11" fmla="*/ 0 w 1731054"/>
              <a:gd name="connsiteY11" fmla="*/ 332990 h 399590"/>
              <a:gd name="connsiteX12" fmla="*/ 0 w 1731054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1054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179702" y="-22752"/>
                  <a:pt x="430951" y="-16276"/>
                  <a:pt x="615197" y="0"/>
                </a:cubicBezTo>
                <a:cubicBezTo>
                  <a:pt x="799443" y="16276"/>
                  <a:pt x="1006042" y="-17756"/>
                  <a:pt x="1163793" y="0"/>
                </a:cubicBezTo>
                <a:cubicBezTo>
                  <a:pt x="1321544" y="17756"/>
                  <a:pt x="1552277" y="17995"/>
                  <a:pt x="1664454" y="0"/>
                </a:cubicBezTo>
                <a:cubicBezTo>
                  <a:pt x="1696791" y="-436"/>
                  <a:pt x="1733953" y="28393"/>
                  <a:pt x="1731054" y="66600"/>
                </a:cubicBezTo>
                <a:cubicBezTo>
                  <a:pt x="1740528" y="138300"/>
                  <a:pt x="1718562" y="226928"/>
                  <a:pt x="1731054" y="332990"/>
                </a:cubicBezTo>
                <a:cubicBezTo>
                  <a:pt x="1722232" y="369513"/>
                  <a:pt x="1700756" y="398583"/>
                  <a:pt x="1664454" y="399590"/>
                </a:cubicBezTo>
                <a:cubicBezTo>
                  <a:pt x="1520184" y="426416"/>
                  <a:pt x="1293370" y="411639"/>
                  <a:pt x="1115857" y="399590"/>
                </a:cubicBezTo>
                <a:cubicBezTo>
                  <a:pt x="938344" y="387541"/>
                  <a:pt x="741281" y="422644"/>
                  <a:pt x="567261" y="399590"/>
                </a:cubicBezTo>
                <a:cubicBezTo>
                  <a:pt x="393241" y="376536"/>
                  <a:pt x="251562" y="403347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731054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86665" y="-9273"/>
                  <a:pt x="469923" y="-16107"/>
                  <a:pt x="599218" y="0"/>
                </a:cubicBezTo>
                <a:cubicBezTo>
                  <a:pt x="728513" y="16107"/>
                  <a:pt x="963535" y="-19966"/>
                  <a:pt x="1163793" y="0"/>
                </a:cubicBezTo>
                <a:cubicBezTo>
                  <a:pt x="1364052" y="19966"/>
                  <a:pt x="1539026" y="-4177"/>
                  <a:pt x="1664454" y="0"/>
                </a:cubicBezTo>
                <a:cubicBezTo>
                  <a:pt x="1698692" y="3418"/>
                  <a:pt x="1730808" y="25716"/>
                  <a:pt x="1731054" y="66600"/>
                </a:cubicBezTo>
                <a:cubicBezTo>
                  <a:pt x="1731672" y="163177"/>
                  <a:pt x="1737005" y="233743"/>
                  <a:pt x="1731054" y="332990"/>
                </a:cubicBezTo>
                <a:cubicBezTo>
                  <a:pt x="1724897" y="368193"/>
                  <a:pt x="1700418" y="398983"/>
                  <a:pt x="1664454" y="399590"/>
                </a:cubicBezTo>
                <a:cubicBezTo>
                  <a:pt x="1479094" y="380567"/>
                  <a:pt x="1311780" y="411215"/>
                  <a:pt x="1115857" y="399590"/>
                </a:cubicBezTo>
                <a:cubicBezTo>
                  <a:pt x="919934" y="387965"/>
                  <a:pt x="730482" y="382397"/>
                  <a:pt x="567261" y="399590"/>
                </a:cubicBezTo>
                <a:cubicBezTo>
                  <a:pt x="404040" y="416783"/>
                  <a:pt x="280210" y="414162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Liquidity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ED6A5C3-E923-9AFC-2D44-F282061FE451}"/>
              </a:ext>
            </a:extLst>
          </p:cNvPr>
          <p:cNvSpPr/>
          <p:nvPr/>
        </p:nvSpPr>
        <p:spPr>
          <a:xfrm>
            <a:off x="294706" y="841858"/>
            <a:ext cx="1731053" cy="399590"/>
          </a:xfrm>
          <a:custGeom>
            <a:avLst/>
            <a:gdLst>
              <a:gd name="connsiteX0" fmla="*/ 0 w 1731053"/>
              <a:gd name="connsiteY0" fmla="*/ 66600 h 399590"/>
              <a:gd name="connsiteX1" fmla="*/ 66600 w 1731053"/>
              <a:gd name="connsiteY1" fmla="*/ 0 h 399590"/>
              <a:gd name="connsiteX2" fmla="*/ 615196 w 1731053"/>
              <a:gd name="connsiteY2" fmla="*/ 0 h 399590"/>
              <a:gd name="connsiteX3" fmla="*/ 1163792 w 1731053"/>
              <a:gd name="connsiteY3" fmla="*/ 0 h 399590"/>
              <a:gd name="connsiteX4" fmla="*/ 1664453 w 1731053"/>
              <a:gd name="connsiteY4" fmla="*/ 0 h 399590"/>
              <a:gd name="connsiteX5" fmla="*/ 1731053 w 1731053"/>
              <a:gd name="connsiteY5" fmla="*/ 66600 h 399590"/>
              <a:gd name="connsiteX6" fmla="*/ 1731053 w 1731053"/>
              <a:gd name="connsiteY6" fmla="*/ 332990 h 399590"/>
              <a:gd name="connsiteX7" fmla="*/ 1664453 w 1731053"/>
              <a:gd name="connsiteY7" fmla="*/ 399590 h 399590"/>
              <a:gd name="connsiteX8" fmla="*/ 1115857 w 1731053"/>
              <a:gd name="connsiteY8" fmla="*/ 399590 h 399590"/>
              <a:gd name="connsiteX9" fmla="*/ 567261 w 1731053"/>
              <a:gd name="connsiteY9" fmla="*/ 399590 h 399590"/>
              <a:gd name="connsiteX10" fmla="*/ 66600 w 1731053"/>
              <a:gd name="connsiteY10" fmla="*/ 399590 h 399590"/>
              <a:gd name="connsiteX11" fmla="*/ 0 w 1731053"/>
              <a:gd name="connsiteY11" fmla="*/ 332990 h 399590"/>
              <a:gd name="connsiteX12" fmla="*/ 0 w 1731053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1053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183037" y="-16443"/>
                  <a:pt x="432173" y="-14913"/>
                  <a:pt x="615196" y="0"/>
                </a:cubicBezTo>
                <a:cubicBezTo>
                  <a:pt x="798219" y="14913"/>
                  <a:pt x="1006041" y="-17756"/>
                  <a:pt x="1163792" y="0"/>
                </a:cubicBezTo>
                <a:cubicBezTo>
                  <a:pt x="1321543" y="17756"/>
                  <a:pt x="1552276" y="17995"/>
                  <a:pt x="1664453" y="0"/>
                </a:cubicBezTo>
                <a:cubicBezTo>
                  <a:pt x="1696790" y="-436"/>
                  <a:pt x="1733952" y="28393"/>
                  <a:pt x="1731053" y="66600"/>
                </a:cubicBezTo>
                <a:cubicBezTo>
                  <a:pt x="1740527" y="138300"/>
                  <a:pt x="1718561" y="226928"/>
                  <a:pt x="1731053" y="332990"/>
                </a:cubicBezTo>
                <a:cubicBezTo>
                  <a:pt x="1722231" y="369513"/>
                  <a:pt x="1700755" y="398583"/>
                  <a:pt x="1664453" y="399590"/>
                </a:cubicBezTo>
                <a:cubicBezTo>
                  <a:pt x="1515392" y="420398"/>
                  <a:pt x="1289231" y="408109"/>
                  <a:pt x="1115857" y="399590"/>
                </a:cubicBezTo>
                <a:cubicBezTo>
                  <a:pt x="942483" y="391071"/>
                  <a:pt x="741281" y="422644"/>
                  <a:pt x="567261" y="399590"/>
                </a:cubicBezTo>
                <a:cubicBezTo>
                  <a:pt x="393241" y="376536"/>
                  <a:pt x="251562" y="403347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731053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86665" y="-9273"/>
                  <a:pt x="469923" y="-16107"/>
                  <a:pt x="599218" y="0"/>
                </a:cubicBezTo>
                <a:cubicBezTo>
                  <a:pt x="728513" y="16107"/>
                  <a:pt x="965487" y="-18790"/>
                  <a:pt x="1163792" y="0"/>
                </a:cubicBezTo>
                <a:cubicBezTo>
                  <a:pt x="1362097" y="18790"/>
                  <a:pt x="1539025" y="-4177"/>
                  <a:pt x="1664453" y="0"/>
                </a:cubicBezTo>
                <a:cubicBezTo>
                  <a:pt x="1698691" y="3418"/>
                  <a:pt x="1730807" y="25716"/>
                  <a:pt x="1731053" y="66600"/>
                </a:cubicBezTo>
                <a:cubicBezTo>
                  <a:pt x="1731671" y="163177"/>
                  <a:pt x="1737004" y="233743"/>
                  <a:pt x="1731053" y="332990"/>
                </a:cubicBezTo>
                <a:cubicBezTo>
                  <a:pt x="1724896" y="368193"/>
                  <a:pt x="1700417" y="398983"/>
                  <a:pt x="1664453" y="399590"/>
                </a:cubicBezTo>
                <a:cubicBezTo>
                  <a:pt x="1476915" y="379589"/>
                  <a:pt x="1304634" y="409728"/>
                  <a:pt x="1115857" y="399590"/>
                </a:cubicBezTo>
                <a:cubicBezTo>
                  <a:pt x="927080" y="389452"/>
                  <a:pt x="730482" y="382397"/>
                  <a:pt x="567261" y="399590"/>
                </a:cubicBezTo>
                <a:cubicBezTo>
                  <a:pt x="404040" y="416783"/>
                  <a:pt x="280210" y="414162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نسب السيولة</a:t>
            </a:r>
            <a:endParaRPr lang="en-US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A70AE8E-064F-3618-ACFB-D068A8ECB731}"/>
              </a:ext>
            </a:extLst>
          </p:cNvPr>
          <p:cNvSpPr/>
          <p:nvPr/>
        </p:nvSpPr>
        <p:spPr>
          <a:xfrm>
            <a:off x="1077443" y="192542"/>
            <a:ext cx="2452983" cy="399590"/>
          </a:xfrm>
          <a:custGeom>
            <a:avLst/>
            <a:gdLst>
              <a:gd name="connsiteX0" fmla="*/ 0 w 2452983"/>
              <a:gd name="connsiteY0" fmla="*/ 66600 h 399590"/>
              <a:gd name="connsiteX1" fmla="*/ 66600 w 2452983"/>
              <a:gd name="connsiteY1" fmla="*/ 0 h 399590"/>
              <a:gd name="connsiteX2" fmla="*/ 669744 w 2452983"/>
              <a:gd name="connsiteY2" fmla="*/ 0 h 399590"/>
              <a:gd name="connsiteX3" fmla="*/ 1203294 w 2452983"/>
              <a:gd name="connsiteY3" fmla="*/ 0 h 399590"/>
              <a:gd name="connsiteX4" fmla="*/ 1806437 w 2452983"/>
              <a:gd name="connsiteY4" fmla="*/ 0 h 399590"/>
              <a:gd name="connsiteX5" fmla="*/ 2386383 w 2452983"/>
              <a:gd name="connsiteY5" fmla="*/ 0 h 399590"/>
              <a:gd name="connsiteX6" fmla="*/ 2452983 w 2452983"/>
              <a:gd name="connsiteY6" fmla="*/ 66600 h 399590"/>
              <a:gd name="connsiteX7" fmla="*/ 2452983 w 2452983"/>
              <a:gd name="connsiteY7" fmla="*/ 332990 h 399590"/>
              <a:gd name="connsiteX8" fmla="*/ 2386383 w 2452983"/>
              <a:gd name="connsiteY8" fmla="*/ 399590 h 399590"/>
              <a:gd name="connsiteX9" fmla="*/ 1852833 w 2452983"/>
              <a:gd name="connsiteY9" fmla="*/ 399590 h 399590"/>
              <a:gd name="connsiteX10" fmla="*/ 1249689 w 2452983"/>
              <a:gd name="connsiteY10" fmla="*/ 399590 h 399590"/>
              <a:gd name="connsiteX11" fmla="*/ 716139 w 2452983"/>
              <a:gd name="connsiteY11" fmla="*/ 399590 h 399590"/>
              <a:gd name="connsiteX12" fmla="*/ 66600 w 2452983"/>
              <a:gd name="connsiteY12" fmla="*/ 399590 h 399590"/>
              <a:gd name="connsiteX13" fmla="*/ 0 w 2452983"/>
              <a:gd name="connsiteY13" fmla="*/ 332990 h 399590"/>
              <a:gd name="connsiteX14" fmla="*/ 0 w 2452983"/>
              <a:gd name="connsiteY14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52983" h="399590" fill="none" extrusionOk="0">
                <a:moveTo>
                  <a:pt x="0" y="66600"/>
                </a:moveTo>
                <a:cubicBezTo>
                  <a:pt x="-1319" y="26026"/>
                  <a:pt x="27749" y="2710"/>
                  <a:pt x="66600" y="0"/>
                </a:cubicBezTo>
                <a:cubicBezTo>
                  <a:pt x="274659" y="19529"/>
                  <a:pt x="377513" y="18895"/>
                  <a:pt x="669744" y="0"/>
                </a:cubicBezTo>
                <a:cubicBezTo>
                  <a:pt x="961975" y="-18895"/>
                  <a:pt x="1074873" y="15951"/>
                  <a:pt x="1203294" y="0"/>
                </a:cubicBezTo>
                <a:cubicBezTo>
                  <a:pt x="1331715" y="-15951"/>
                  <a:pt x="1536517" y="-9508"/>
                  <a:pt x="1806437" y="0"/>
                </a:cubicBezTo>
                <a:cubicBezTo>
                  <a:pt x="2076357" y="9508"/>
                  <a:pt x="2261979" y="2168"/>
                  <a:pt x="2386383" y="0"/>
                </a:cubicBezTo>
                <a:cubicBezTo>
                  <a:pt x="2429144" y="2945"/>
                  <a:pt x="2453279" y="34586"/>
                  <a:pt x="2452983" y="66600"/>
                </a:cubicBezTo>
                <a:cubicBezTo>
                  <a:pt x="2452574" y="145208"/>
                  <a:pt x="2446383" y="278051"/>
                  <a:pt x="2452983" y="332990"/>
                </a:cubicBezTo>
                <a:cubicBezTo>
                  <a:pt x="2456112" y="368370"/>
                  <a:pt x="2423687" y="398465"/>
                  <a:pt x="2386383" y="399590"/>
                </a:cubicBezTo>
                <a:cubicBezTo>
                  <a:pt x="2244227" y="422268"/>
                  <a:pt x="2108295" y="408385"/>
                  <a:pt x="1852833" y="399590"/>
                </a:cubicBezTo>
                <a:cubicBezTo>
                  <a:pt x="1597371" y="390796"/>
                  <a:pt x="1438571" y="423512"/>
                  <a:pt x="1249689" y="399590"/>
                </a:cubicBezTo>
                <a:cubicBezTo>
                  <a:pt x="1060807" y="375668"/>
                  <a:pt x="942435" y="409277"/>
                  <a:pt x="716139" y="399590"/>
                </a:cubicBezTo>
                <a:cubicBezTo>
                  <a:pt x="489843" y="389904"/>
                  <a:pt x="263646" y="424208"/>
                  <a:pt x="66600" y="399590"/>
                </a:cubicBezTo>
                <a:cubicBezTo>
                  <a:pt x="31039" y="399089"/>
                  <a:pt x="2323" y="371840"/>
                  <a:pt x="0" y="332990"/>
                </a:cubicBezTo>
                <a:cubicBezTo>
                  <a:pt x="10228" y="258184"/>
                  <a:pt x="918" y="197869"/>
                  <a:pt x="0" y="66600"/>
                </a:cubicBezTo>
                <a:close/>
              </a:path>
              <a:path w="2452983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39324" y="-9322"/>
                  <a:pt x="528552" y="-1432"/>
                  <a:pt x="646546" y="0"/>
                </a:cubicBezTo>
                <a:cubicBezTo>
                  <a:pt x="764540" y="1432"/>
                  <a:pt x="1046666" y="-4314"/>
                  <a:pt x="1272887" y="0"/>
                </a:cubicBezTo>
                <a:cubicBezTo>
                  <a:pt x="1499108" y="4314"/>
                  <a:pt x="2053854" y="-47352"/>
                  <a:pt x="2386383" y="0"/>
                </a:cubicBezTo>
                <a:cubicBezTo>
                  <a:pt x="2420621" y="3418"/>
                  <a:pt x="2452737" y="25716"/>
                  <a:pt x="2452983" y="66600"/>
                </a:cubicBezTo>
                <a:cubicBezTo>
                  <a:pt x="2453601" y="163177"/>
                  <a:pt x="2458934" y="233743"/>
                  <a:pt x="2452983" y="332990"/>
                </a:cubicBezTo>
                <a:cubicBezTo>
                  <a:pt x="2446826" y="368193"/>
                  <a:pt x="2422347" y="398983"/>
                  <a:pt x="2386383" y="399590"/>
                </a:cubicBezTo>
                <a:cubicBezTo>
                  <a:pt x="2113140" y="390512"/>
                  <a:pt x="2029127" y="397009"/>
                  <a:pt x="1783239" y="399590"/>
                </a:cubicBezTo>
                <a:cubicBezTo>
                  <a:pt x="1537351" y="402171"/>
                  <a:pt x="1375427" y="400040"/>
                  <a:pt x="1180096" y="399590"/>
                </a:cubicBezTo>
                <a:cubicBezTo>
                  <a:pt x="984765" y="399140"/>
                  <a:pt x="816587" y="391605"/>
                  <a:pt x="669744" y="399590"/>
                </a:cubicBezTo>
                <a:cubicBezTo>
                  <a:pt x="522901" y="407575"/>
                  <a:pt x="306313" y="396200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السيولة</a:t>
            </a:r>
            <a:endParaRPr lang="en-US" b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68F508B-4C8A-8537-E7CD-627B657F55AD}"/>
              </a:ext>
            </a:extLst>
          </p:cNvPr>
          <p:cNvSpPr/>
          <p:nvPr/>
        </p:nvSpPr>
        <p:spPr>
          <a:xfrm>
            <a:off x="7154115" y="1387498"/>
            <a:ext cx="3438420" cy="399590"/>
          </a:xfrm>
          <a:custGeom>
            <a:avLst/>
            <a:gdLst>
              <a:gd name="connsiteX0" fmla="*/ 0 w 3438420"/>
              <a:gd name="connsiteY0" fmla="*/ 66600 h 399590"/>
              <a:gd name="connsiteX1" fmla="*/ 66600 w 3438420"/>
              <a:gd name="connsiteY1" fmla="*/ 0 h 399590"/>
              <a:gd name="connsiteX2" fmla="*/ 694592 w 3438420"/>
              <a:gd name="connsiteY2" fmla="*/ 0 h 399590"/>
              <a:gd name="connsiteX3" fmla="*/ 1322584 w 3438420"/>
              <a:gd name="connsiteY3" fmla="*/ 0 h 399590"/>
              <a:gd name="connsiteX4" fmla="*/ 1917523 w 3438420"/>
              <a:gd name="connsiteY4" fmla="*/ 0 h 399590"/>
              <a:gd name="connsiteX5" fmla="*/ 2644672 w 3438420"/>
              <a:gd name="connsiteY5" fmla="*/ 0 h 399590"/>
              <a:gd name="connsiteX6" fmla="*/ 3371820 w 3438420"/>
              <a:gd name="connsiteY6" fmla="*/ 0 h 399590"/>
              <a:gd name="connsiteX7" fmla="*/ 3438420 w 3438420"/>
              <a:gd name="connsiteY7" fmla="*/ 66600 h 399590"/>
              <a:gd name="connsiteX8" fmla="*/ 3438420 w 3438420"/>
              <a:gd name="connsiteY8" fmla="*/ 332990 h 399590"/>
              <a:gd name="connsiteX9" fmla="*/ 3371820 w 3438420"/>
              <a:gd name="connsiteY9" fmla="*/ 399590 h 399590"/>
              <a:gd name="connsiteX10" fmla="*/ 2644672 w 3438420"/>
              <a:gd name="connsiteY10" fmla="*/ 399590 h 399590"/>
              <a:gd name="connsiteX11" fmla="*/ 2016680 w 3438420"/>
              <a:gd name="connsiteY11" fmla="*/ 399590 h 399590"/>
              <a:gd name="connsiteX12" fmla="*/ 1454792 w 3438420"/>
              <a:gd name="connsiteY12" fmla="*/ 399590 h 399590"/>
              <a:gd name="connsiteX13" fmla="*/ 727644 w 3438420"/>
              <a:gd name="connsiteY13" fmla="*/ 399590 h 399590"/>
              <a:gd name="connsiteX14" fmla="*/ 66600 w 3438420"/>
              <a:gd name="connsiteY14" fmla="*/ 399590 h 399590"/>
              <a:gd name="connsiteX15" fmla="*/ 0 w 3438420"/>
              <a:gd name="connsiteY15" fmla="*/ 332990 h 399590"/>
              <a:gd name="connsiteX16" fmla="*/ 0 w 3438420"/>
              <a:gd name="connsiteY16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38420" h="399590" fill="none" extrusionOk="0">
                <a:moveTo>
                  <a:pt x="0" y="66600"/>
                </a:moveTo>
                <a:cubicBezTo>
                  <a:pt x="127" y="28663"/>
                  <a:pt x="26447" y="3890"/>
                  <a:pt x="66600" y="0"/>
                </a:cubicBezTo>
                <a:cubicBezTo>
                  <a:pt x="278973" y="19201"/>
                  <a:pt x="519971" y="492"/>
                  <a:pt x="694592" y="0"/>
                </a:cubicBezTo>
                <a:cubicBezTo>
                  <a:pt x="869213" y="-492"/>
                  <a:pt x="1168349" y="29168"/>
                  <a:pt x="1322584" y="0"/>
                </a:cubicBezTo>
                <a:cubicBezTo>
                  <a:pt x="1476819" y="-29168"/>
                  <a:pt x="1721614" y="-7963"/>
                  <a:pt x="1917523" y="0"/>
                </a:cubicBezTo>
                <a:cubicBezTo>
                  <a:pt x="2113432" y="7963"/>
                  <a:pt x="2410248" y="-24934"/>
                  <a:pt x="2644672" y="0"/>
                </a:cubicBezTo>
                <a:cubicBezTo>
                  <a:pt x="2879096" y="24934"/>
                  <a:pt x="3164946" y="12380"/>
                  <a:pt x="3371820" y="0"/>
                </a:cubicBezTo>
                <a:cubicBezTo>
                  <a:pt x="3411731" y="-1402"/>
                  <a:pt x="3438942" y="28693"/>
                  <a:pt x="3438420" y="66600"/>
                </a:cubicBezTo>
                <a:cubicBezTo>
                  <a:pt x="3446189" y="190006"/>
                  <a:pt x="3451226" y="260984"/>
                  <a:pt x="3438420" y="332990"/>
                </a:cubicBezTo>
                <a:cubicBezTo>
                  <a:pt x="3437631" y="366734"/>
                  <a:pt x="3406515" y="397526"/>
                  <a:pt x="3371820" y="399590"/>
                </a:cubicBezTo>
                <a:cubicBezTo>
                  <a:pt x="3163033" y="394473"/>
                  <a:pt x="2959903" y="368196"/>
                  <a:pt x="2644672" y="399590"/>
                </a:cubicBezTo>
                <a:cubicBezTo>
                  <a:pt x="2329441" y="430984"/>
                  <a:pt x="2157460" y="384080"/>
                  <a:pt x="2016680" y="399590"/>
                </a:cubicBezTo>
                <a:cubicBezTo>
                  <a:pt x="1875900" y="415100"/>
                  <a:pt x="1680115" y="388815"/>
                  <a:pt x="1454792" y="399590"/>
                </a:cubicBezTo>
                <a:cubicBezTo>
                  <a:pt x="1229469" y="410365"/>
                  <a:pt x="1065678" y="413735"/>
                  <a:pt x="727644" y="399590"/>
                </a:cubicBezTo>
                <a:cubicBezTo>
                  <a:pt x="389610" y="385445"/>
                  <a:pt x="384754" y="421329"/>
                  <a:pt x="66600" y="399590"/>
                </a:cubicBezTo>
                <a:cubicBezTo>
                  <a:pt x="38918" y="399730"/>
                  <a:pt x="-4888" y="373956"/>
                  <a:pt x="0" y="332990"/>
                </a:cubicBezTo>
                <a:cubicBezTo>
                  <a:pt x="8959" y="220078"/>
                  <a:pt x="-3994" y="178027"/>
                  <a:pt x="0" y="66600"/>
                </a:cubicBezTo>
                <a:close/>
              </a:path>
              <a:path w="3438420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24063" y="-20220"/>
                  <a:pt x="525381" y="30716"/>
                  <a:pt x="727644" y="0"/>
                </a:cubicBezTo>
                <a:cubicBezTo>
                  <a:pt x="929907" y="-30716"/>
                  <a:pt x="1287880" y="25982"/>
                  <a:pt x="1454792" y="0"/>
                </a:cubicBezTo>
                <a:cubicBezTo>
                  <a:pt x="1621704" y="-25982"/>
                  <a:pt x="1925983" y="-12632"/>
                  <a:pt x="2181941" y="0"/>
                </a:cubicBezTo>
                <a:cubicBezTo>
                  <a:pt x="2437899" y="12632"/>
                  <a:pt x="2945364" y="20890"/>
                  <a:pt x="3371820" y="0"/>
                </a:cubicBezTo>
                <a:cubicBezTo>
                  <a:pt x="3410935" y="-7821"/>
                  <a:pt x="3442246" y="32516"/>
                  <a:pt x="3438420" y="66600"/>
                </a:cubicBezTo>
                <a:cubicBezTo>
                  <a:pt x="3443339" y="171387"/>
                  <a:pt x="3431382" y="238546"/>
                  <a:pt x="3438420" y="332990"/>
                </a:cubicBezTo>
                <a:cubicBezTo>
                  <a:pt x="3432735" y="374967"/>
                  <a:pt x="3405741" y="401575"/>
                  <a:pt x="3371820" y="399590"/>
                </a:cubicBezTo>
                <a:cubicBezTo>
                  <a:pt x="3181232" y="399725"/>
                  <a:pt x="2927187" y="422623"/>
                  <a:pt x="2710776" y="399590"/>
                </a:cubicBezTo>
                <a:cubicBezTo>
                  <a:pt x="2494365" y="376557"/>
                  <a:pt x="2342362" y="380275"/>
                  <a:pt x="2148889" y="399590"/>
                </a:cubicBezTo>
                <a:cubicBezTo>
                  <a:pt x="1955416" y="418905"/>
                  <a:pt x="1660052" y="407348"/>
                  <a:pt x="1520897" y="399590"/>
                </a:cubicBezTo>
                <a:cubicBezTo>
                  <a:pt x="1381742" y="391832"/>
                  <a:pt x="1116628" y="397037"/>
                  <a:pt x="793748" y="399590"/>
                </a:cubicBezTo>
                <a:cubicBezTo>
                  <a:pt x="470868" y="402143"/>
                  <a:pt x="273553" y="411770"/>
                  <a:pt x="66600" y="399590"/>
                </a:cubicBezTo>
                <a:cubicBezTo>
                  <a:pt x="28771" y="398956"/>
                  <a:pt x="3436" y="365805"/>
                  <a:pt x="0" y="332990"/>
                </a:cubicBezTo>
                <a:cubicBezTo>
                  <a:pt x="-5720" y="272562"/>
                  <a:pt x="5455" y="188121"/>
                  <a:pt x="0" y="6660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العلاقة بين السيولة والربحية</a:t>
            </a:r>
            <a:endParaRPr lang="en-US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36BCDC5-1EDE-580F-FA9C-38271956D58F}"/>
              </a:ext>
            </a:extLst>
          </p:cNvPr>
          <p:cNvSpPr/>
          <p:nvPr/>
        </p:nvSpPr>
        <p:spPr>
          <a:xfrm>
            <a:off x="5037886" y="1387498"/>
            <a:ext cx="1893101" cy="399590"/>
          </a:xfrm>
          <a:custGeom>
            <a:avLst/>
            <a:gdLst>
              <a:gd name="connsiteX0" fmla="*/ 0 w 1893101"/>
              <a:gd name="connsiteY0" fmla="*/ 66600 h 399590"/>
              <a:gd name="connsiteX1" fmla="*/ 66600 w 1893101"/>
              <a:gd name="connsiteY1" fmla="*/ 0 h 399590"/>
              <a:gd name="connsiteX2" fmla="*/ 670833 w 1893101"/>
              <a:gd name="connsiteY2" fmla="*/ 0 h 399590"/>
              <a:gd name="connsiteX3" fmla="*/ 1275065 w 1893101"/>
              <a:gd name="connsiteY3" fmla="*/ 0 h 399590"/>
              <a:gd name="connsiteX4" fmla="*/ 1826501 w 1893101"/>
              <a:gd name="connsiteY4" fmla="*/ 0 h 399590"/>
              <a:gd name="connsiteX5" fmla="*/ 1893101 w 1893101"/>
              <a:gd name="connsiteY5" fmla="*/ 66600 h 399590"/>
              <a:gd name="connsiteX6" fmla="*/ 1893101 w 1893101"/>
              <a:gd name="connsiteY6" fmla="*/ 332990 h 399590"/>
              <a:gd name="connsiteX7" fmla="*/ 1826501 w 1893101"/>
              <a:gd name="connsiteY7" fmla="*/ 399590 h 399590"/>
              <a:gd name="connsiteX8" fmla="*/ 1222268 w 1893101"/>
              <a:gd name="connsiteY8" fmla="*/ 399590 h 399590"/>
              <a:gd name="connsiteX9" fmla="*/ 618036 w 1893101"/>
              <a:gd name="connsiteY9" fmla="*/ 399590 h 399590"/>
              <a:gd name="connsiteX10" fmla="*/ 66600 w 1893101"/>
              <a:gd name="connsiteY10" fmla="*/ 399590 h 399590"/>
              <a:gd name="connsiteX11" fmla="*/ 0 w 1893101"/>
              <a:gd name="connsiteY11" fmla="*/ 332990 h 399590"/>
              <a:gd name="connsiteX12" fmla="*/ 0 w 1893101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3101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227225" y="15188"/>
                  <a:pt x="386965" y="-19684"/>
                  <a:pt x="670833" y="0"/>
                </a:cubicBezTo>
                <a:cubicBezTo>
                  <a:pt x="954701" y="19684"/>
                  <a:pt x="1035908" y="13189"/>
                  <a:pt x="1275065" y="0"/>
                </a:cubicBezTo>
                <a:cubicBezTo>
                  <a:pt x="1514222" y="-13189"/>
                  <a:pt x="1591738" y="-16007"/>
                  <a:pt x="1826501" y="0"/>
                </a:cubicBezTo>
                <a:cubicBezTo>
                  <a:pt x="1858838" y="-436"/>
                  <a:pt x="1896000" y="28393"/>
                  <a:pt x="1893101" y="66600"/>
                </a:cubicBezTo>
                <a:cubicBezTo>
                  <a:pt x="1902575" y="138300"/>
                  <a:pt x="1880609" y="226928"/>
                  <a:pt x="1893101" y="332990"/>
                </a:cubicBezTo>
                <a:cubicBezTo>
                  <a:pt x="1884279" y="369513"/>
                  <a:pt x="1862803" y="398583"/>
                  <a:pt x="1826501" y="399590"/>
                </a:cubicBezTo>
                <a:cubicBezTo>
                  <a:pt x="1590376" y="391845"/>
                  <a:pt x="1479833" y="411521"/>
                  <a:pt x="1222268" y="399590"/>
                </a:cubicBezTo>
                <a:cubicBezTo>
                  <a:pt x="964703" y="387659"/>
                  <a:pt x="756040" y="405448"/>
                  <a:pt x="618036" y="399590"/>
                </a:cubicBezTo>
                <a:cubicBezTo>
                  <a:pt x="480032" y="393732"/>
                  <a:pt x="264780" y="420699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893101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64782" y="-3089"/>
                  <a:pt x="484843" y="-10359"/>
                  <a:pt x="653234" y="0"/>
                </a:cubicBezTo>
                <a:cubicBezTo>
                  <a:pt x="821625" y="10359"/>
                  <a:pt x="968840" y="-11587"/>
                  <a:pt x="1275065" y="0"/>
                </a:cubicBezTo>
                <a:cubicBezTo>
                  <a:pt x="1581290" y="11587"/>
                  <a:pt x="1656182" y="19355"/>
                  <a:pt x="1826501" y="0"/>
                </a:cubicBezTo>
                <a:cubicBezTo>
                  <a:pt x="1860739" y="3418"/>
                  <a:pt x="1892855" y="25716"/>
                  <a:pt x="1893101" y="66600"/>
                </a:cubicBezTo>
                <a:cubicBezTo>
                  <a:pt x="1893719" y="163177"/>
                  <a:pt x="1899052" y="233743"/>
                  <a:pt x="1893101" y="332990"/>
                </a:cubicBezTo>
                <a:cubicBezTo>
                  <a:pt x="1886944" y="368193"/>
                  <a:pt x="1862465" y="398983"/>
                  <a:pt x="1826501" y="399590"/>
                </a:cubicBezTo>
                <a:cubicBezTo>
                  <a:pt x="1534989" y="392132"/>
                  <a:pt x="1477091" y="419668"/>
                  <a:pt x="1222268" y="399590"/>
                </a:cubicBezTo>
                <a:cubicBezTo>
                  <a:pt x="967445" y="379512"/>
                  <a:pt x="877247" y="418936"/>
                  <a:pt x="618036" y="399590"/>
                </a:cubicBezTo>
                <a:cubicBezTo>
                  <a:pt x="358825" y="380244"/>
                  <a:pt x="182882" y="405987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الربح لا</a:t>
            </a:r>
            <a:endParaRPr lang="en-US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4F115E1-2034-5C45-1CA8-B86C27184576}"/>
              </a:ext>
            </a:extLst>
          </p:cNvPr>
          <p:cNvSpPr/>
          <p:nvPr/>
        </p:nvSpPr>
        <p:spPr>
          <a:xfrm>
            <a:off x="2270543" y="3372646"/>
            <a:ext cx="1731054" cy="399590"/>
          </a:xfrm>
          <a:custGeom>
            <a:avLst/>
            <a:gdLst>
              <a:gd name="connsiteX0" fmla="*/ 0 w 1731054"/>
              <a:gd name="connsiteY0" fmla="*/ 66600 h 399590"/>
              <a:gd name="connsiteX1" fmla="*/ 66600 w 1731054"/>
              <a:gd name="connsiteY1" fmla="*/ 0 h 399590"/>
              <a:gd name="connsiteX2" fmla="*/ 615197 w 1731054"/>
              <a:gd name="connsiteY2" fmla="*/ 0 h 399590"/>
              <a:gd name="connsiteX3" fmla="*/ 1163793 w 1731054"/>
              <a:gd name="connsiteY3" fmla="*/ 0 h 399590"/>
              <a:gd name="connsiteX4" fmla="*/ 1664454 w 1731054"/>
              <a:gd name="connsiteY4" fmla="*/ 0 h 399590"/>
              <a:gd name="connsiteX5" fmla="*/ 1731054 w 1731054"/>
              <a:gd name="connsiteY5" fmla="*/ 66600 h 399590"/>
              <a:gd name="connsiteX6" fmla="*/ 1731054 w 1731054"/>
              <a:gd name="connsiteY6" fmla="*/ 332990 h 399590"/>
              <a:gd name="connsiteX7" fmla="*/ 1664454 w 1731054"/>
              <a:gd name="connsiteY7" fmla="*/ 399590 h 399590"/>
              <a:gd name="connsiteX8" fmla="*/ 1115857 w 1731054"/>
              <a:gd name="connsiteY8" fmla="*/ 399590 h 399590"/>
              <a:gd name="connsiteX9" fmla="*/ 567261 w 1731054"/>
              <a:gd name="connsiteY9" fmla="*/ 399590 h 399590"/>
              <a:gd name="connsiteX10" fmla="*/ 66600 w 1731054"/>
              <a:gd name="connsiteY10" fmla="*/ 399590 h 399590"/>
              <a:gd name="connsiteX11" fmla="*/ 0 w 1731054"/>
              <a:gd name="connsiteY11" fmla="*/ 332990 h 399590"/>
              <a:gd name="connsiteX12" fmla="*/ 0 w 1731054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1054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179702" y="-22752"/>
                  <a:pt x="430951" y="-16276"/>
                  <a:pt x="615197" y="0"/>
                </a:cubicBezTo>
                <a:cubicBezTo>
                  <a:pt x="799443" y="16276"/>
                  <a:pt x="1006042" y="-17756"/>
                  <a:pt x="1163793" y="0"/>
                </a:cubicBezTo>
                <a:cubicBezTo>
                  <a:pt x="1321544" y="17756"/>
                  <a:pt x="1552277" y="17995"/>
                  <a:pt x="1664454" y="0"/>
                </a:cubicBezTo>
                <a:cubicBezTo>
                  <a:pt x="1696791" y="-436"/>
                  <a:pt x="1733953" y="28393"/>
                  <a:pt x="1731054" y="66600"/>
                </a:cubicBezTo>
                <a:cubicBezTo>
                  <a:pt x="1740528" y="138300"/>
                  <a:pt x="1718562" y="226928"/>
                  <a:pt x="1731054" y="332990"/>
                </a:cubicBezTo>
                <a:cubicBezTo>
                  <a:pt x="1722232" y="369513"/>
                  <a:pt x="1700756" y="398583"/>
                  <a:pt x="1664454" y="399590"/>
                </a:cubicBezTo>
                <a:cubicBezTo>
                  <a:pt x="1520184" y="426416"/>
                  <a:pt x="1293370" y="411639"/>
                  <a:pt x="1115857" y="399590"/>
                </a:cubicBezTo>
                <a:cubicBezTo>
                  <a:pt x="938344" y="387541"/>
                  <a:pt x="741281" y="422644"/>
                  <a:pt x="567261" y="399590"/>
                </a:cubicBezTo>
                <a:cubicBezTo>
                  <a:pt x="393241" y="376536"/>
                  <a:pt x="251562" y="403347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731054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86665" y="-9273"/>
                  <a:pt x="469923" y="-16107"/>
                  <a:pt x="599218" y="0"/>
                </a:cubicBezTo>
                <a:cubicBezTo>
                  <a:pt x="728513" y="16107"/>
                  <a:pt x="963535" y="-19966"/>
                  <a:pt x="1163793" y="0"/>
                </a:cubicBezTo>
                <a:cubicBezTo>
                  <a:pt x="1364052" y="19966"/>
                  <a:pt x="1539026" y="-4177"/>
                  <a:pt x="1664454" y="0"/>
                </a:cubicBezTo>
                <a:cubicBezTo>
                  <a:pt x="1698692" y="3418"/>
                  <a:pt x="1730808" y="25716"/>
                  <a:pt x="1731054" y="66600"/>
                </a:cubicBezTo>
                <a:cubicBezTo>
                  <a:pt x="1731672" y="163177"/>
                  <a:pt x="1737005" y="233743"/>
                  <a:pt x="1731054" y="332990"/>
                </a:cubicBezTo>
                <a:cubicBezTo>
                  <a:pt x="1724897" y="368193"/>
                  <a:pt x="1700418" y="398983"/>
                  <a:pt x="1664454" y="399590"/>
                </a:cubicBezTo>
                <a:cubicBezTo>
                  <a:pt x="1479094" y="380567"/>
                  <a:pt x="1311780" y="411215"/>
                  <a:pt x="1115857" y="399590"/>
                </a:cubicBezTo>
                <a:cubicBezTo>
                  <a:pt x="919934" y="387965"/>
                  <a:pt x="730482" y="382397"/>
                  <a:pt x="567261" y="399590"/>
                </a:cubicBezTo>
                <a:cubicBezTo>
                  <a:pt x="404040" y="416783"/>
                  <a:pt x="280210" y="414162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Liquidity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1153E9B-0AEA-FD66-DB55-D8C674402465}"/>
              </a:ext>
            </a:extLst>
          </p:cNvPr>
          <p:cNvSpPr/>
          <p:nvPr/>
        </p:nvSpPr>
        <p:spPr>
          <a:xfrm>
            <a:off x="7080224" y="3487144"/>
            <a:ext cx="1731054" cy="399590"/>
          </a:xfrm>
          <a:custGeom>
            <a:avLst/>
            <a:gdLst>
              <a:gd name="connsiteX0" fmla="*/ 0 w 1731054"/>
              <a:gd name="connsiteY0" fmla="*/ 66600 h 399590"/>
              <a:gd name="connsiteX1" fmla="*/ 66600 w 1731054"/>
              <a:gd name="connsiteY1" fmla="*/ 0 h 399590"/>
              <a:gd name="connsiteX2" fmla="*/ 615197 w 1731054"/>
              <a:gd name="connsiteY2" fmla="*/ 0 h 399590"/>
              <a:gd name="connsiteX3" fmla="*/ 1163793 w 1731054"/>
              <a:gd name="connsiteY3" fmla="*/ 0 h 399590"/>
              <a:gd name="connsiteX4" fmla="*/ 1664454 w 1731054"/>
              <a:gd name="connsiteY4" fmla="*/ 0 h 399590"/>
              <a:gd name="connsiteX5" fmla="*/ 1731054 w 1731054"/>
              <a:gd name="connsiteY5" fmla="*/ 66600 h 399590"/>
              <a:gd name="connsiteX6" fmla="*/ 1731054 w 1731054"/>
              <a:gd name="connsiteY6" fmla="*/ 332990 h 399590"/>
              <a:gd name="connsiteX7" fmla="*/ 1664454 w 1731054"/>
              <a:gd name="connsiteY7" fmla="*/ 399590 h 399590"/>
              <a:gd name="connsiteX8" fmla="*/ 1115857 w 1731054"/>
              <a:gd name="connsiteY8" fmla="*/ 399590 h 399590"/>
              <a:gd name="connsiteX9" fmla="*/ 567261 w 1731054"/>
              <a:gd name="connsiteY9" fmla="*/ 399590 h 399590"/>
              <a:gd name="connsiteX10" fmla="*/ 66600 w 1731054"/>
              <a:gd name="connsiteY10" fmla="*/ 399590 h 399590"/>
              <a:gd name="connsiteX11" fmla="*/ 0 w 1731054"/>
              <a:gd name="connsiteY11" fmla="*/ 332990 h 399590"/>
              <a:gd name="connsiteX12" fmla="*/ 0 w 1731054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1054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179702" y="-22752"/>
                  <a:pt x="430951" y="-16276"/>
                  <a:pt x="615197" y="0"/>
                </a:cubicBezTo>
                <a:cubicBezTo>
                  <a:pt x="799443" y="16276"/>
                  <a:pt x="1006042" y="-17756"/>
                  <a:pt x="1163793" y="0"/>
                </a:cubicBezTo>
                <a:cubicBezTo>
                  <a:pt x="1321544" y="17756"/>
                  <a:pt x="1552277" y="17995"/>
                  <a:pt x="1664454" y="0"/>
                </a:cubicBezTo>
                <a:cubicBezTo>
                  <a:pt x="1696791" y="-436"/>
                  <a:pt x="1733953" y="28393"/>
                  <a:pt x="1731054" y="66600"/>
                </a:cubicBezTo>
                <a:cubicBezTo>
                  <a:pt x="1740528" y="138300"/>
                  <a:pt x="1718562" y="226928"/>
                  <a:pt x="1731054" y="332990"/>
                </a:cubicBezTo>
                <a:cubicBezTo>
                  <a:pt x="1722232" y="369513"/>
                  <a:pt x="1700756" y="398583"/>
                  <a:pt x="1664454" y="399590"/>
                </a:cubicBezTo>
                <a:cubicBezTo>
                  <a:pt x="1520184" y="426416"/>
                  <a:pt x="1293370" y="411639"/>
                  <a:pt x="1115857" y="399590"/>
                </a:cubicBezTo>
                <a:cubicBezTo>
                  <a:pt x="938344" y="387541"/>
                  <a:pt x="741281" y="422644"/>
                  <a:pt x="567261" y="399590"/>
                </a:cubicBezTo>
                <a:cubicBezTo>
                  <a:pt x="393241" y="376536"/>
                  <a:pt x="251562" y="403347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731054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86665" y="-9273"/>
                  <a:pt x="469923" y="-16107"/>
                  <a:pt x="599218" y="0"/>
                </a:cubicBezTo>
                <a:cubicBezTo>
                  <a:pt x="728513" y="16107"/>
                  <a:pt x="963535" y="-19966"/>
                  <a:pt x="1163793" y="0"/>
                </a:cubicBezTo>
                <a:cubicBezTo>
                  <a:pt x="1364052" y="19966"/>
                  <a:pt x="1539026" y="-4177"/>
                  <a:pt x="1664454" y="0"/>
                </a:cubicBezTo>
                <a:cubicBezTo>
                  <a:pt x="1698692" y="3418"/>
                  <a:pt x="1730808" y="25716"/>
                  <a:pt x="1731054" y="66600"/>
                </a:cubicBezTo>
                <a:cubicBezTo>
                  <a:pt x="1731672" y="163177"/>
                  <a:pt x="1737005" y="233743"/>
                  <a:pt x="1731054" y="332990"/>
                </a:cubicBezTo>
                <a:cubicBezTo>
                  <a:pt x="1724897" y="368193"/>
                  <a:pt x="1700418" y="398983"/>
                  <a:pt x="1664454" y="399590"/>
                </a:cubicBezTo>
                <a:cubicBezTo>
                  <a:pt x="1479094" y="380567"/>
                  <a:pt x="1311780" y="411215"/>
                  <a:pt x="1115857" y="399590"/>
                </a:cubicBezTo>
                <a:cubicBezTo>
                  <a:pt x="919934" y="387965"/>
                  <a:pt x="730482" y="382397"/>
                  <a:pt x="567261" y="399590"/>
                </a:cubicBezTo>
                <a:cubicBezTo>
                  <a:pt x="404040" y="416783"/>
                  <a:pt x="280210" y="414162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Profit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10172026-69DF-C5CC-EC17-DC911FCD147E}"/>
              </a:ext>
            </a:extLst>
          </p:cNvPr>
          <p:cNvSpPr/>
          <p:nvPr/>
        </p:nvSpPr>
        <p:spPr>
          <a:xfrm>
            <a:off x="2270543" y="4440471"/>
            <a:ext cx="1731054" cy="399590"/>
          </a:xfrm>
          <a:custGeom>
            <a:avLst/>
            <a:gdLst>
              <a:gd name="connsiteX0" fmla="*/ 0 w 1731054"/>
              <a:gd name="connsiteY0" fmla="*/ 66600 h 399590"/>
              <a:gd name="connsiteX1" fmla="*/ 66600 w 1731054"/>
              <a:gd name="connsiteY1" fmla="*/ 0 h 399590"/>
              <a:gd name="connsiteX2" fmla="*/ 615197 w 1731054"/>
              <a:gd name="connsiteY2" fmla="*/ 0 h 399590"/>
              <a:gd name="connsiteX3" fmla="*/ 1163793 w 1731054"/>
              <a:gd name="connsiteY3" fmla="*/ 0 h 399590"/>
              <a:gd name="connsiteX4" fmla="*/ 1664454 w 1731054"/>
              <a:gd name="connsiteY4" fmla="*/ 0 h 399590"/>
              <a:gd name="connsiteX5" fmla="*/ 1731054 w 1731054"/>
              <a:gd name="connsiteY5" fmla="*/ 66600 h 399590"/>
              <a:gd name="connsiteX6" fmla="*/ 1731054 w 1731054"/>
              <a:gd name="connsiteY6" fmla="*/ 332990 h 399590"/>
              <a:gd name="connsiteX7" fmla="*/ 1664454 w 1731054"/>
              <a:gd name="connsiteY7" fmla="*/ 399590 h 399590"/>
              <a:gd name="connsiteX8" fmla="*/ 1115857 w 1731054"/>
              <a:gd name="connsiteY8" fmla="*/ 399590 h 399590"/>
              <a:gd name="connsiteX9" fmla="*/ 567261 w 1731054"/>
              <a:gd name="connsiteY9" fmla="*/ 399590 h 399590"/>
              <a:gd name="connsiteX10" fmla="*/ 66600 w 1731054"/>
              <a:gd name="connsiteY10" fmla="*/ 399590 h 399590"/>
              <a:gd name="connsiteX11" fmla="*/ 0 w 1731054"/>
              <a:gd name="connsiteY11" fmla="*/ 332990 h 399590"/>
              <a:gd name="connsiteX12" fmla="*/ 0 w 1731054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1054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179702" y="-22752"/>
                  <a:pt x="430951" y="-16276"/>
                  <a:pt x="615197" y="0"/>
                </a:cubicBezTo>
                <a:cubicBezTo>
                  <a:pt x="799443" y="16276"/>
                  <a:pt x="1006042" y="-17756"/>
                  <a:pt x="1163793" y="0"/>
                </a:cubicBezTo>
                <a:cubicBezTo>
                  <a:pt x="1321544" y="17756"/>
                  <a:pt x="1552277" y="17995"/>
                  <a:pt x="1664454" y="0"/>
                </a:cubicBezTo>
                <a:cubicBezTo>
                  <a:pt x="1696791" y="-436"/>
                  <a:pt x="1733953" y="28393"/>
                  <a:pt x="1731054" y="66600"/>
                </a:cubicBezTo>
                <a:cubicBezTo>
                  <a:pt x="1740528" y="138300"/>
                  <a:pt x="1718562" y="226928"/>
                  <a:pt x="1731054" y="332990"/>
                </a:cubicBezTo>
                <a:cubicBezTo>
                  <a:pt x="1722232" y="369513"/>
                  <a:pt x="1700756" y="398583"/>
                  <a:pt x="1664454" y="399590"/>
                </a:cubicBezTo>
                <a:cubicBezTo>
                  <a:pt x="1520184" y="426416"/>
                  <a:pt x="1293370" y="411639"/>
                  <a:pt x="1115857" y="399590"/>
                </a:cubicBezTo>
                <a:cubicBezTo>
                  <a:pt x="938344" y="387541"/>
                  <a:pt x="741281" y="422644"/>
                  <a:pt x="567261" y="399590"/>
                </a:cubicBezTo>
                <a:cubicBezTo>
                  <a:pt x="393241" y="376536"/>
                  <a:pt x="251562" y="403347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731054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86665" y="-9273"/>
                  <a:pt x="469923" y="-16107"/>
                  <a:pt x="599218" y="0"/>
                </a:cubicBezTo>
                <a:cubicBezTo>
                  <a:pt x="728513" y="16107"/>
                  <a:pt x="963535" y="-19966"/>
                  <a:pt x="1163793" y="0"/>
                </a:cubicBezTo>
                <a:cubicBezTo>
                  <a:pt x="1364052" y="19966"/>
                  <a:pt x="1539026" y="-4177"/>
                  <a:pt x="1664454" y="0"/>
                </a:cubicBezTo>
                <a:cubicBezTo>
                  <a:pt x="1698692" y="3418"/>
                  <a:pt x="1730808" y="25716"/>
                  <a:pt x="1731054" y="66600"/>
                </a:cubicBezTo>
                <a:cubicBezTo>
                  <a:pt x="1731672" y="163177"/>
                  <a:pt x="1737005" y="233743"/>
                  <a:pt x="1731054" y="332990"/>
                </a:cubicBezTo>
                <a:cubicBezTo>
                  <a:pt x="1724897" y="368193"/>
                  <a:pt x="1700418" y="398983"/>
                  <a:pt x="1664454" y="399590"/>
                </a:cubicBezTo>
                <a:cubicBezTo>
                  <a:pt x="1479094" y="380567"/>
                  <a:pt x="1311780" y="411215"/>
                  <a:pt x="1115857" y="399590"/>
                </a:cubicBezTo>
                <a:cubicBezTo>
                  <a:pt x="919934" y="387965"/>
                  <a:pt x="730482" y="382397"/>
                  <a:pt x="567261" y="399590"/>
                </a:cubicBezTo>
                <a:cubicBezTo>
                  <a:pt x="404040" y="416783"/>
                  <a:pt x="280210" y="414162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Liquidity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1D0C6DE5-F9DB-2B98-5EF6-A40E4C7D544A}"/>
              </a:ext>
            </a:extLst>
          </p:cNvPr>
          <p:cNvSpPr/>
          <p:nvPr/>
        </p:nvSpPr>
        <p:spPr>
          <a:xfrm>
            <a:off x="7080224" y="4554969"/>
            <a:ext cx="1731054" cy="399590"/>
          </a:xfrm>
          <a:custGeom>
            <a:avLst/>
            <a:gdLst>
              <a:gd name="connsiteX0" fmla="*/ 0 w 1731054"/>
              <a:gd name="connsiteY0" fmla="*/ 66600 h 399590"/>
              <a:gd name="connsiteX1" fmla="*/ 66600 w 1731054"/>
              <a:gd name="connsiteY1" fmla="*/ 0 h 399590"/>
              <a:gd name="connsiteX2" fmla="*/ 615197 w 1731054"/>
              <a:gd name="connsiteY2" fmla="*/ 0 h 399590"/>
              <a:gd name="connsiteX3" fmla="*/ 1163793 w 1731054"/>
              <a:gd name="connsiteY3" fmla="*/ 0 h 399590"/>
              <a:gd name="connsiteX4" fmla="*/ 1664454 w 1731054"/>
              <a:gd name="connsiteY4" fmla="*/ 0 h 399590"/>
              <a:gd name="connsiteX5" fmla="*/ 1731054 w 1731054"/>
              <a:gd name="connsiteY5" fmla="*/ 66600 h 399590"/>
              <a:gd name="connsiteX6" fmla="*/ 1731054 w 1731054"/>
              <a:gd name="connsiteY6" fmla="*/ 332990 h 399590"/>
              <a:gd name="connsiteX7" fmla="*/ 1664454 w 1731054"/>
              <a:gd name="connsiteY7" fmla="*/ 399590 h 399590"/>
              <a:gd name="connsiteX8" fmla="*/ 1115857 w 1731054"/>
              <a:gd name="connsiteY8" fmla="*/ 399590 h 399590"/>
              <a:gd name="connsiteX9" fmla="*/ 567261 w 1731054"/>
              <a:gd name="connsiteY9" fmla="*/ 399590 h 399590"/>
              <a:gd name="connsiteX10" fmla="*/ 66600 w 1731054"/>
              <a:gd name="connsiteY10" fmla="*/ 399590 h 399590"/>
              <a:gd name="connsiteX11" fmla="*/ 0 w 1731054"/>
              <a:gd name="connsiteY11" fmla="*/ 332990 h 399590"/>
              <a:gd name="connsiteX12" fmla="*/ 0 w 1731054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1054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179702" y="-22752"/>
                  <a:pt x="430951" y="-16276"/>
                  <a:pt x="615197" y="0"/>
                </a:cubicBezTo>
                <a:cubicBezTo>
                  <a:pt x="799443" y="16276"/>
                  <a:pt x="1006042" y="-17756"/>
                  <a:pt x="1163793" y="0"/>
                </a:cubicBezTo>
                <a:cubicBezTo>
                  <a:pt x="1321544" y="17756"/>
                  <a:pt x="1552277" y="17995"/>
                  <a:pt x="1664454" y="0"/>
                </a:cubicBezTo>
                <a:cubicBezTo>
                  <a:pt x="1696791" y="-436"/>
                  <a:pt x="1733953" y="28393"/>
                  <a:pt x="1731054" y="66600"/>
                </a:cubicBezTo>
                <a:cubicBezTo>
                  <a:pt x="1740528" y="138300"/>
                  <a:pt x="1718562" y="226928"/>
                  <a:pt x="1731054" y="332990"/>
                </a:cubicBezTo>
                <a:cubicBezTo>
                  <a:pt x="1722232" y="369513"/>
                  <a:pt x="1700756" y="398583"/>
                  <a:pt x="1664454" y="399590"/>
                </a:cubicBezTo>
                <a:cubicBezTo>
                  <a:pt x="1520184" y="426416"/>
                  <a:pt x="1293370" y="411639"/>
                  <a:pt x="1115857" y="399590"/>
                </a:cubicBezTo>
                <a:cubicBezTo>
                  <a:pt x="938344" y="387541"/>
                  <a:pt x="741281" y="422644"/>
                  <a:pt x="567261" y="399590"/>
                </a:cubicBezTo>
                <a:cubicBezTo>
                  <a:pt x="393241" y="376536"/>
                  <a:pt x="251562" y="403347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731054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86665" y="-9273"/>
                  <a:pt x="469923" y="-16107"/>
                  <a:pt x="599218" y="0"/>
                </a:cubicBezTo>
                <a:cubicBezTo>
                  <a:pt x="728513" y="16107"/>
                  <a:pt x="963535" y="-19966"/>
                  <a:pt x="1163793" y="0"/>
                </a:cubicBezTo>
                <a:cubicBezTo>
                  <a:pt x="1364052" y="19966"/>
                  <a:pt x="1539026" y="-4177"/>
                  <a:pt x="1664454" y="0"/>
                </a:cubicBezTo>
                <a:cubicBezTo>
                  <a:pt x="1698692" y="3418"/>
                  <a:pt x="1730808" y="25716"/>
                  <a:pt x="1731054" y="66600"/>
                </a:cubicBezTo>
                <a:cubicBezTo>
                  <a:pt x="1731672" y="163177"/>
                  <a:pt x="1737005" y="233743"/>
                  <a:pt x="1731054" y="332990"/>
                </a:cubicBezTo>
                <a:cubicBezTo>
                  <a:pt x="1724897" y="368193"/>
                  <a:pt x="1700418" y="398983"/>
                  <a:pt x="1664454" y="399590"/>
                </a:cubicBezTo>
                <a:cubicBezTo>
                  <a:pt x="1479094" y="380567"/>
                  <a:pt x="1311780" y="411215"/>
                  <a:pt x="1115857" y="399590"/>
                </a:cubicBezTo>
                <a:cubicBezTo>
                  <a:pt x="919934" y="387965"/>
                  <a:pt x="730482" y="382397"/>
                  <a:pt x="567261" y="399590"/>
                </a:cubicBezTo>
                <a:cubicBezTo>
                  <a:pt x="404040" y="416783"/>
                  <a:pt x="280210" y="414162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Profit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AC5A476A-A738-C386-D267-579B9E3D3B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30841">
            <a:off x="3426785" y="2230998"/>
            <a:ext cx="1774343" cy="177434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A978CA9-377D-EC3F-B1C0-A0C3BBF82E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40552" y="2651528"/>
            <a:ext cx="1319027" cy="131902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0B9F0A57-56C6-B5ED-894C-B9487949A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30841">
            <a:off x="8398080" y="3653204"/>
            <a:ext cx="1774343" cy="177434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2F81211-9670-AF5D-B902-4F5C372B39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91176" y="3970555"/>
            <a:ext cx="1319027" cy="1319027"/>
          </a:xfrm>
          <a:prstGeom prst="rect">
            <a:avLst/>
          </a:prstGeom>
        </p:spPr>
      </p:pic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E965C3FD-BFD2-9F9E-995E-29493592FA90}"/>
              </a:ext>
            </a:extLst>
          </p:cNvPr>
          <p:cNvSpPr/>
          <p:nvPr/>
        </p:nvSpPr>
        <p:spPr>
          <a:xfrm>
            <a:off x="4457125" y="5381028"/>
            <a:ext cx="5102087" cy="399590"/>
          </a:xfrm>
          <a:custGeom>
            <a:avLst/>
            <a:gdLst>
              <a:gd name="connsiteX0" fmla="*/ 0 w 5102087"/>
              <a:gd name="connsiteY0" fmla="*/ 66600 h 399590"/>
              <a:gd name="connsiteX1" fmla="*/ 66600 w 5102087"/>
              <a:gd name="connsiteY1" fmla="*/ 0 h 399590"/>
              <a:gd name="connsiteX2" fmla="*/ 787089 w 5102087"/>
              <a:gd name="connsiteY2" fmla="*/ 0 h 399590"/>
              <a:gd name="connsiteX3" fmla="*/ 1457888 w 5102087"/>
              <a:gd name="connsiteY3" fmla="*/ 0 h 399590"/>
              <a:gd name="connsiteX4" fmla="*/ 2128688 w 5102087"/>
              <a:gd name="connsiteY4" fmla="*/ 0 h 399590"/>
              <a:gd name="connsiteX5" fmla="*/ 2650421 w 5102087"/>
              <a:gd name="connsiteY5" fmla="*/ 0 h 399590"/>
              <a:gd name="connsiteX6" fmla="*/ 3271532 w 5102087"/>
              <a:gd name="connsiteY6" fmla="*/ 0 h 399590"/>
              <a:gd name="connsiteX7" fmla="*/ 3842954 w 5102087"/>
              <a:gd name="connsiteY7" fmla="*/ 0 h 399590"/>
              <a:gd name="connsiteX8" fmla="*/ 4314998 w 5102087"/>
              <a:gd name="connsiteY8" fmla="*/ 0 h 399590"/>
              <a:gd name="connsiteX9" fmla="*/ 5035487 w 5102087"/>
              <a:gd name="connsiteY9" fmla="*/ 0 h 399590"/>
              <a:gd name="connsiteX10" fmla="*/ 5102087 w 5102087"/>
              <a:gd name="connsiteY10" fmla="*/ 66600 h 399590"/>
              <a:gd name="connsiteX11" fmla="*/ 5102087 w 5102087"/>
              <a:gd name="connsiteY11" fmla="*/ 332990 h 399590"/>
              <a:gd name="connsiteX12" fmla="*/ 5035487 w 5102087"/>
              <a:gd name="connsiteY12" fmla="*/ 399590 h 399590"/>
              <a:gd name="connsiteX13" fmla="*/ 4464065 w 5102087"/>
              <a:gd name="connsiteY13" fmla="*/ 399590 h 399590"/>
              <a:gd name="connsiteX14" fmla="*/ 3892643 w 5102087"/>
              <a:gd name="connsiteY14" fmla="*/ 399590 h 399590"/>
              <a:gd name="connsiteX15" fmla="*/ 3321221 w 5102087"/>
              <a:gd name="connsiteY15" fmla="*/ 399590 h 399590"/>
              <a:gd name="connsiteX16" fmla="*/ 2650421 w 5102087"/>
              <a:gd name="connsiteY16" fmla="*/ 399590 h 399590"/>
              <a:gd name="connsiteX17" fmla="*/ 1929933 w 5102087"/>
              <a:gd name="connsiteY17" fmla="*/ 399590 h 399590"/>
              <a:gd name="connsiteX18" fmla="*/ 1259133 w 5102087"/>
              <a:gd name="connsiteY18" fmla="*/ 399590 h 399590"/>
              <a:gd name="connsiteX19" fmla="*/ 66600 w 5102087"/>
              <a:gd name="connsiteY19" fmla="*/ 399590 h 399590"/>
              <a:gd name="connsiteX20" fmla="*/ 0 w 5102087"/>
              <a:gd name="connsiteY20" fmla="*/ 332990 h 399590"/>
              <a:gd name="connsiteX21" fmla="*/ 0 w 5102087"/>
              <a:gd name="connsiteY21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102087" h="399590" fill="none" extrusionOk="0">
                <a:moveTo>
                  <a:pt x="0" y="66600"/>
                </a:moveTo>
                <a:cubicBezTo>
                  <a:pt x="-4742" y="36492"/>
                  <a:pt x="37917" y="-983"/>
                  <a:pt x="66600" y="0"/>
                </a:cubicBezTo>
                <a:cubicBezTo>
                  <a:pt x="302953" y="-26022"/>
                  <a:pt x="580319" y="-24222"/>
                  <a:pt x="787089" y="0"/>
                </a:cubicBezTo>
                <a:cubicBezTo>
                  <a:pt x="993859" y="24222"/>
                  <a:pt x="1135060" y="21535"/>
                  <a:pt x="1457888" y="0"/>
                </a:cubicBezTo>
                <a:cubicBezTo>
                  <a:pt x="1780716" y="-21535"/>
                  <a:pt x="1957279" y="-7378"/>
                  <a:pt x="2128688" y="0"/>
                </a:cubicBezTo>
                <a:cubicBezTo>
                  <a:pt x="2300097" y="7378"/>
                  <a:pt x="2522100" y="13512"/>
                  <a:pt x="2650421" y="0"/>
                </a:cubicBezTo>
                <a:cubicBezTo>
                  <a:pt x="2778742" y="-13512"/>
                  <a:pt x="3104525" y="2639"/>
                  <a:pt x="3271532" y="0"/>
                </a:cubicBezTo>
                <a:cubicBezTo>
                  <a:pt x="3438539" y="-2639"/>
                  <a:pt x="3564522" y="-27854"/>
                  <a:pt x="3842954" y="0"/>
                </a:cubicBezTo>
                <a:cubicBezTo>
                  <a:pt x="4121386" y="27854"/>
                  <a:pt x="4101837" y="-22648"/>
                  <a:pt x="4314998" y="0"/>
                </a:cubicBezTo>
                <a:cubicBezTo>
                  <a:pt x="4528159" y="22648"/>
                  <a:pt x="4753618" y="-2161"/>
                  <a:pt x="5035487" y="0"/>
                </a:cubicBezTo>
                <a:cubicBezTo>
                  <a:pt x="5072584" y="-1084"/>
                  <a:pt x="5100502" y="30901"/>
                  <a:pt x="5102087" y="66600"/>
                </a:cubicBezTo>
                <a:cubicBezTo>
                  <a:pt x="5089815" y="191365"/>
                  <a:pt x="5111921" y="205761"/>
                  <a:pt x="5102087" y="332990"/>
                </a:cubicBezTo>
                <a:cubicBezTo>
                  <a:pt x="5102642" y="364420"/>
                  <a:pt x="5064320" y="402126"/>
                  <a:pt x="5035487" y="399590"/>
                </a:cubicBezTo>
                <a:cubicBezTo>
                  <a:pt x="4765703" y="379000"/>
                  <a:pt x="4722219" y="381161"/>
                  <a:pt x="4464065" y="399590"/>
                </a:cubicBezTo>
                <a:cubicBezTo>
                  <a:pt x="4205911" y="418019"/>
                  <a:pt x="4105371" y="392799"/>
                  <a:pt x="3892643" y="399590"/>
                </a:cubicBezTo>
                <a:cubicBezTo>
                  <a:pt x="3679915" y="406381"/>
                  <a:pt x="3527210" y="392584"/>
                  <a:pt x="3321221" y="399590"/>
                </a:cubicBezTo>
                <a:cubicBezTo>
                  <a:pt x="3115232" y="406596"/>
                  <a:pt x="2888280" y="431096"/>
                  <a:pt x="2650421" y="399590"/>
                </a:cubicBezTo>
                <a:cubicBezTo>
                  <a:pt x="2412562" y="368084"/>
                  <a:pt x="2212795" y="397286"/>
                  <a:pt x="1929933" y="399590"/>
                </a:cubicBezTo>
                <a:cubicBezTo>
                  <a:pt x="1647071" y="401894"/>
                  <a:pt x="1558876" y="383278"/>
                  <a:pt x="1259133" y="399590"/>
                </a:cubicBezTo>
                <a:cubicBezTo>
                  <a:pt x="959390" y="415902"/>
                  <a:pt x="510127" y="350147"/>
                  <a:pt x="66600" y="399590"/>
                </a:cubicBezTo>
                <a:cubicBezTo>
                  <a:pt x="32707" y="395727"/>
                  <a:pt x="-1005" y="369678"/>
                  <a:pt x="0" y="332990"/>
                </a:cubicBezTo>
                <a:cubicBezTo>
                  <a:pt x="7919" y="234131"/>
                  <a:pt x="-3652" y="143659"/>
                  <a:pt x="0" y="66600"/>
                </a:cubicBezTo>
                <a:close/>
              </a:path>
              <a:path w="5102087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08649" y="-13068"/>
                  <a:pt x="378981" y="1287"/>
                  <a:pt x="687711" y="0"/>
                </a:cubicBezTo>
                <a:cubicBezTo>
                  <a:pt x="996441" y="-1287"/>
                  <a:pt x="1183582" y="-17253"/>
                  <a:pt x="1408199" y="0"/>
                </a:cubicBezTo>
                <a:cubicBezTo>
                  <a:pt x="1632816" y="17253"/>
                  <a:pt x="1895856" y="14542"/>
                  <a:pt x="2128688" y="0"/>
                </a:cubicBezTo>
                <a:cubicBezTo>
                  <a:pt x="2361520" y="-14542"/>
                  <a:pt x="2506197" y="-4706"/>
                  <a:pt x="2700110" y="0"/>
                </a:cubicBezTo>
                <a:cubicBezTo>
                  <a:pt x="2894023" y="4706"/>
                  <a:pt x="3172628" y="-7039"/>
                  <a:pt x="3370910" y="0"/>
                </a:cubicBezTo>
                <a:cubicBezTo>
                  <a:pt x="3569192" y="7039"/>
                  <a:pt x="3863018" y="-14857"/>
                  <a:pt x="4091398" y="0"/>
                </a:cubicBezTo>
                <a:cubicBezTo>
                  <a:pt x="4319778" y="14857"/>
                  <a:pt x="4751693" y="-21896"/>
                  <a:pt x="5035487" y="0"/>
                </a:cubicBezTo>
                <a:cubicBezTo>
                  <a:pt x="5066584" y="5195"/>
                  <a:pt x="5099226" y="31803"/>
                  <a:pt x="5102087" y="66600"/>
                </a:cubicBezTo>
                <a:cubicBezTo>
                  <a:pt x="5108707" y="121536"/>
                  <a:pt x="5108517" y="234649"/>
                  <a:pt x="5102087" y="332990"/>
                </a:cubicBezTo>
                <a:cubicBezTo>
                  <a:pt x="5102082" y="367861"/>
                  <a:pt x="5063983" y="396173"/>
                  <a:pt x="5035487" y="399590"/>
                </a:cubicBezTo>
                <a:cubicBezTo>
                  <a:pt x="4835647" y="394716"/>
                  <a:pt x="4708151" y="403648"/>
                  <a:pt x="4563443" y="399590"/>
                </a:cubicBezTo>
                <a:cubicBezTo>
                  <a:pt x="4418735" y="395532"/>
                  <a:pt x="4222810" y="385999"/>
                  <a:pt x="3942332" y="399590"/>
                </a:cubicBezTo>
                <a:cubicBezTo>
                  <a:pt x="3661854" y="413181"/>
                  <a:pt x="3443163" y="417047"/>
                  <a:pt x="3221843" y="399590"/>
                </a:cubicBezTo>
                <a:cubicBezTo>
                  <a:pt x="3000523" y="382133"/>
                  <a:pt x="2959893" y="382487"/>
                  <a:pt x="2700110" y="399590"/>
                </a:cubicBezTo>
                <a:cubicBezTo>
                  <a:pt x="2440327" y="416693"/>
                  <a:pt x="2219084" y="425025"/>
                  <a:pt x="2029310" y="399590"/>
                </a:cubicBezTo>
                <a:cubicBezTo>
                  <a:pt x="1839536" y="374155"/>
                  <a:pt x="1592389" y="385209"/>
                  <a:pt x="1358511" y="399590"/>
                </a:cubicBezTo>
                <a:cubicBezTo>
                  <a:pt x="1124633" y="413971"/>
                  <a:pt x="947365" y="384272"/>
                  <a:pt x="836777" y="399590"/>
                </a:cubicBezTo>
                <a:cubicBezTo>
                  <a:pt x="726189" y="414908"/>
                  <a:pt x="221498" y="392222"/>
                  <a:pt x="66600" y="399590"/>
                </a:cubicBezTo>
                <a:cubicBezTo>
                  <a:pt x="35598" y="396871"/>
                  <a:pt x="-1492" y="367133"/>
                  <a:pt x="0" y="332990"/>
                </a:cubicBezTo>
                <a:cubicBezTo>
                  <a:pt x="10681" y="223111"/>
                  <a:pt x="-10975" y="123188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الإحتفاظ بسيولة معناه = </a:t>
            </a:r>
            <a:r>
              <a:rPr lang="ar-EG" sz="16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الأموال لا تستثمر</a:t>
            </a:r>
            <a:endParaRPr lang="en-US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AABEA1CD-8A8B-9598-F814-1111A4CFB9D8}"/>
              </a:ext>
            </a:extLst>
          </p:cNvPr>
          <p:cNvSpPr/>
          <p:nvPr/>
        </p:nvSpPr>
        <p:spPr>
          <a:xfrm>
            <a:off x="5258657" y="6036544"/>
            <a:ext cx="4436583" cy="399590"/>
          </a:xfrm>
          <a:custGeom>
            <a:avLst/>
            <a:gdLst>
              <a:gd name="connsiteX0" fmla="*/ 0 w 4436583"/>
              <a:gd name="connsiteY0" fmla="*/ 66600 h 399590"/>
              <a:gd name="connsiteX1" fmla="*/ 66600 w 4436583"/>
              <a:gd name="connsiteY1" fmla="*/ 0 h 399590"/>
              <a:gd name="connsiteX2" fmla="*/ 681369 w 4436583"/>
              <a:gd name="connsiteY2" fmla="*/ 0 h 399590"/>
              <a:gd name="connsiteX3" fmla="*/ 1210070 w 4436583"/>
              <a:gd name="connsiteY3" fmla="*/ 0 h 399590"/>
              <a:gd name="connsiteX4" fmla="*/ 1867873 w 4436583"/>
              <a:gd name="connsiteY4" fmla="*/ 0 h 399590"/>
              <a:gd name="connsiteX5" fmla="*/ 2525676 w 4436583"/>
              <a:gd name="connsiteY5" fmla="*/ 0 h 399590"/>
              <a:gd name="connsiteX6" fmla="*/ 3183479 w 4436583"/>
              <a:gd name="connsiteY6" fmla="*/ 0 h 399590"/>
              <a:gd name="connsiteX7" fmla="*/ 3712180 w 4436583"/>
              <a:gd name="connsiteY7" fmla="*/ 0 h 399590"/>
              <a:gd name="connsiteX8" fmla="*/ 4369983 w 4436583"/>
              <a:gd name="connsiteY8" fmla="*/ 0 h 399590"/>
              <a:gd name="connsiteX9" fmla="*/ 4436583 w 4436583"/>
              <a:gd name="connsiteY9" fmla="*/ 66600 h 399590"/>
              <a:gd name="connsiteX10" fmla="*/ 4436583 w 4436583"/>
              <a:gd name="connsiteY10" fmla="*/ 332990 h 399590"/>
              <a:gd name="connsiteX11" fmla="*/ 4369983 w 4436583"/>
              <a:gd name="connsiteY11" fmla="*/ 399590 h 399590"/>
              <a:gd name="connsiteX12" fmla="*/ 3841282 w 4436583"/>
              <a:gd name="connsiteY12" fmla="*/ 399590 h 399590"/>
              <a:gd name="connsiteX13" fmla="*/ 3140445 w 4436583"/>
              <a:gd name="connsiteY13" fmla="*/ 399590 h 399590"/>
              <a:gd name="connsiteX14" fmla="*/ 2439608 w 4436583"/>
              <a:gd name="connsiteY14" fmla="*/ 399590 h 399590"/>
              <a:gd name="connsiteX15" fmla="*/ 1824839 w 4436583"/>
              <a:gd name="connsiteY15" fmla="*/ 399590 h 399590"/>
              <a:gd name="connsiteX16" fmla="*/ 1253104 w 4436583"/>
              <a:gd name="connsiteY16" fmla="*/ 399590 h 399590"/>
              <a:gd name="connsiteX17" fmla="*/ 681369 w 4436583"/>
              <a:gd name="connsiteY17" fmla="*/ 399590 h 399590"/>
              <a:gd name="connsiteX18" fmla="*/ 66600 w 4436583"/>
              <a:gd name="connsiteY18" fmla="*/ 399590 h 399590"/>
              <a:gd name="connsiteX19" fmla="*/ 0 w 4436583"/>
              <a:gd name="connsiteY19" fmla="*/ 332990 h 399590"/>
              <a:gd name="connsiteX20" fmla="*/ 0 w 4436583"/>
              <a:gd name="connsiteY2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36583" h="399590" fill="none" extrusionOk="0">
                <a:moveTo>
                  <a:pt x="0" y="66600"/>
                </a:moveTo>
                <a:cubicBezTo>
                  <a:pt x="5979" y="32763"/>
                  <a:pt x="30114" y="4768"/>
                  <a:pt x="66600" y="0"/>
                </a:cubicBezTo>
                <a:cubicBezTo>
                  <a:pt x="320364" y="-24129"/>
                  <a:pt x="397170" y="6253"/>
                  <a:pt x="681369" y="0"/>
                </a:cubicBezTo>
                <a:cubicBezTo>
                  <a:pt x="965568" y="-6253"/>
                  <a:pt x="1068805" y="2375"/>
                  <a:pt x="1210070" y="0"/>
                </a:cubicBezTo>
                <a:cubicBezTo>
                  <a:pt x="1351335" y="-2375"/>
                  <a:pt x="1669103" y="19061"/>
                  <a:pt x="1867873" y="0"/>
                </a:cubicBezTo>
                <a:cubicBezTo>
                  <a:pt x="2066643" y="-19061"/>
                  <a:pt x="2267416" y="-12293"/>
                  <a:pt x="2525676" y="0"/>
                </a:cubicBezTo>
                <a:cubicBezTo>
                  <a:pt x="2783936" y="12293"/>
                  <a:pt x="2858276" y="19482"/>
                  <a:pt x="3183479" y="0"/>
                </a:cubicBezTo>
                <a:cubicBezTo>
                  <a:pt x="3508682" y="-19482"/>
                  <a:pt x="3543676" y="-14625"/>
                  <a:pt x="3712180" y="0"/>
                </a:cubicBezTo>
                <a:cubicBezTo>
                  <a:pt x="3880684" y="14625"/>
                  <a:pt x="4087410" y="-10570"/>
                  <a:pt x="4369983" y="0"/>
                </a:cubicBezTo>
                <a:cubicBezTo>
                  <a:pt x="4407986" y="-501"/>
                  <a:pt x="4438906" y="31886"/>
                  <a:pt x="4436583" y="66600"/>
                </a:cubicBezTo>
                <a:cubicBezTo>
                  <a:pt x="4426356" y="141406"/>
                  <a:pt x="4435666" y="201721"/>
                  <a:pt x="4436583" y="332990"/>
                </a:cubicBezTo>
                <a:cubicBezTo>
                  <a:pt x="4436898" y="368688"/>
                  <a:pt x="4405180" y="400673"/>
                  <a:pt x="4369983" y="399590"/>
                </a:cubicBezTo>
                <a:cubicBezTo>
                  <a:pt x="4113454" y="423742"/>
                  <a:pt x="4062475" y="418142"/>
                  <a:pt x="3841282" y="399590"/>
                </a:cubicBezTo>
                <a:cubicBezTo>
                  <a:pt x="3620089" y="381038"/>
                  <a:pt x="3431848" y="412814"/>
                  <a:pt x="3140445" y="399590"/>
                </a:cubicBezTo>
                <a:cubicBezTo>
                  <a:pt x="2849042" y="386366"/>
                  <a:pt x="2581514" y="414653"/>
                  <a:pt x="2439608" y="399590"/>
                </a:cubicBezTo>
                <a:cubicBezTo>
                  <a:pt x="2297702" y="384527"/>
                  <a:pt x="2022377" y="423393"/>
                  <a:pt x="1824839" y="399590"/>
                </a:cubicBezTo>
                <a:cubicBezTo>
                  <a:pt x="1627301" y="375787"/>
                  <a:pt x="1528808" y="407149"/>
                  <a:pt x="1253104" y="399590"/>
                </a:cubicBezTo>
                <a:cubicBezTo>
                  <a:pt x="977400" y="392031"/>
                  <a:pt x="898088" y="423005"/>
                  <a:pt x="681369" y="399590"/>
                </a:cubicBezTo>
                <a:cubicBezTo>
                  <a:pt x="464650" y="376175"/>
                  <a:pt x="348035" y="387080"/>
                  <a:pt x="66600" y="399590"/>
                </a:cubicBezTo>
                <a:cubicBezTo>
                  <a:pt x="25881" y="394402"/>
                  <a:pt x="1240" y="372718"/>
                  <a:pt x="0" y="332990"/>
                </a:cubicBezTo>
                <a:cubicBezTo>
                  <a:pt x="-10706" y="220102"/>
                  <a:pt x="316" y="135907"/>
                  <a:pt x="0" y="66600"/>
                </a:cubicBezTo>
                <a:close/>
              </a:path>
              <a:path w="4436583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06352" y="26300"/>
                  <a:pt x="488438" y="-15936"/>
                  <a:pt x="681369" y="0"/>
                </a:cubicBezTo>
                <a:cubicBezTo>
                  <a:pt x="874300" y="15936"/>
                  <a:pt x="1173289" y="10531"/>
                  <a:pt x="1382206" y="0"/>
                </a:cubicBezTo>
                <a:cubicBezTo>
                  <a:pt x="1591123" y="-10531"/>
                  <a:pt x="1786026" y="-20601"/>
                  <a:pt x="2083042" y="0"/>
                </a:cubicBezTo>
                <a:cubicBezTo>
                  <a:pt x="2380058" y="20601"/>
                  <a:pt x="2390944" y="-21369"/>
                  <a:pt x="2654777" y="0"/>
                </a:cubicBezTo>
                <a:cubicBezTo>
                  <a:pt x="2918610" y="21369"/>
                  <a:pt x="3028138" y="-24370"/>
                  <a:pt x="3312580" y="0"/>
                </a:cubicBezTo>
                <a:cubicBezTo>
                  <a:pt x="3597022" y="24370"/>
                  <a:pt x="4123959" y="7213"/>
                  <a:pt x="4369983" y="0"/>
                </a:cubicBezTo>
                <a:cubicBezTo>
                  <a:pt x="4400608" y="-1579"/>
                  <a:pt x="4435765" y="29211"/>
                  <a:pt x="4436583" y="66600"/>
                </a:cubicBezTo>
                <a:cubicBezTo>
                  <a:pt x="4444649" y="193027"/>
                  <a:pt x="4438038" y="273836"/>
                  <a:pt x="4436583" y="332990"/>
                </a:cubicBezTo>
                <a:cubicBezTo>
                  <a:pt x="4441390" y="377272"/>
                  <a:pt x="4405647" y="404687"/>
                  <a:pt x="4369983" y="399590"/>
                </a:cubicBezTo>
                <a:cubicBezTo>
                  <a:pt x="4241764" y="426169"/>
                  <a:pt x="3962610" y="408104"/>
                  <a:pt x="3798248" y="399590"/>
                </a:cubicBezTo>
                <a:cubicBezTo>
                  <a:pt x="3633887" y="391076"/>
                  <a:pt x="3382687" y="371223"/>
                  <a:pt x="3097411" y="399590"/>
                </a:cubicBezTo>
                <a:cubicBezTo>
                  <a:pt x="2812135" y="427957"/>
                  <a:pt x="2722918" y="426174"/>
                  <a:pt x="2482642" y="399590"/>
                </a:cubicBezTo>
                <a:cubicBezTo>
                  <a:pt x="2242366" y="373006"/>
                  <a:pt x="1944332" y="413728"/>
                  <a:pt x="1781806" y="399590"/>
                </a:cubicBezTo>
                <a:cubicBezTo>
                  <a:pt x="1619280" y="385452"/>
                  <a:pt x="1430592" y="399874"/>
                  <a:pt x="1253104" y="399590"/>
                </a:cubicBezTo>
                <a:cubicBezTo>
                  <a:pt x="1075616" y="399306"/>
                  <a:pt x="803542" y="408285"/>
                  <a:pt x="595301" y="399590"/>
                </a:cubicBezTo>
                <a:cubicBezTo>
                  <a:pt x="387060" y="390895"/>
                  <a:pt x="220055" y="382056"/>
                  <a:pt x="66600" y="399590"/>
                </a:cubicBezTo>
                <a:cubicBezTo>
                  <a:pt x="32813" y="395662"/>
                  <a:pt x="1198" y="370001"/>
                  <a:pt x="0" y="332990"/>
                </a:cubicBezTo>
                <a:cubicBezTo>
                  <a:pt x="-2086" y="217630"/>
                  <a:pt x="9680" y="133306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يجب الموازنة بين السيولة والربحية</a:t>
            </a:r>
            <a:endParaRPr lang="en-US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7D9903-E88D-5382-2A10-267D8EC30540}"/>
              </a:ext>
            </a:extLst>
          </p:cNvPr>
          <p:cNvSpPr txBox="1"/>
          <p:nvPr/>
        </p:nvSpPr>
        <p:spPr>
          <a:xfrm>
            <a:off x="9272659" y="85688"/>
            <a:ext cx="2030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قياس كفاءة الشركة</a:t>
            </a:r>
            <a:endParaRPr lang="en-US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711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4" grpId="0" animBg="1"/>
      <p:bldP spid="6" grpId="0" animBg="1"/>
      <p:bldP spid="8" grpId="0" animBg="1"/>
      <p:bldP spid="10" grpId="0" animBg="1"/>
      <p:bldP spid="18" grpId="0" animBg="1"/>
      <p:bldP spid="38" grpId="0" animBg="1"/>
      <p:bldP spid="39" grpId="0" animBg="1"/>
      <p:bldP spid="46" grpId="0" animBg="1"/>
      <p:bldP spid="4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1259" y="6033033"/>
            <a:ext cx="1142245" cy="669925"/>
          </a:xfrm>
        </p:spPr>
        <p:txBody>
          <a:bodyPr/>
          <a:lstStyle/>
          <a:p>
            <a:r>
              <a:rPr lang="ar-EG" sz="6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29</a:t>
            </a:r>
            <a:endParaRPr lang="en-US" sz="6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38CA97AC-E225-32C2-6501-4AAE0DF0EE2C}"/>
              </a:ext>
            </a:extLst>
          </p:cNvPr>
          <p:cNvSpPr/>
          <p:nvPr/>
        </p:nvSpPr>
        <p:spPr>
          <a:xfrm>
            <a:off x="4157282" y="542566"/>
            <a:ext cx="4394869" cy="570526"/>
          </a:xfrm>
          <a:custGeom>
            <a:avLst/>
            <a:gdLst>
              <a:gd name="connsiteX0" fmla="*/ 0 w 4394869"/>
              <a:gd name="connsiteY0" fmla="*/ 95090 h 570526"/>
              <a:gd name="connsiteX1" fmla="*/ 95090 w 4394869"/>
              <a:gd name="connsiteY1" fmla="*/ 0 h 570526"/>
              <a:gd name="connsiteX2" fmla="*/ 695760 w 4394869"/>
              <a:gd name="connsiteY2" fmla="*/ 0 h 570526"/>
              <a:gd name="connsiteX3" fmla="*/ 1212336 w 4394869"/>
              <a:gd name="connsiteY3" fmla="*/ 0 h 570526"/>
              <a:gd name="connsiteX4" fmla="*/ 1855053 w 4394869"/>
              <a:gd name="connsiteY4" fmla="*/ 0 h 570526"/>
              <a:gd name="connsiteX5" fmla="*/ 2497769 w 4394869"/>
              <a:gd name="connsiteY5" fmla="*/ 0 h 570526"/>
              <a:gd name="connsiteX6" fmla="*/ 3140486 w 4394869"/>
              <a:gd name="connsiteY6" fmla="*/ 0 h 570526"/>
              <a:gd name="connsiteX7" fmla="*/ 3657062 w 4394869"/>
              <a:gd name="connsiteY7" fmla="*/ 0 h 570526"/>
              <a:gd name="connsiteX8" fmla="*/ 4299779 w 4394869"/>
              <a:gd name="connsiteY8" fmla="*/ 0 h 570526"/>
              <a:gd name="connsiteX9" fmla="*/ 4394869 w 4394869"/>
              <a:gd name="connsiteY9" fmla="*/ 95090 h 570526"/>
              <a:gd name="connsiteX10" fmla="*/ 4394869 w 4394869"/>
              <a:gd name="connsiteY10" fmla="*/ 475436 h 570526"/>
              <a:gd name="connsiteX11" fmla="*/ 4299779 w 4394869"/>
              <a:gd name="connsiteY11" fmla="*/ 570526 h 570526"/>
              <a:gd name="connsiteX12" fmla="*/ 3783203 w 4394869"/>
              <a:gd name="connsiteY12" fmla="*/ 570526 h 570526"/>
              <a:gd name="connsiteX13" fmla="*/ 3098439 w 4394869"/>
              <a:gd name="connsiteY13" fmla="*/ 570526 h 570526"/>
              <a:gd name="connsiteX14" fmla="*/ 2413676 w 4394869"/>
              <a:gd name="connsiteY14" fmla="*/ 570526 h 570526"/>
              <a:gd name="connsiteX15" fmla="*/ 1813006 w 4394869"/>
              <a:gd name="connsiteY15" fmla="*/ 570526 h 570526"/>
              <a:gd name="connsiteX16" fmla="*/ 1254383 w 4394869"/>
              <a:gd name="connsiteY16" fmla="*/ 570526 h 570526"/>
              <a:gd name="connsiteX17" fmla="*/ 695760 w 4394869"/>
              <a:gd name="connsiteY17" fmla="*/ 570526 h 570526"/>
              <a:gd name="connsiteX18" fmla="*/ 95090 w 4394869"/>
              <a:gd name="connsiteY18" fmla="*/ 570526 h 570526"/>
              <a:gd name="connsiteX19" fmla="*/ 0 w 4394869"/>
              <a:gd name="connsiteY19" fmla="*/ 475436 h 570526"/>
              <a:gd name="connsiteX20" fmla="*/ 0 w 4394869"/>
              <a:gd name="connsiteY20" fmla="*/ 95090 h 570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94869" h="570526" fill="none" extrusionOk="0">
                <a:moveTo>
                  <a:pt x="0" y="95090"/>
                </a:moveTo>
                <a:cubicBezTo>
                  <a:pt x="7849" y="46439"/>
                  <a:pt x="43335" y="12257"/>
                  <a:pt x="95090" y="0"/>
                </a:cubicBezTo>
                <a:cubicBezTo>
                  <a:pt x="362860" y="-22740"/>
                  <a:pt x="448459" y="-18626"/>
                  <a:pt x="695760" y="0"/>
                </a:cubicBezTo>
                <a:cubicBezTo>
                  <a:pt x="943061" y="18626"/>
                  <a:pt x="1076749" y="-15955"/>
                  <a:pt x="1212336" y="0"/>
                </a:cubicBezTo>
                <a:cubicBezTo>
                  <a:pt x="1347923" y="15955"/>
                  <a:pt x="1706361" y="-5617"/>
                  <a:pt x="1855053" y="0"/>
                </a:cubicBezTo>
                <a:cubicBezTo>
                  <a:pt x="2003745" y="5617"/>
                  <a:pt x="2316915" y="24817"/>
                  <a:pt x="2497769" y="0"/>
                </a:cubicBezTo>
                <a:cubicBezTo>
                  <a:pt x="2678623" y="-24817"/>
                  <a:pt x="2867582" y="-26386"/>
                  <a:pt x="3140486" y="0"/>
                </a:cubicBezTo>
                <a:cubicBezTo>
                  <a:pt x="3413390" y="26386"/>
                  <a:pt x="3483023" y="11274"/>
                  <a:pt x="3657062" y="0"/>
                </a:cubicBezTo>
                <a:cubicBezTo>
                  <a:pt x="3831101" y="-11274"/>
                  <a:pt x="3987522" y="-24333"/>
                  <a:pt x="4299779" y="0"/>
                </a:cubicBezTo>
                <a:cubicBezTo>
                  <a:pt x="4361288" y="-3690"/>
                  <a:pt x="4400605" y="47679"/>
                  <a:pt x="4394869" y="95090"/>
                </a:cubicBezTo>
                <a:cubicBezTo>
                  <a:pt x="4377884" y="259560"/>
                  <a:pt x="4388275" y="362903"/>
                  <a:pt x="4394869" y="475436"/>
                </a:cubicBezTo>
                <a:cubicBezTo>
                  <a:pt x="4397929" y="517435"/>
                  <a:pt x="4350578" y="571700"/>
                  <a:pt x="4299779" y="570526"/>
                </a:cubicBezTo>
                <a:cubicBezTo>
                  <a:pt x="4194596" y="579816"/>
                  <a:pt x="3887640" y="570704"/>
                  <a:pt x="3783203" y="570526"/>
                </a:cubicBezTo>
                <a:cubicBezTo>
                  <a:pt x="3678766" y="570348"/>
                  <a:pt x="3373234" y="575964"/>
                  <a:pt x="3098439" y="570526"/>
                </a:cubicBezTo>
                <a:cubicBezTo>
                  <a:pt x="2823644" y="565088"/>
                  <a:pt x="2558914" y="565009"/>
                  <a:pt x="2413676" y="570526"/>
                </a:cubicBezTo>
                <a:cubicBezTo>
                  <a:pt x="2268438" y="576043"/>
                  <a:pt x="1946214" y="544081"/>
                  <a:pt x="1813006" y="570526"/>
                </a:cubicBezTo>
                <a:cubicBezTo>
                  <a:pt x="1679798" y="596972"/>
                  <a:pt x="1405771" y="547227"/>
                  <a:pt x="1254383" y="570526"/>
                </a:cubicBezTo>
                <a:cubicBezTo>
                  <a:pt x="1102995" y="593825"/>
                  <a:pt x="880009" y="547226"/>
                  <a:pt x="695760" y="570526"/>
                </a:cubicBezTo>
                <a:cubicBezTo>
                  <a:pt x="511511" y="593826"/>
                  <a:pt x="334556" y="570561"/>
                  <a:pt x="95090" y="570526"/>
                </a:cubicBezTo>
                <a:cubicBezTo>
                  <a:pt x="39546" y="566537"/>
                  <a:pt x="3040" y="535178"/>
                  <a:pt x="0" y="475436"/>
                </a:cubicBezTo>
                <a:cubicBezTo>
                  <a:pt x="-11608" y="395817"/>
                  <a:pt x="1236" y="272041"/>
                  <a:pt x="0" y="95090"/>
                </a:cubicBezTo>
                <a:close/>
              </a:path>
              <a:path w="4394869" h="570526" stroke="0" extrusionOk="0">
                <a:moveTo>
                  <a:pt x="0" y="95090"/>
                </a:moveTo>
                <a:cubicBezTo>
                  <a:pt x="1404" y="40556"/>
                  <a:pt x="41967" y="4515"/>
                  <a:pt x="95090" y="0"/>
                </a:cubicBezTo>
                <a:cubicBezTo>
                  <a:pt x="361173" y="26171"/>
                  <a:pt x="418196" y="24841"/>
                  <a:pt x="695760" y="0"/>
                </a:cubicBezTo>
                <a:cubicBezTo>
                  <a:pt x="973324" y="-24841"/>
                  <a:pt x="1199382" y="-31980"/>
                  <a:pt x="1380523" y="0"/>
                </a:cubicBezTo>
                <a:cubicBezTo>
                  <a:pt x="1561664" y="31980"/>
                  <a:pt x="1787398" y="2964"/>
                  <a:pt x="2065287" y="0"/>
                </a:cubicBezTo>
                <a:cubicBezTo>
                  <a:pt x="2343176" y="-2964"/>
                  <a:pt x="2500958" y="20599"/>
                  <a:pt x="2623910" y="0"/>
                </a:cubicBezTo>
                <a:cubicBezTo>
                  <a:pt x="2746862" y="-20599"/>
                  <a:pt x="3009378" y="3729"/>
                  <a:pt x="3266627" y="0"/>
                </a:cubicBezTo>
                <a:cubicBezTo>
                  <a:pt x="3523876" y="-3729"/>
                  <a:pt x="3962333" y="-22023"/>
                  <a:pt x="4299779" y="0"/>
                </a:cubicBezTo>
                <a:cubicBezTo>
                  <a:pt x="4342196" y="-2591"/>
                  <a:pt x="4392701" y="40965"/>
                  <a:pt x="4394869" y="95090"/>
                </a:cubicBezTo>
                <a:cubicBezTo>
                  <a:pt x="4384901" y="192861"/>
                  <a:pt x="4379234" y="312531"/>
                  <a:pt x="4394869" y="475436"/>
                </a:cubicBezTo>
                <a:cubicBezTo>
                  <a:pt x="4398035" y="532893"/>
                  <a:pt x="4351532" y="574009"/>
                  <a:pt x="4299779" y="570526"/>
                </a:cubicBezTo>
                <a:cubicBezTo>
                  <a:pt x="4057587" y="542825"/>
                  <a:pt x="3997895" y="585538"/>
                  <a:pt x="3741156" y="570526"/>
                </a:cubicBezTo>
                <a:cubicBezTo>
                  <a:pt x="3484417" y="555514"/>
                  <a:pt x="3322704" y="604436"/>
                  <a:pt x="3056392" y="570526"/>
                </a:cubicBezTo>
                <a:cubicBezTo>
                  <a:pt x="2790080" y="536616"/>
                  <a:pt x="2587276" y="594476"/>
                  <a:pt x="2455723" y="570526"/>
                </a:cubicBezTo>
                <a:cubicBezTo>
                  <a:pt x="2324170" y="546576"/>
                  <a:pt x="1909413" y="569658"/>
                  <a:pt x="1770959" y="570526"/>
                </a:cubicBezTo>
                <a:cubicBezTo>
                  <a:pt x="1632505" y="571394"/>
                  <a:pt x="1508800" y="545663"/>
                  <a:pt x="1254383" y="570526"/>
                </a:cubicBezTo>
                <a:cubicBezTo>
                  <a:pt x="999966" y="595389"/>
                  <a:pt x="849932" y="590755"/>
                  <a:pt x="611666" y="570526"/>
                </a:cubicBezTo>
                <a:cubicBezTo>
                  <a:pt x="373400" y="550297"/>
                  <a:pt x="331901" y="546091"/>
                  <a:pt x="95090" y="570526"/>
                </a:cubicBezTo>
                <a:cubicBezTo>
                  <a:pt x="43889" y="568800"/>
                  <a:pt x="9469" y="529766"/>
                  <a:pt x="0" y="475436"/>
                </a:cubicBezTo>
                <a:cubicBezTo>
                  <a:pt x="419" y="305640"/>
                  <a:pt x="5343" y="203857"/>
                  <a:pt x="0" y="9509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أسوأ  القطاعات من جهة العائد على الاستثمار</a:t>
            </a:r>
            <a:endParaRPr lang="en-US" sz="1100" b="1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1B7E24-A9F0-CD8B-AD84-754F210A71DD}"/>
              </a:ext>
            </a:extLst>
          </p:cNvPr>
          <p:cNvSpPr txBox="1"/>
          <p:nvPr/>
        </p:nvSpPr>
        <p:spPr>
          <a:xfrm>
            <a:off x="8865610" y="90159"/>
            <a:ext cx="2883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عائد على الإستثمار مرتفع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3F5FBF6-C844-665B-13F3-FF94D74CFEBF}"/>
              </a:ext>
            </a:extLst>
          </p:cNvPr>
          <p:cNvSpPr/>
          <p:nvPr/>
        </p:nvSpPr>
        <p:spPr>
          <a:xfrm>
            <a:off x="7338095" y="1867567"/>
            <a:ext cx="3295652" cy="871912"/>
          </a:xfrm>
          <a:custGeom>
            <a:avLst/>
            <a:gdLst>
              <a:gd name="connsiteX0" fmla="*/ 0 w 3295652"/>
              <a:gd name="connsiteY0" fmla="*/ 145322 h 871912"/>
              <a:gd name="connsiteX1" fmla="*/ 145322 w 3295652"/>
              <a:gd name="connsiteY1" fmla="*/ 0 h 871912"/>
              <a:gd name="connsiteX2" fmla="*/ 716274 w 3295652"/>
              <a:gd name="connsiteY2" fmla="*/ 0 h 871912"/>
              <a:gd name="connsiteX3" fmla="*/ 1287225 w 3295652"/>
              <a:gd name="connsiteY3" fmla="*/ 0 h 871912"/>
              <a:gd name="connsiteX4" fmla="*/ 1828126 w 3295652"/>
              <a:gd name="connsiteY4" fmla="*/ 0 h 871912"/>
              <a:gd name="connsiteX5" fmla="*/ 2489228 w 3295652"/>
              <a:gd name="connsiteY5" fmla="*/ 0 h 871912"/>
              <a:gd name="connsiteX6" fmla="*/ 3150330 w 3295652"/>
              <a:gd name="connsiteY6" fmla="*/ 0 h 871912"/>
              <a:gd name="connsiteX7" fmla="*/ 3295652 w 3295652"/>
              <a:gd name="connsiteY7" fmla="*/ 145322 h 871912"/>
              <a:gd name="connsiteX8" fmla="*/ 3295652 w 3295652"/>
              <a:gd name="connsiteY8" fmla="*/ 726590 h 871912"/>
              <a:gd name="connsiteX9" fmla="*/ 3150330 w 3295652"/>
              <a:gd name="connsiteY9" fmla="*/ 871912 h 871912"/>
              <a:gd name="connsiteX10" fmla="*/ 2489228 w 3295652"/>
              <a:gd name="connsiteY10" fmla="*/ 871912 h 871912"/>
              <a:gd name="connsiteX11" fmla="*/ 1918277 w 3295652"/>
              <a:gd name="connsiteY11" fmla="*/ 871912 h 871912"/>
              <a:gd name="connsiteX12" fmla="*/ 1407425 w 3295652"/>
              <a:gd name="connsiteY12" fmla="*/ 871912 h 871912"/>
              <a:gd name="connsiteX13" fmla="*/ 746324 w 3295652"/>
              <a:gd name="connsiteY13" fmla="*/ 871912 h 871912"/>
              <a:gd name="connsiteX14" fmla="*/ 145322 w 3295652"/>
              <a:gd name="connsiteY14" fmla="*/ 871912 h 871912"/>
              <a:gd name="connsiteX15" fmla="*/ 0 w 3295652"/>
              <a:gd name="connsiteY15" fmla="*/ 726590 h 871912"/>
              <a:gd name="connsiteX16" fmla="*/ 0 w 3295652"/>
              <a:gd name="connsiteY16" fmla="*/ 145322 h 871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95652" h="871912" fill="none" extrusionOk="0">
                <a:moveTo>
                  <a:pt x="0" y="145322"/>
                </a:moveTo>
                <a:cubicBezTo>
                  <a:pt x="1039" y="55629"/>
                  <a:pt x="61396" y="4232"/>
                  <a:pt x="145322" y="0"/>
                </a:cubicBezTo>
                <a:cubicBezTo>
                  <a:pt x="362397" y="23212"/>
                  <a:pt x="564293" y="-6040"/>
                  <a:pt x="716274" y="0"/>
                </a:cubicBezTo>
                <a:cubicBezTo>
                  <a:pt x="868255" y="6040"/>
                  <a:pt x="1090148" y="23350"/>
                  <a:pt x="1287225" y="0"/>
                </a:cubicBezTo>
                <a:cubicBezTo>
                  <a:pt x="1484302" y="-23350"/>
                  <a:pt x="1592588" y="-385"/>
                  <a:pt x="1828126" y="0"/>
                </a:cubicBezTo>
                <a:cubicBezTo>
                  <a:pt x="2063664" y="385"/>
                  <a:pt x="2341485" y="-7275"/>
                  <a:pt x="2489228" y="0"/>
                </a:cubicBezTo>
                <a:cubicBezTo>
                  <a:pt x="2636971" y="7275"/>
                  <a:pt x="2843942" y="-31279"/>
                  <a:pt x="3150330" y="0"/>
                </a:cubicBezTo>
                <a:cubicBezTo>
                  <a:pt x="3238401" y="-3501"/>
                  <a:pt x="3303122" y="48972"/>
                  <a:pt x="3295652" y="145322"/>
                </a:cubicBezTo>
                <a:cubicBezTo>
                  <a:pt x="3303647" y="293648"/>
                  <a:pt x="3285934" y="535904"/>
                  <a:pt x="3295652" y="726590"/>
                </a:cubicBezTo>
                <a:cubicBezTo>
                  <a:pt x="3291829" y="792128"/>
                  <a:pt x="3221487" y="862912"/>
                  <a:pt x="3150330" y="871912"/>
                </a:cubicBezTo>
                <a:cubicBezTo>
                  <a:pt x="2948678" y="903801"/>
                  <a:pt x="2716895" y="844068"/>
                  <a:pt x="2489228" y="871912"/>
                </a:cubicBezTo>
                <a:cubicBezTo>
                  <a:pt x="2261561" y="899756"/>
                  <a:pt x="2174301" y="848046"/>
                  <a:pt x="1918277" y="871912"/>
                </a:cubicBezTo>
                <a:cubicBezTo>
                  <a:pt x="1662253" y="895778"/>
                  <a:pt x="1582437" y="876051"/>
                  <a:pt x="1407425" y="871912"/>
                </a:cubicBezTo>
                <a:cubicBezTo>
                  <a:pt x="1232413" y="867773"/>
                  <a:pt x="990492" y="895510"/>
                  <a:pt x="746324" y="871912"/>
                </a:cubicBezTo>
                <a:cubicBezTo>
                  <a:pt x="502156" y="848314"/>
                  <a:pt x="386480" y="870939"/>
                  <a:pt x="145322" y="871912"/>
                </a:cubicBezTo>
                <a:cubicBezTo>
                  <a:pt x="80658" y="872153"/>
                  <a:pt x="-8580" y="814193"/>
                  <a:pt x="0" y="726590"/>
                </a:cubicBezTo>
                <a:cubicBezTo>
                  <a:pt x="15877" y="516351"/>
                  <a:pt x="-19409" y="293558"/>
                  <a:pt x="0" y="145322"/>
                </a:cubicBezTo>
                <a:close/>
              </a:path>
              <a:path w="3295652" h="871912" stroke="0" extrusionOk="0">
                <a:moveTo>
                  <a:pt x="0" y="145322"/>
                </a:moveTo>
                <a:cubicBezTo>
                  <a:pt x="11055" y="49182"/>
                  <a:pt x="62931" y="15876"/>
                  <a:pt x="145322" y="0"/>
                </a:cubicBezTo>
                <a:cubicBezTo>
                  <a:pt x="297754" y="-14935"/>
                  <a:pt x="477888" y="-20204"/>
                  <a:pt x="746324" y="0"/>
                </a:cubicBezTo>
                <a:cubicBezTo>
                  <a:pt x="1014760" y="20204"/>
                  <a:pt x="1256692" y="-28326"/>
                  <a:pt x="1407425" y="0"/>
                </a:cubicBezTo>
                <a:cubicBezTo>
                  <a:pt x="1558158" y="28326"/>
                  <a:pt x="1813199" y="5937"/>
                  <a:pt x="2068527" y="0"/>
                </a:cubicBezTo>
                <a:cubicBezTo>
                  <a:pt x="2323855" y="-5937"/>
                  <a:pt x="2658549" y="-11294"/>
                  <a:pt x="3150330" y="0"/>
                </a:cubicBezTo>
                <a:cubicBezTo>
                  <a:pt x="3231790" y="-4026"/>
                  <a:pt x="3302150" y="69646"/>
                  <a:pt x="3295652" y="145322"/>
                </a:cubicBezTo>
                <a:cubicBezTo>
                  <a:pt x="3271144" y="381936"/>
                  <a:pt x="3269813" y="577526"/>
                  <a:pt x="3295652" y="726590"/>
                </a:cubicBezTo>
                <a:cubicBezTo>
                  <a:pt x="3288303" y="813565"/>
                  <a:pt x="3226042" y="875067"/>
                  <a:pt x="3150330" y="871912"/>
                </a:cubicBezTo>
                <a:cubicBezTo>
                  <a:pt x="2989884" y="901359"/>
                  <a:pt x="2787904" y="865555"/>
                  <a:pt x="2549328" y="871912"/>
                </a:cubicBezTo>
                <a:cubicBezTo>
                  <a:pt x="2310752" y="878269"/>
                  <a:pt x="2210149" y="848571"/>
                  <a:pt x="2038477" y="871912"/>
                </a:cubicBezTo>
                <a:cubicBezTo>
                  <a:pt x="1866805" y="895253"/>
                  <a:pt x="1695015" y="891148"/>
                  <a:pt x="1467526" y="871912"/>
                </a:cubicBezTo>
                <a:cubicBezTo>
                  <a:pt x="1240037" y="852676"/>
                  <a:pt x="1058435" y="844845"/>
                  <a:pt x="806424" y="871912"/>
                </a:cubicBezTo>
                <a:cubicBezTo>
                  <a:pt x="554413" y="898979"/>
                  <a:pt x="351879" y="892241"/>
                  <a:pt x="145322" y="871912"/>
                </a:cubicBezTo>
                <a:cubicBezTo>
                  <a:pt x="50810" y="863284"/>
                  <a:pt x="7835" y="797803"/>
                  <a:pt x="0" y="726590"/>
                </a:cubicBezTo>
                <a:cubicBezTo>
                  <a:pt x="23501" y="599234"/>
                  <a:pt x="-23354" y="372463"/>
                  <a:pt x="0" y="145322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قطاع الاتصالات  </a:t>
            </a:r>
            <a:endParaRPr lang="en-US" sz="16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pPr algn="ctr"/>
            <a:r>
              <a:rPr lang="en-US" sz="16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Communication Services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4A4DFBE-2168-83AA-EFFD-C005C579C580}"/>
              </a:ext>
            </a:extLst>
          </p:cNvPr>
          <p:cNvSpPr/>
          <p:nvPr/>
        </p:nvSpPr>
        <p:spPr>
          <a:xfrm>
            <a:off x="2514600" y="1817374"/>
            <a:ext cx="3840117" cy="871912"/>
          </a:xfrm>
          <a:custGeom>
            <a:avLst/>
            <a:gdLst>
              <a:gd name="connsiteX0" fmla="*/ 0 w 3840117"/>
              <a:gd name="connsiteY0" fmla="*/ 145322 h 871912"/>
              <a:gd name="connsiteX1" fmla="*/ 145322 w 3840117"/>
              <a:gd name="connsiteY1" fmla="*/ 0 h 871912"/>
              <a:gd name="connsiteX2" fmla="*/ 665911 w 3840117"/>
              <a:gd name="connsiteY2" fmla="*/ 0 h 871912"/>
              <a:gd name="connsiteX3" fmla="*/ 1328480 w 3840117"/>
              <a:gd name="connsiteY3" fmla="*/ 0 h 871912"/>
              <a:gd name="connsiteX4" fmla="*/ 1849069 w 3840117"/>
              <a:gd name="connsiteY4" fmla="*/ 0 h 871912"/>
              <a:gd name="connsiteX5" fmla="*/ 2369658 w 3840117"/>
              <a:gd name="connsiteY5" fmla="*/ 0 h 871912"/>
              <a:gd name="connsiteX6" fmla="*/ 2996732 w 3840117"/>
              <a:gd name="connsiteY6" fmla="*/ 0 h 871912"/>
              <a:gd name="connsiteX7" fmla="*/ 3694795 w 3840117"/>
              <a:gd name="connsiteY7" fmla="*/ 0 h 871912"/>
              <a:gd name="connsiteX8" fmla="*/ 3840117 w 3840117"/>
              <a:gd name="connsiteY8" fmla="*/ 145322 h 871912"/>
              <a:gd name="connsiteX9" fmla="*/ 3840117 w 3840117"/>
              <a:gd name="connsiteY9" fmla="*/ 726590 h 871912"/>
              <a:gd name="connsiteX10" fmla="*/ 3694795 w 3840117"/>
              <a:gd name="connsiteY10" fmla="*/ 871912 h 871912"/>
              <a:gd name="connsiteX11" fmla="*/ 3138711 w 3840117"/>
              <a:gd name="connsiteY11" fmla="*/ 871912 h 871912"/>
              <a:gd name="connsiteX12" fmla="*/ 2653616 w 3840117"/>
              <a:gd name="connsiteY12" fmla="*/ 871912 h 871912"/>
              <a:gd name="connsiteX13" fmla="*/ 2026543 w 3840117"/>
              <a:gd name="connsiteY13" fmla="*/ 871912 h 871912"/>
              <a:gd name="connsiteX14" fmla="*/ 1470459 w 3840117"/>
              <a:gd name="connsiteY14" fmla="*/ 871912 h 871912"/>
              <a:gd name="connsiteX15" fmla="*/ 807890 w 3840117"/>
              <a:gd name="connsiteY15" fmla="*/ 871912 h 871912"/>
              <a:gd name="connsiteX16" fmla="*/ 145322 w 3840117"/>
              <a:gd name="connsiteY16" fmla="*/ 871912 h 871912"/>
              <a:gd name="connsiteX17" fmla="*/ 0 w 3840117"/>
              <a:gd name="connsiteY17" fmla="*/ 726590 h 871912"/>
              <a:gd name="connsiteX18" fmla="*/ 0 w 3840117"/>
              <a:gd name="connsiteY18" fmla="*/ 145322 h 871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840117" h="871912" fill="none" extrusionOk="0">
                <a:moveTo>
                  <a:pt x="0" y="145322"/>
                </a:moveTo>
                <a:cubicBezTo>
                  <a:pt x="-11938" y="63892"/>
                  <a:pt x="67889" y="-1389"/>
                  <a:pt x="145322" y="0"/>
                </a:cubicBezTo>
                <a:cubicBezTo>
                  <a:pt x="284374" y="21157"/>
                  <a:pt x="472179" y="25010"/>
                  <a:pt x="665911" y="0"/>
                </a:cubicBezTo>
                <a:cubicBezTo>
                  <a:pt x="859643" y="-25010"/>
                  <a:pt x="1176340" y="-12694"/>
                  <a:pt x="1328480" y="0"/>
                </a:cubicBezTo>
                <a:cubicBezTo>
                  <a:pt x="1480620" y="12694"/>
                  <a:pt x="1686358" y="11379"/>
                  <a:pt x="1849069" y="0"/>
                </a:cubicBezTo>
                <a:cubicBezTo>
                  <a:pt x="2011780" y="-11379"/>
                  <a:pt x="2241806" y="-13463"/>
                  <a:pt x="2369658" y="0"/>
                </a:cubicBezTo>
                <a:cubicBezTo>
                  <a:pt x="2497510" y="13463"/>
                  <a:pt x="2718901" y="-27398"/>
                  <a:pt x="2996732" y="0"/>
                </a:cubicBezTo>
                <a:cubicBezTo>
                  <a:pt x="3274563" y="27398"/>
                  <a:pt x="3363433" y="-616"/>
                  <a:pt x="3694795" y="0"/>
                </a:cubicBezTo>
                <a:cubicBezTo>
                  <a:pt x="3771231" y="-14721"/>
                  <a:pt x="3831015" y="56063"/>
                  <a:pt x="3840117" y="145322"/>
                </a:cubicBezTo>
                <a:cubicBezTo>
                  <a:pt x="3840998" y="265579"/>
                  <a:pt x="3859708" y="567870"/>
                  <a:pt x="3840117" y="726590"/>
                </a:cubicBezTo>
                <a:cubicBezTo>
                  <a:pt x="3855705" y="800452"/>
                  <a:pt x="3786809" y="882376"/>
                  <a:pt x="3694795" y="871912"/>
                </a:cubicBezTo>
                <a:cubicBezTo>
                  <a:pt x="3539255" y="885146"/>
                  <a:pt x="3376366" y="853383"/>
                  <a:pt x="3138711" y="871912"/>
                </a:cubicBezTo>
                <a:cubicBezTo>
                  <a:pt x="2901056" y="890441"/>
                  <a:pt x="2857387" y="891813"/>
                  <a:pt x="2653616" y="871912"/>
                </a:cubicBezTo>
                <a:cubicBezTo>
                  <a:pt x="2449846" y="852011"/>
                  <a:pt x="2333426" y="848793"/>
                  <a:pt x="2026543" y="871912"/>
                </a:cubicBezTo>
                <a:cubicBezTo>
                  <a:pt x="1719660" y="895031"/>
                  <a:pt x="1688998" y="852084"/>
                  <a:pt x="1470459" y="871912"/>
                </a:cubicBezTo>
                <a:cubicBezTo>
                  <a:pt x="1251920" y="891740"/>
                  <a:pt x="989021" y="855319"/>
                  <a:pt x="807890" y="871912"/>
                </a:cubicBezTo>
                <a:cubicBezTo>
                  <a:pt x="626759" y="888505"/>
                  <a:pt x="330775" y="888269"/>
                  <a:pt x="145322" y="871912"/>
                </a:cubicBezTo>
                <a:cubicBezTo>
                  <a:pt x="49076" y="876689"/>
                  <a:pt x="905" y="802760"/>
                  <a:pt x="0" y="726590"/>
                </a:cubicBezTo>
                <a:cubicBezTo>
                  <a:pt x="4606" y="461875"/>
                  <a:pt x="-9407" y="411509"/>
                  <a:pt x="0" y="145322"/>
                </a:cubicBezTo>
                <a:close/>
              </a:path>
              <a:path w="3840117" h="871912" stroke="0" extrusionOk="0">
                <a:moveTo>
                  <a:pt x="0" y="145322"/>
                </a:moveTo>
                <a:cubicBezTo>
                  <a:pt x="11055" y="49182"/>
                  <a:pt x="62931" y="15876"/>
                  <a:pt x="145322" y="0"/>
                </a:cubicBezTo>
                <a:cubicBezTo>
                  <a:pt x="296740" y="-24888"/>
                  <a:pt x="452215" y="-16223"/>
                  <a:pt x="736901" y="0"/>
                </a:cubicBezTo>
                <a:cubicBezTo>
                  <a:pt x="1021587" y="16223"/>
                  <a:pt x="1186743" y="22199"/>
                  <a:pt x="1399469" y="0"/>
                </a:cubicBezTo>
                <a:cubicBezTo>
                  <a:pt x="1612195" y="-22199"/>
                  <a:pt x="1884664" y="-8383"/>
                  <a:pt x="2062037" y="0"/>
                </a:cubicBezTo>
                <a:cubicBezTo>
                  <a:pt x="2239410" y="8383"/>
                  <a:pt x="2375160" y="27410"/>
                  <a:pt x="2618122" y="0"/>
                </a:cubicBezTo>
                <a:cubicBezTo>
                  <a:pt x="2861084" y="-27410"/>
                  <a:pt x="3447276" y="35157"/>
                  <a:pt x="3694795" y="0"/>
                </a:cubicBezTo>
                <a:cubicBezTo>
                  <a:pt x="3771213" y="5325"/>
                  <a:pt x="3848874" y="63218"/>
                  <a:pt x="3840117" y="145322"/>
                </a:cubicBezTo>
                <a:cubicBezTo>
                  <a:pt x="3868772" y="426732"/>
                  <a:pt x="3854641" y="477592"/>
                  <a:pt x="3840117" y="726590"/>
                </a:cubicBezTo>
                <a:cubicBezTo>
                  <a:pt x="3838348" y="817327"/>
                  <a:pt x="3777051" y="876488"/>
                  <a:pt x="3694795" y="871912"/>
                </a:cubicBezTo>
                <a:cubicBezTo>
                  <a:pt x="3420601" y="871959"/>
                  <a:pt x="3347828" y="883360"/>
                  <a:pt x="3138711" y="871912"/>
                </a:cubicBezTo>
                <a:cubicBezTo>
                  <a:pt x="2929594" y="860464"/>
                  <a:pt x="2843790" y="844404"/>
                  <a:pt x="2582627" y="871912"/>
                </a:cubicBezTo>
                <a:cubicBezTo>
                  <a:pt x="2321464" y="899420"/>
                  <a:pt x="2071591" y="882392"/>
                  <a:pt x="1920059" y="871912"/>
                </a:cubicBezTo>
                <a:cubicBezTo>
                  <a:pt x="1768527" y="861432"/>
                  <a:pt x="1620630" y="843129"/>
                  <a:pt x="1328480" y="871912"/>
                </a:cubicBezTo>
                <a:cubicBezTo>
                  <a:pt x="1036330" y="900695"/>
                  <a:pt x="915791" y="871517"/>
                  <a:pt x="665911" y="871912"/>
                </a:cubicBezTo>
                <a:cubicBezTo>
                  <a:pt x="416031" y="872307"/>
                  <a:pt x="261509" y="850821"/>
                  <a:pt x="145322" y="871912"/>
                </a:cubicBezTo>
                <a:cubicBezTo>
                  <a:pt x="66337" y="863360"/>
                  <a:pt x="10199" y="809470"/>
                  <a:pt x="0" y="726590"/>
                </a:cubicBezTo>
                <a:cubicBezTo>
                  <a:pt x="11033" y="479632"/>
                  <a:pt x="2641" y="363058"/>
                  <a:pt x="0" y="145322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AT&amp;T Inc. (T)</a:t>
            </a:r>
            <a:endParaRPr lang="en-US" sz="1400" b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567BD0D-45CE-5DCB-D9C4-E3401FBDFE2F}"/>
              </a:ext>
            </a:extLst>
          </p:cNvPr>
          <p:cNvSpPr/>
          <p:nvPr/>
        </p:nvSpPr>
        <p:spPr>
          <a:xfrm>
            <a:off x="2514600" y="3477292"/>
            <a:ext cx="8326393" cy="1566196"/>
          </a:xfrm>
          <a:custGeom>
            <a:avLst/>
            <a:gdLst>
              <a:gd name="connsiteX0" fmla="*/ 0 w 8326393"/>
              <a:gd name="connsiteY0" fmla="*/ 261038 h 1566196"/>
              <a:gd name="connsiteX1" fmla="*/ 261038 w 8326393"/>
              <a:gd name="connsiteY1" fmla="*/ 0 h 1566196"/>
              <a:gd name="connsiteX2" fmla="*/ 833355 w 8326393"/>
              <a:gd name="connsiteY2" fmla="*/ 0 h 1566196"/>
              <a:gd name="connsiteX3" fmla="*/ 1639801 w 8326393"/>
              <a:gd name="connsiteY3" fmla="*/ 0 h 1566196"/>
              <a:gd name="connsiteX4" fmla="*/ 2290160 w 8326393"/>
              <a:gd name="connsiteY4" fmla="*/ 0 h 1566196"/>
              <a:gd name="connsiteX5" fmla="*/ 2862477 w 8326393"/>
              <a:gd name="connsiteY5" fmla="*/ 0 h 1566196"/>
              <a:gd name="connsiteX6" fmla="*/ 3434794 w 8326393"/>
              <a:gd name="connsiteY6" fmla="*/ 0 h 1566196"/>
              <a:gd name="connsiteX7" fmla="*/ 4163197 w 8326393"/>
              <a:gd name="connsiteY7" fmla="*/ 0 h 1566196"/>
              <a:gd name="connsiteX8" fmla="*/ 4969643 w 8326393"/>
              <a:gd name="connsiteY8" fmla="*/ 0 h 1566196"/>
              <a:gd name="connsiteX9" fmla="*/ 5698046 w 8326393"/>
              <a:gd name="connsiteY9" fmla="*/ 0 h 1566196"/>
              <a:gd name="connsiteX10" fmla="*/ 6426448 w 8326393"/>
              <a:gd name="connsiteY10" fmla="*/ 0 h 1566196"/>
              <a:gd name="connsiteX11" fmla="*/ 6998765 w 8326393"/>
              <a:gd name="connsiteY11" fmla="*/ 0 h 1566196"/>
              <a:gd name="connsiteX12" fmla="*/ 8065355 w 8326393"/>
              <a:gd name="connsiteY12" fmla="*/ 0 h 1566196"/>
              <a:gd name="connsiteX13" fmla="*/ 8326393 w 8326393"/>
              <a:gd name="connsiteY13" fmla="*/ 261038 h 1566196"/>
              <a:gd name="connsiteX14" fmla="*/ 8326393 w 8326393"/>
              <a:gd name="connsiteY14" fmla="*/ 793539 h 1566196"/>
              <a:gd name="connsiteX15" fmla="*/ 8326393 w 8326393"/>
              <a:gd name="connsiteY15" fmla="*/ 1305158 h 1566196"/>
              <a:gd name="connsiteX16" fmla="*/ 8065355 w 8326393"/>
              <a:gd name="connsiteY16" fmla="*/ 1566196 h 1566196"/>
              <a:gd name="connsiteX17" fmla="*/ 7258909 w 8326393"/>
              <a:gd name="connsiteY17" fmla="*/ 1566196 h 1566196"/>
              <a:gd name="connsiteX18" fmla="*/ 6842679 w 8326393"/>
              <a:gd name="connsiteY18" fmla="*/ 1566196 h 1566196"/>
              <a:gd name="connsiteX19" fmla="*/ 6348405 w 8326393"/>
              <a:gd name="connsiteY19" fmla="*/ 1566196 h 1566196"/>
              <a:gd name="connsiteX20" fmla="*/ 5620002 w 8326393"/>
              <a:gd name="connsiteY20" fmla="*/ 1566196 h 1566196"/>
              <a:gd name="connsiteX21" fmla="*/ 5203772 w 8326393"/>
              <a:gd name="connsiteY21" fmla="*/ 1566196 h 1566196"/>
              <a:gd name="connsiteX22" fmla="*/ 4787542 w 8326393"/>
              <a:gd name="connsiteY22" fmla="*/ 1566196 h 1566196"/>
              <a:gd name="connsiteX23" fmla="*/ 4215225 w 8326393"/>
              <a:gd name="connsiteY23" fmla="*/ 1566196 h 1566196"/>
              <a:gd name="connsiteX24" fmla="*/ 3798995 w 8326393"/>
              <a:gd name="connsiteY24" fmla="*/ 1566196 h 1566196"/>
              <a:gd name="connsiteX25" fmla="*/ 3304722 w 8326393"/>
              <a:gd name="connsiteY25" fmla="*/ 1566196 h 1566196"/>
              <a:gd name="connsiteX26" fmla="*/ 2888491 w 8326393"/>
              <a:gd name="connsiteY26" fmla="*/ 1566196 h 1566196"/>
              <a:gd name="connsiteX27" fmla="*/ 2394218 w 8326393"/>
              <a:gd name="connsiteY27" fmla="*/ 1566196 h 1566196"/>
              <a:gd name="connsiteX28" fmla="*/ 1977988 w 8326393"/>
              <a:gd name="connsiteY28" fmla="*/ 1566196 h 1566196"/>
              <a:gd name="connsiteX29" fmla="*/ 1405671 w 8326393"/>
              <a:gd name="connsiteY29" fmla="*/ 1566196 h 1566196"/>
              <a:gd name="connsiteX30" fmla="*/ 261038 w 8326393"/>
              <a:gd name="connsiteY30" fmla="*/ 1566196 h 1566196"/>
              <a:gd name="connsiteX31" fmla="*/ 0 w 8326393"/>
              <a:gd name="connsiteY31" fmla="*/ 1305158 h 1566196"/>
              <a:gd name="connsiteX32" fmla="*/ 0 w 8326393"/>
              <a:gd name="connsiteY32" fmla="*/ 793539 h 1566196"/>
              <a:gd name="connsiteX33" fmla="*/ 0 w 8326393"/>
              <a:gd name="connsiteY33" fmla="*/ 261038 h 1566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326393" h="1566196" fill="none" extrusionOk="0">
                <a:moveTo>
                  <a:pt x="0" y="261038"/>
                </a:moveTo>
                <a:cubicBezTo>
                  <a:pt x="9252" y="117014"/>
                  <a:pt x="92461" y="20894"/>
                  <a:pt x="261038" y="0"/>
                </a:cubicBezTo>
                <a:cubicBezTo>
                  <a:pt x="532123" y="-18486"/>
                  <a:pt x="659439" y="12202"/>
                  <a:pt x="833355" y="0"/>
                </a:cubicBezTo>
                <a:cubicBezTo>
                  <a:pt x="1007271" y="-12202"/>
                  <a:pt x="1436305" y="-29879"/>
                  <a:pt x="1639801" y="0"/>
                </a:cubicBezTo>
                <a:cubicBezTo>
                  <a:pt x="1843297" y="29879"/>
                  <a:pt x="2112902" y="1332"/>
                  <a:pt x="2290160" y="0"/>
                </a:cubicBezTo>
                <a:cubicBezTo>
                  <a:pt x="2467418" y="-1332"/>
                  <a:pt x="2641371" y="24243"/>
                  <a:pt x="2862477" y="0"/>
                </a:cubicBezTo>
                <a:cubicBezTo>
                  <a:pt x="3083583" y="-24243"/>
                  <a:pt x="3272783" y="27024"/>
                  <a:pt x="3434794" y="0"/>
                </a:cubicBezTo>
                <a:cubicBezTo>
                  <a:pt x="3596805" y="-27024"/>
                  <a:pt x="4016285" y="24344"/>
                  <a:pt x="4163197" y="0"/>
                </a:cubicBezTo>
                <a:cubicBezTo>
                  <a:pt x="4310109" y="-24344"/>
                  <a:pt x="4802341" y="35220"/>
                  <a:pt x="4969643" y="0"/>
                </a:cubicBezTo>
                <a:cubicBezTo>
                  <a:pt x="5136945" y="-35220"/>
                  <a:pt x="5335402" y="24757"/>
                  <a:pt x="5698046" y="0"/>
                </a:cubicBezTo>
                <a:cubicBezTo>
                  <a:pt x="6060690" y="-24757"/>
                  <a:pt x="6255056" y="-253"/>
                  <a:pt x="6426448" y="0"/>
                </a:cubicBezTo>
                <a:cubicBezTo>
                  <a:pt x="6597840" y="253"/>
                  <a:pt x="6882159" y="14603"/>
                  <a:pt x="6998765" y="0"/>
                </a:cubicBezTo>
                <a:cubicBezTo>
                  <a:pt x="7115371" y="-14603"/>
                  <a:pt x="7648281" y="-4512"/>
                  <a:pt x="8065355" y="0"/>
                </a:cubicBezTo>
                <a:cubicBezTo>
                  <a:pt x="8174079" y="2372"/>
                  <a:pt x="8332013" y="104167"/>
                  <a:pt x="8326393" y="261038"/>
                </a:cubicBezTo>
                <a:cubicBezTo>
                  <a:pt x="8339120" y="462062"/>
                  <a:pt x="8349618" y="530771"/>
                  <a:pt x="8326393" y="793539"/>
                </a:cubicBezTo>
                <a:cubicBezTo>
                  <a:pt x="8303168" y="1056307"/>
                  <a:pt x="8304689" y="1164473"/>
                  <a:pt x="8326393" y="1305158"/>
                </a:cubicBezTo>
                <a:cubicBezTo>
                  <a:pt x="8341260" y="1459574"/>
                  <a:pt x="8230227" y="1576562"/>
                  <a:pt x="8065355" y="1566196"/>
                </a:cubicBezTo>
                <a:cubicBezTo>
                  <a:pt x="7844942" y="1551626"/>
                  <a:pt x="7462181" y="1538679"/>
                  <a:pt x="7258909" y="1566196"/>
                </a:cubicBezTo>
                <a:cubicBezTo>
                  <a:pt x="7055637" y="1593713"/>
                  <a:pt x="6987959" y="1562075"/>
                  <a:pt x="6842679" y="1566196"/>
                </a:cubicBezTo>
                <a:cubicBezTo>
                  <a:pt x="6697399" y="1570318"/>
                  <a:pt x="6449855" y="1579490"/>
                  <a:pt x="6348405" y="1566196"/>
                </a:cubicBezTo>
                <a:cubicBezTo>
                  <a:pt x="6246955" y="1552902"/>
                  <a:pt x="5908009" y="1576974"/>
                  <a:pt x="5620002" y="1566196"/>
                </a:cubicBezTo>
                <a:cubicBezTo>
                  <a:pt x="5331995" y="1555418"/>
                  <a:pt x="5400612" y="1551976"/>
                  <a:pt x="5203772" y="1566196"/>
                </a:cubicBezTo>
                <a:cubicBezTo>
                  <a:pt x="5006932" y="1580417"/>
                  <a:pt x="4991337" y="1551176"/>
                  <a:pt x="4787542" y="1566196"/>
                </a:cubicBezTo>
                <a:cubicBezTo>
                  <a:pt x="4583747" y="1581217"/>
                  <a:pt x="4428971" y="1576833"/>
                  <a:pt x="4215225" y="1566196"/>
                </a:cubicBezTo>
                <a:cubicBezTo>
                  <a:pt x="4001479" y="1555559"/>
                  <a:pt x="3981191" y="1573400"/>
                  <a:pt x="3798995" y="1566196"/>
                </a:cubicBezTo>
                <a:cubicBezTo>
                  <a:pt x="3616799" y="1558993"/>
                  <a:pt x="3434656" y="1550624"/>
                  <a:pt x="3304722" y="1566196"/>
                </a:cubicBezTo>
                <a:cubicBezTo>
                  <a:pt x="3174788" y="1581768"/>
                  <a:pt x="3009210" y="1572816"/>
                  <a:pt x="2888491" y="1566196"/>
                </a:cubicBezTo>
                <a:cubicBezTo>
                  <a:pt x="2767772" y="1559576"/>
                  <a:pt x="2562628" y="1590744"/>
                  <a:pt x="2394218" y="1566196"/>
                </a:cubicBezTo>
                <a:cubicBezTo>
                  <a:pt x="2225808" y="1541648"/>
                  <a:pt x="2119446" y="1548500"/>
                  <a:pt x="1977988" y="1566196"/>
                </a:cubicBezTo>
                <a:cubicBezTo>
                  <a:pt x="1836530" y="1583893"/>
                  <a:pt x="1637553" y="1537916"/>
                  <a:pt x="1405671" y="1566196"/>
                </a:cubicBezTo>
                <a:cubicBezTo>
                  <a:pt x="1173789" y="1594476"/>
                  <a:pt x="828699" y="1552896"/>
                  <a:pt x="261038" y="1566196"/>
                </a:cubicBezTo>
                <a:cubicBezTo>
                  <a:pt x="113201" y="1530765"/>
                  <a:pt x="-25600" y="1439710"/>
                  <a:pt x="0" y="1305158"/>
                </a:cubicBezTo>
                <a:cubicBezTo>
                  <a:pt x="19526" y="1089407"/>
                  <a:pt x="5516" y="942029"/>
                  <a:pt x="0" y="793539"/>
                </a:cubicBezTo>
                <a:cubicBezTo>
                  <a:pt x="-5516" y="645049"/>
                  <a:pt x="26439" y="492495"/>
                  <a:pt x="0" y="261038"/>
                </a:cubicBezTo>
                <a:close/>
              </a:path>
              <a:path w="8326393" h="1566196" stroke="0" extrusionOk="0">
                <a:moveTo>
                  <a:pt x="0" y="261038"/>
                </a:moveTo>
                <a:cubicBezTo>
                  <a:pt x="18368" y="90484"/>
                  <a:pt x="114926" y="14487"/>
                  <a:pt x="261038" y="0"/>
                </a:cubicBezTo>
                <a:cubicBezTo>
                  <a:pt x="431120" y="2123"/>
                  <a:pt x="675438" y="-13599"/>
                  <a:pt x="911398" y="0"/>
                </a:cubicBezTo>
                <a:cubicBezTo>
                  <a:pt x="1147358" y="13599"/>
                  <a:pt x="1521251" y="-38851"/>
                  <a:pt x="1717844" y="0"/>
                </a:cubicBezTo>
                <a:cubicBezTo>
                  <a:pt x="1914437" y="38851"/>
                  <a:pt x="2277429" y="14628"/>
                  <a:pt x="2524290" y="0"/>
                </a:cubicBezTo>
                <a:cubicBezTo>
                  <a:pt x="2771151" y="-14628"/>
                  <a:pt x="2973752" y="-11293"/>
                  <a:pt x="3096607" y="0"/>
                </a:cubicBezTo>
                <a:cubicBezTo>
                  <a:pt x="3219462" y="11293"/>
                  <a:pt x="3495822" y="33872"/>
                  <a:pt x="3825009" y="0"/>
                </a:cubicBezTo>
                <a:cubicBezTo>
                  <a:pt x="4154196" y="-33872"/>
                  <a:pt x="4445653" y="-20366"/>
                  <a:pt x="4631456" y="0"/>
                </a:cubicBezTo>
                <a:cubicBezTo>
                  <a:pt x="4817259" y="20366"/>
                  <a:pt x="4988690" y="2366"/>
                  <a:pt x="5203772" y="0"/>
                </a:cubicBezTo>
                <a:cubicBezTo>
                  <a:pt x="5418854" y="-2366"/>
                  <a:pt x="5572681" y="-11779"/>
                  <a:pt x="5854132" y="0"/>
                </a:cubicBezTo>
                <a:cubicBezTo>
                  <a:pt x="6135583" y="11779"/>
                  <a:pt x="6105244" y="17942"/>
                  <a:pt x="6270362" y="0"/>
                </a:cubicBezTo>
                <a:cubicBezTo>
                  <a:pt x="6435480" y="-17942"/>
                  <a:pt x="6753855" y="-17973"/>
                  <a:pt x="6998765" y="0"/>
                </a:cubicBezTo>
                <a:cubicBezTo>
                  <a:pt x="7243675" y="17973"/>
                  <a:pt x="7268778" y="4469"/>
                  <a:pt x="7414995" y="0"/>
                </a:cubicBezTo>
                <a:cubicBezTo>
                  <a:pt x="7561212" y="-4469"/>
                  <a:pt x="7922779" y="23409"/>
                  <a:pt x="8065355" y="0"/>
                </a:cubicBezTo>
                <a:cubicBezTo>
                  <a:pt x="8203815" y="11692"/>
                  <a:pt x="8310659" y="126459"/>
                  <a:pt x="8326393" y="261038"/>
                </a:cubicBezTo>
                <a:cubicBezTo>
                  <a:pt x="8317521" y="502298"/>
                  <a:pt x="8311858" y="571390"/>
                  <a:pt x="8326393" y="762216"/>
                </a:cubicBezTo>
                <a:cubicBezTo>
                  <a:pt x="8340928" y="953042"/>
                  <a:pt x="8315743" y="1067291"/>
                  <a:pt x="8326393" y="1305158"/>
                </a:cubicBezTo>
                <a:cubicBezTo>
                  <a:pt x="8328386" y="1435942"/>
                  <a:pt x="8243932" y="1575039"/>
                  <a:pt x="8065355" y="1566196"/>
                </a:cubicBezTo>
                <a:cubicBezTo>
                  <a:pt x="7898806" y="1570823"/>
                  <a:pt x="7644262" y="1576718"/>
                  <a:pt x="7493038" y="1566196"/>
                </a:cubicBezTo>
                <a:cubicBezTo>
                  <a:pt x="7341814" y="1555674"/>
                  <a:pt x="7092025" y="1556982"/>
                  <a:pt x="6764636" y="1566196"/>
                </a:cubicBezTo>
                <a:cubicBezTo>
                  <a:pt x="6437247" y="1575410"/>
                  <a:pt x="6471330" y="1559499"/>
                  <a:pt x="6192319" y="1566196"/>
                </a:cubicBezTo>
                <a:cubicBezTo>
                  <a:pt x="5913308" y="1572893"/>
                  <a:pt x="5929972" y="1583317"/>
                  <a:pt x="5698046" y="1566196"/>
                </a:cubicBezTo>
                <a:cubicBezTo>
                  <a:pt x="5466120" y="1549075"/>
                  <a:pt x="5089084" y="1579108"/>
                  <a:pt x="4891599" y="1566196"/>
                </a:cubicBezTo>
                <a:cubicBezTo>
                  <a:pt x="4694114" y="1553284"/>
                  <a:pt x="4633654" y="1541968"/>
                  <a:pt x="4397326" y="1566196"/>
                </a:cubicBezTo>
                <a:cubicBezTo>
                  <a:pt x="4160998" y="1590424"/>
                  <a:pt x="4014109" y="1562035"/>
                  <a:pt x="3903053" y="1566196"/>
                </a:cubicBezTo>
                <a:cubicBezTo>
                  <a:pt x="3791997" y="1570357"/>
                  <a:pt x="3321902" y="1569575"/>
                  <a:pt x="3174650" y="1566196"/>
                </a:cubicBezTo>
                <a:cubicBezTo>
                  <a:pt x="3027398" y="1562817"/>
                  <a:pt x="2714741" y="1578958"/>
                  <a:pt x="2446247" y="1566196"/>
                </a:cubicBezTo>
                <a:cubicBezTo>
                  <a:pt x="2177753" y="1553434"/>
                  <a:pt x="1947381" y="1559438"/>
                  <a:pt x="1717844" y="1566196"/>
                </a:cubicBezTo>
                <a:cubicBezTo>
                  <a:pt x="1488307" y="1572954"/>
                  <a:pt x="1459372" y="1552366"/>
                  <a:pt x="1223570" y="1566196"/>
                </a:cubicBezTo>
                <a:cubicBezTo>
                  <a:pt x="987768" y="1580026"/>
                  <a:pt x="601019" y="1600541"/>
                  <a:pt x="261038" y="1566196"/>
                </a:cubicBezTo>
                <a:cubicBezTo>
                  <a:pt x="140543" y="1556482"/>
                  <a:pt x="3529" y="1452466"/>
                  <a:pt x="0" y="1305158"/>
                </a:cubicBezTo>
                <a:cubicBezTo>
                  <a:pt x="2363" y="1149763"/>
                  <a:pt x="20635" y="964205"/>
                  <a:pt x="0" y="793539"/>
                </a:cubicBezTo>
                <a:cubicBezTo>
                  <a:pt x="-20635" y="622873"/>
                  <a:pt x="16520" y="452437"/>
                  <a:pt x="0" y="261038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000" b="1" dirty="0">
                <a:solidFill>
                  <a:schemeClr val="accent5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الاستثمار الكبير في البنية التحتية </a:t>
            </a:r>
            <a:r>
              <a:rPr lang="ar-EG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لشبكات الاتصالات </a:t>
            </a:r>
            <a:r>
              <a:rPr lang="ar-EG" sz="20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والمنافسة الشديدة </a:t>
            </a:r>
            <a:r>
              <a:rPr lang="ar-EG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في السوق تؤدي إلى انخفاض العائد على الأصول</a:t>
            </a:r>
            <a:endParaRPr lang="en-US" sz="1200" b="1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768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" grpId="0" animBg="1"/>
      <p:bldP spid="5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1259" y="6033033"/>
            <a:ext cx="1142245" cy="669925"/>
          </a:xfrm>
        </p:spPr>
        <p:txBody>
          <a:bodyPr/>
          <a:lstStyle/>
          <a:p>
            <a:r>
              <a:rPr lang="ar-EG" sz="6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30</a:t>
            </a:r>
            <a:endParaRPr lang="en-US" sz="6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38CA97AC-E225-32C2-6501-4AAE0DF0EE2C}"/>
              </a:ext>
            </a:extLst>
          </p:cNvPr>
          <p:cNvSpPr/>
          <p:nvPr/>
        </p:nvSpPr>
        <p:spPr>
          <a:xfrm>
            <a:off x="4157282" y="542566"/>
            <a:ext cx="4394869" cy="570526"/>
          </a:xfrm>
          <a:custGeom>
            <a:avLst/>
            <a:gdLst>
              <a:gd name="connsiteX0" fmla="*/ 0 w 4394869"/>
              <a:gd name="connsiteY0" fmla="*/ 95090 h 570526"/>
              <a:gd name="connsiteX1" fmla="*/ 95090 w 4394869"/>
              <a:gd name="connsiteY1" fmla="*/ 0 h 570526"/>
              <a:gd name="connsiteX2" fmla="*/ 695760 w 4394869"/>
              <a:gd name="connsiteY2" fmla="*/ 0 h 570526"/>
              <a:gd name="connsiteX3" fmla="*/ 1212336 w 4394869"/>
              <a:gd name="connsiteY3" fmla="*/ 0 h 570526"/>
              <a:gd name="connsiteX4" fmla="*/ 1855053 w 4394869"/>
              <a:gd name="connsiteY4" fmla="*/ 0 h 570526"/>
              <a:gd name="connsiteX5" fmla="*/ 2497769 w 4394869"/>
              <a:gd name="connsiteY5" fmla="*/ 0 h 570526"/>
              <a:gd name="connsiteX6" fmla="*/ 3140486 w 4394869"/>
              <a:gd name="connsiteY6" fmla="*/ 0 h 570526"/>
              <a:gd name="connsiteX7" fmla="*/ 3657062 w 4394869"/>
              <a:gd name="connsiteY7" fmla="*/ 0 h 570526"/>
              <a:gd name="connsiteX8" fmla="*/ 4299779 w 4394869"/>
              <a:gd name="connsiteY8" fmla="*/ 0 h 570526"/>
              <a:gd name="connsiteX9" fmla="*/ 4394869 w 4394869"/>
              <a:gd name="connsiteY9" fmla="*/ 95090 h 570526"/>
              <a:gd name="connsiteX10" fmla="*/ 4394869 w 4394869"/>
              <a:gd name="connsiteY10" fmla="*/ 475436 h 570526"/>
              <a:gd name="connsiteX11" fmla="*/ 4299779 w 4394869"/>
              <a:gd name="connsiteY11" fmla="*/ 570526 h 570526"/>
              <a:gd name="connsiteX12" fmla="*/ 3783203 w 4394869"/>
              <a:gd name="connsiteY12" fmla="*/ 570526 h 570526"/>
              <a:gd name="connsiteX13" fmla="*/ 3098439 w 4394869"/>
              <a:gd name="connsiteY13" fmla="*/ 570526 h 570526"/>
              <a:gd name="connsiteX14" fmla="*/ 2413676 w 4394869"/>
              <a:gd name="connsiteY14" fmla="*/ 570526 h 570526"/>
              <a:gd name="connsiteX15" fmla="*/ 1813006 w 4394869"/>
              <a:gd name="connsiteY15" fmla="*/ 570526 h 570526"/>
              <a:gd name="connsiteX16" fmla="*/ 1254383 w 4394869"/>
              <a:gd name="connsiteY16" fmla="*/ 570526 h 570526"/>
              <a:gd name="connsiteX17" fmla="*/ 695760 w 4394869"/>
              <a:gd name="connsiteY17" fmla="*/ 570526 h 570526"/>
              <a:gd name="connsiteX18" fmla="*/ 95090 w 4394869"/>
              <a:gd name="connsiteY18" fmla="*/ 570526 h 570526"/>
              <a:gd name="connsiteX19" fmla="*/ 0 w 4394869"/>
              <a:gd name="connsiteY19" fmla="*/ 475436 h 570526"/>
              <a:gd name="connsiteX20" fmla="*/ 0 w 4394869"/>
              <a:gd name="connsiteY20" fmla="*/ 95090 h 570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94869" h="570526" fill="none" extrusionOk="0">
                <a:moveTo>
                  <a:pt x="0" y="95090"/>
                </a:moveTo>
                <a:cubicBezTo>
                  <a:pt x="7849" y="46439"/>
                  <a:pt x="43335" y="12257"/>
                  <a:pt x="95090" y="0"/>
                </a:cubicBezTo>
                <a:cubicBezTo>
                  <a:pt x="362860" y="-22740"/>
                  <a:pt x="448459" y="-18626"/>
                  <a:pt x="695760" y="0"/>
                </a:cubicBezTo>
                <a:cubicBezTo>
                  <a:pt x="943061" y="18626"/>
                  <a:pt x="1076749" y="-15955"/>
                  <a:pt x="1212336" y="0"/>
                </a:cubicBezTo>
                <a:cubicBezTo>
                  <a:pt x="1347923" y="15955"/>
                  <a:pt x="1706361" y="-5617"/>
                  <a:pt x="1855053" y="0"/>
                </a:cubicBezTo>
                <a:cubicBezTo>
                  <a:pt x="2003745" y="5617"/>
                  <a:pt x="2316915" y="24817"/>
                  <a:pt x="2497769" y="0"/>
                </a:cubicBezTo>
                <a:cubicBezTo>
                  <a:pt x="2678623" y="-24817"/>
                  <a:pt x="2867582" y="-26386"/>
                  <a:pt x="3140486" y="0"/>
                </a:cubicBezTo>
                <a:cubicBezTo>
                  <a:pt x="3413390" y="26386"/>
                  <a:pt x="3483023" y="11274"/>
                  <a:pt x="3657062" y="0"/>
                </a:cubicBezTo>
                <a:cubicBezTo>
                  <a:pt x="3831101" y="-11274"/>
                  <a:pt x="3987522" y="-24333"/>
                  <a:pt x="4299779" y="0"/>
                </a:cubicBezTo>
                <a:cubicBezTo>
                  <a:pt x="4361288" y="-3690"/>
                  <a:pt x="4400605" y="47679"/>
                  <a:pt x="4394869" y="95090"/>
                </a:cubicBezTo>
                <a:cubicBezTo>
                  <a:pt x="4377884" y="259560"/>
                  <a:pt x="4388275" y="362903"/>
                  <a:pt x="4394869" y="475436"/>
                </a:cubicBezTo>
                <a:cubicBezTo>
                  <a:pt x="4397929" y="517435"/>
                  <a:pt x="4350578" y="571700"/>
                  <a:pt x="4299779" y="570526"/>
                </a:cubicBezTo>
                <a:cubicBezTo>
                  <a:pt x="4194596" y="579816"/>
                  <a:pt x="3887640" y="570704"/>
                  <a:pt x="3783203" y="570526"/>
                </a:cubicBezTo>
                <a:cubicBezTo>
                  <a:pt x="3678766" y="570348"/>
                  <a:pt x="3373234" y="575964"/>
                  <a:pt x="3098439" y="570526"/>
                </a:cubicBezTo>
                <a:cubicBezTo>
                  <a:pt x="2823644" y="565088"/>
                  <a:pt x="2558914" y="565009"/>
                  <a:pt x="2413676" y="570526"/>
                </a:cubicBezTo>
                <a:cubicBezTo>
                  <a:pt x="2268438" y="576043"/>
                  <a:pt x="1946214" y="544081"/>
                  <a:pt x="1813006" y="570526"/>
                </a:cubicBezTo>
                <a:cubicBezTo>
                  <a:pt x="1679798" y="596972"/>
                  <a:pt x="1405771" y="547227"/>
                  <a:pt x="1254383" y="570526"/>
                </a:cubicBezTo>
                <a:cubicBezTo>
                  <a:pt x="1102995" y="593825"/>
                  <a:pt x="880009" y="547226"/>
                  <a:pt x="695760" y="570526"/>
                </a:cubicBezTo>
                <a:cubicBezTo>
                  <a:pt x="511511" y="593826"/>
                  <a:pt x="334556" y="570561"/>
                  <a:pt x="95090" y="570526"/>
                </a:cubicBezTo>
                <a:cubicBezTo>
                  <a:pt x="39546" y="566537"/>
                  <a:pt x="3040" y="535178"/>
                  <a:pt x="0" y="475436"/>
                </a:cubicBezTo>
                <a:cubicBezTo>
                  <a:pt x="-11608" y="395817"/>
                  <a:pt x="1236" y="272041"/>
                  <a:pt x="0" y="95090"/>
                </a:cubicBezTo>
                <a:close/>
              </a:path>
              <a:path w="4394869" h="570526" stroke="0" extrusionOk="0">
                <a:moveTo>
                  <a:pt x="0" y="95090"/>
                </a:moveTo>
                <a:cubicBezTo>
                  <a:pt x="1404" y="40556"/>
                  <a:pt x="41967" y="4515"/>
                  <a:pt x="95090" y="0"/>
                </a:cubicBezTo>
                <a:cubicBezTo>
                  <a:pt x="361173" y="26171"/>
                  <a:pt x="418196" y="24841"/>
                  <a:pt x="695760" y="0"/>
                </a:cubicBezTo>
                <a:cubicBezTo>
                  <a:pt x="973324" y="-24841"/>
                  <a:pt x="1199382" y="-31980"/>
                  <a:pt x="1380523" y="0"/>
                </a:cubicBezTo>
                <a:cubicBezTo>
                  <a:pt x="1561664" y="31980"/>
                  <a:pt x="1787398" y="2964"/>
                  <a:pt x="2065287" y="0"/>
                </a:cubicBezTo>
                <a:cubicBezTo>
                  <a:pt x="2343176" y="-2964"/>
                  <a:pt x="2500958" y="20599"/>
                  <a:pt x="2623910" y="0"/>
                </a:cubicBezTo>
                <a:cubicBezTo>
                  <a:pt x="2746862" y="-20599"/>
                  <a:pt x="3009378" y="3729"/>
                  <a:pt x="3266627" y="0"/>
                </a:cubicBezTo>
                <a:cubicBezTo>
                  <a:pt x="3523876" y="-3729"/>
                  <a:pt x="3962333" y="-22023"/>
                  <a:pt x="4299779" y="0"/>
                </a:cubicBezTo>
                <a:cubicBezTo>
                  <a:pt x="4342196" y="-2591"/>
                  <a:pt x="4392701" y="40965"/>
                  <a:pt x="4394869" y="95090"/>
                </a:cubicBezTo>
                <a:cubicBezTo>
                  <a:pt x="4384901" y="192861"/>
                  <a:pt x="4379234" y="312531"/>
                  <a:pt x="4394869" y="475436"/>
                </a:cubicBezTo>
                <a:cubicBezTo>
                  <a:pt x="4398035" y="532893"/>
                  <a:pt x="4351532" y="574009"/>
                  <a:pt x="4299779" y="570526"/>
                </a:cubicBezTo>
                <a:cubicBezTo>
                  <a:pt x="4057587" y="542825"/>
                  <a:pt x="3997895" y="585538"/>
                  <a:pt x="3741156" y="570526"/>
                </a:cubicBezTo>
                <a:cubicBezTo>
                  <a:pt x="3484417" y="555514"/>
                  <a:pt x="3322704" y="604436"/>
                  <a:pt x="3056392" y="570526"/>
                </a:cubicBezTo>
                <a:cubicBezTo>
                  <a:pt x="2790080" y="536616"/>
                  <a:pt x="2587276" y="594476"/>
                  <a:pt x="2455723" y="570526"/>
                </a:cubicBezTo>
                <a:cubicBezTo>
                  <a:pt x="2324170" y="546576"/>
                  <a:pt x="1909413" y="569658"/>
                  <a:pt x="1770959" y="570526"/>
                </a:cubicBezTo>
                <a:cubicBezTo>
                  <a:pt x="1632505" y="571394"/>
                  <a:pt x="1508800" y="545663"/>
                  <a:pt x="1254383" y="570526"/>
                </a:cubicBezTo>
                <a:cubicBezTo>
                  <a:pt x="999966" y="595389"/>
                  <a:pt x="849932" y="590755"/>
                  <a:pt x="611666" y="570526"/>
                </a:cubicBezTo>
                <a:cubicBezTo>
                  <a:pt x="373400" y="550297"/>
                  <a:pt x="331901" y="546091"/>
                  <a:pt x="95090" y="570526"/>
                </a:cubicBezTo>
                <a:cubicBezTo>
                  <a:pt x="43889" y="568800"/>
                  <a:pt x="9469" y="529766"/>
                  <a:pt x="0" y="475436"/>
                </a:cubicBezTo>
                <a:cubicBezTo>
                  <a:pt x="419" y="305640"/>
                  <a:pt x="5343" y="203857"/>
                  <a:pt x="0" y="9509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أسوأ  القطاعات من جهة العائد على الاستثمار</a:t>
            </a:r>
            <a:endParaRPr lang="en-US" sz="1100" b="1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1B7E24-A9F0-CD8B-AD84-754F210A71DD}"/>
              </a:ext>
            </a:extLst>
          </p:cNvPr>
          <p:cNvSpPr txBox="1"/>
          <p:nvPr/>
        </p:nvSpPr>
        <p:spPr>
          <a:xfrm>
            <a:off x="8865610" y="90159"/>
            <a:ext cx="2883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عائد على الإستثمار مرتفع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3F5FBF6-C844-665B-13F3-FF94D74CFEBF}"/>
              </a:ext>
            </a:extLst>
          </p:cNvPr>
          <p:cNvSpPr/>
          <p:nvPr/>
        </p:nvSpPr>
        <p:spPr>
          <a:xfrm>
            <a:off x="7338095" y="1867567"/>
            <a:ext cx="3295652" cy="871912"/>
          </a:xfrm>
          <a:custGeom>
            <a:avLst/>
            <a:gdLst>
              <a:gd name="connsiteX0" fmla="*/ 0 w 3295652"/>
              <a:gd name="connsiteY0" fmla="*/ 145322 h 871912"/>
              <a:gd name="connsiteX1" fmla="*/ 145322 w 3295652"/>
              <a:gd name="connsiteY1" fmla="*/ 0 h 871912"/>
              <a:gd name="connsiteX2" fmla="*/ 716274 w 3295652"/>
              <a:gd name="connsiteY2" fmla="*/ 0 h 871912"/>
              <a:gd name="connsiteX3" fmla="*/ 1287225 w 3295652"/>
              <a:gd name="connsiteY3" fmla="*/ 0 h 871912"/>
              <a:gd name="connsiteX4" fmla="*/ 1828126 w 3295652"/>
              <a:gd name="connsiteY4" fmla="*/ 0 h 871912"/>
              <a:gd name="connsiteX5" fmla="*/ 2489228 w 3295652"/>
              <a:gd name="connsiteY5" fmla="*/ 0 h 871912"/>
              <a:gd name="connsiteX6" fmla="*/ 3150330 w 3295652"/>
              <a:gd name="connsiteY6" fmla="*/ 0 h 871912"/>
              <a:gd name="connsiteX7" fmla="*/ 3295652 w 3295652"/>
              <a:gd name="connsiteY7" fmla="*/ 145322 h 871912"/>
              <a:gd name="connsiteX8" fmla="*/ 3295652 w 3295652"/>
              <a:gd name="connsiteY8" fmla="*/ 726590 h 871912"/>
              <a:gd name="connsiteX9" fmla="*/ 3150330 w 3295652"/>
              <a:gd name="connsiteY9" fmla="*/ 871912 h 871912"/>
              <a:gd name="connsiteX10" fmla="*/ 2489228 w 3295652"/>
              <a:gd name="connsiteY10" fmla="*/ 871912 h 871912"/>
              <a:gd name="connsiteX11" fmla="*/ 1918277 w 3295652"/>
              <a:gd name="connsiteY11" fmla="*/ 871912 h 871912"/>
              <a:gd name="connsiteX12" fmla="*/ 1407425 w 3295652"/>
              <a:gd name="connsiteY12" fmla="*/ 871912 h 871912"/>
              <a:gd name="connsiteX13" fmla="*/ 746324 w 3295652"/>
              <a:gd name="connsiteY13" fmla="*/ 871912 h 871912"/>
              <a:gd name="connsiteX14" fmla="*/ 145322 w 3295652"/>
              <a:gd name="connsiteY14" fmla="*/ 871912 h 871912"/>
              <a:gd name="connsiteX15" fmla="*/ 0 w 3295652"/>
              <a:gd name="connsiteY15" fmla="*/ 726590 h 871912"/>
              <a:gd name="connsiteX16" fmla="*/ 0 w 3295652"/>
              <a:gd name="connsiteY16" fmla="*/ 145322 h 871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95652" h="871912" fill="none" extrusionOk="0">
                <a:moveTo>
                  <a:pt x="0" y="145322"/>
                </a:moveTo>
                <a:cubicBezTo>
                  <a:pt x="1039" y="55629"/>
                  <a:pt x="61396" y="4232"/>
                  <a:pt x="145322" y="0"/>
                </a:cubicBezTo>
                <a:cubicBezTo>
                  <a:pt x="362397" y="23212"/>
                  <a:pt x="564293" y="-6040"/>
                  <a:pt x="716274" y="0"/>
                </a:cubicBezTo>
                <a:cubicBezTo>
                  <a:pt x="868255" y="6040"/>
                  <a:pt x="1090148" y="23350"/>
                  <a:pt x="1287225" y="0"/>
                </a:cubicBezTo>
                <a:cubicBezTo>
                  <a:pt x="1484302" y="-23350"/>
                  <a:pt x="1592588" y="-385"/>
                  <a:pt x="1828126" y="0"/>
                </a:cubicBezTo>
                <a:cubicBezTo>
                  <a:pt x="2063664" y="385"/>
                  <a:pt x="2341485" y="-7275"/>
                  <a:pt x="2489228" y="0"/>
                </a:cubicBezTo>
                <a:cubicBezTo>
                  <a:pt x="2636971" y="7275"/>
                  <a:pt x="2843942" y="-31279"/>
                  <a:pt x="3150330" y="0"/>
                </a:cubicBezTo>
                <a:cubicBezTo>
                  <a:pt x="3238401" y="-3501"/>
                  <a:pt x="3303122" y="48972"/>
                  <a:pt x="3295652" y="145322"/>
                </a:cubicBezTo>
                <a:cubicBezTo>
                  <a:pt x="3303647" y="293648"/>
                  <a:pt x="3285934" y="535904"/>
                  <a:pt x="3295652" y="726590"/>
                </a:cubicBezTo>
                <a:cubicBezTo>
                  <a:pt x="3291829" y="792128"/>
                  <a:pt x="3221487" y="862912"/>
                  <a:pt x="3150330" y="871912"/>
                </a:cubicBezTo>
                <a:cubicBezTo>
                  <a:pt x="2948678" y="903801"/>
                  <a:pt x="2716895" y="844068"/>
                  <a:pt x="2489228" y="871912"/>
                </a:cubicBezTo>
                <a:cubicBezTo>
                  <a:pt x="2261561" y="899756"/>
                  <a:pt x="2174301" y="848046"/>
                  <a:pt x="1918277" y="871912"/>
                </a:cubicBezTo>
                <a:cubicBezTo>
                  <a:pt x="1662253" y="895778"/>
                  <a:pt x="1582437" y="876051"/>
                  <a:pt x="1407425" y="871912"/>
                </a:cubicBezTo>
                <a:cubicBezTo>
                  <a:pt x="1232413" y="867773"/>
                  <a:pt x="990492" y="895510"/>
                  <a:pt x="746324" y="871912"/>
                </a:cubicBezTo>
                <a:cubicBezTo>
                  <a:pt x="502156" y="848314"/>
                  <a:pt x="386480" y="870939"/>
                  <a:pt x="145322" y="871912"/>
                </a:cubicBezTo>
                <a:cubicBezTo>
                  <a:pt x="80658" y="872153"/>
                  <a:pt x="-8580" y="814193"/>
                  <a:pt x="0" y="726590"/>
                </a:cubicBezTo>
                <a:cubicBezTo>
                  <a:pt x="15877" y="516351"/>
                  <a:pt x="-19409" y="293558"/>
                  <a:pt x="0" y="145322"/>
                </a:cubicBezTo>
                <a:close/>
              </a:path>
              <a:path w="3295652" h="871912" stroke="0" extrusionOk="0">
                <a:moveTo>
                  <a:pt x="0" y="145322"/>
                </a:moveTo>
                <a:cubicBezTo>
                  <a:pt x="11055" y="49182"/>
                  <a:pt x="62931" y="15876"/>
                  <a:pt x="145322" y="0"/>
                </a:cubicBezTo>
                <a:cubicBezTo>
                  <a:pt x="297754" y="-14935"/>
                  <a:pt x="477888" y="-20204"/>
                  <a:pt x="746324" y="0"/>
                </a:cubicBezTo>
                <a:cubicBezTo>
                  <a:pt x="1014760" y="20204"/>
                  <a:pt x="1256692" y="-28326"/>
                  <a:pt x="1407425" y="0"/>
                </a:cubicBezTo>
                <a:cubicBezTo>
                  <a:pt x="1558158" y="28326"/>
                  <a:pt x="1813199" y="5937"/>
                  <a:pt x="2068527" y="0"/>
                </a:cubicBezTo>
                <a:cubicBezTo>
                  <a:pt x="2323855" y="-5937"/>
                  <a:pt x="2658549" y="-11294"/>
                  <a:pt x="3150330" y="0"/>
                </a:cubicBezTo>
                <a:cubicBezTo>
                  <a:pt x="3231790" y="-4026"/>
                  <a:pt x="3302150" y="69646"/>
                  <a:pt x="3295652" y="145322"/>
                </a:cubicBezTo>
                <a:cubicBezTo>
                  <a:pt x="3271144" y="381936"/>
                  <a:pt x="3269813" y="577526"/>
                  <a:pt x="3295652" y="726590"/>
                </a:cubicBezTo>
                <a:cubicBezTo>
                  <a:pt x="3288303" y="813565"/>
                  <a:pt x="3226042" y="875067"/>
                  <a:pt x="3150330" y="871912"/>
                </a:cubicBezTo>
                <a:cubicBezTo>
                  <a:pt x="2989884" y="901359"/>
                  <a:pt x="2787904" y="865555"/>
                  <a:pt x="2549328" y="871912"/>
                </a:cubicBezTo>
                <a:cubicBezTo>
                  <a:pt x="2310752" y="878269"/>
                  <a:pt x="2210149" y="848571"/>
                  <a:pt x="2038477" y="871912"/>
                </a:cubicBezTo>
                <a:cubicBezTo>
                  <a:pt x="1866805" y="895253"/>
                  <a:pt x="1695015" y="891148"/>
                  <a:pt x="1467526" y="871912"/>
                </a:cubicBezTo>
                <a:cubicBezTo>
                  <a:pt x="1240037" y="852676"/>
                  <a:pt x="1058435" y="844845"/>
                  <a:pt x="806424" y="871912"/>
                </a:cubicBezTo>
                <a:cubicBezTo>
                  <a:pt x="554413" y="898979"/>
                  <a:pt x="351879" y="892241"/>
                  <a:pt x="145322" y="871912"/>
                </a:cubicBezTo>
                <a:cubicBezTo>
                  <a:pt x="50810" y="863284"/>
                  <a:pt x="7835" y="797803"/>
                  <a:pt x="0" y="726590"/>
                </a:cubicBezTo>
                <a:cubicBezTo>
                  <a:pt x="23501" y="599234"/>
                  <a:pt x="-23354" y="372463"/>
                  <a:pt x="0" y="145322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قطاع العقارات</a:t>
            </a:r>
            <a:endParaRPr lang="en-US" sz="16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pPr algn="ctr"/>
            <a:r>
              <a:rPr lang="en-US" sz="16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Real Estate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4A4DFBE-2168-83AA-EFFD-C005C579C580}"/>
              </a:ext>
            </a:extLst>
          </p:cNvPr>
          <p:cNvSpPr/>
          <p:nvPr/>
        </p:nvSpPr>
        <p:spPr>
          <a:xfrm>
            <a:off x="2514600" y="1817374"/>
            <a:ext cx="3840117" cy="871912"/>
          </a:xfrm>
          <a:custGeom>
            <a:avLst/>
            <a:gdLst>
              <a:gd name="connsiteX0" fmla="*/ 0 w 3840117"/>
              <a:gd name="connsiteY0" fmla="*/ 145322 h 871912"/>
              <a:gd name="connsiteX1" fmla="*/ 145322 w 3840117"/>
              <a:gd name="connsiteY1" fmla="*/ 0 h 871912"/>
              <a:gd name="connsiteX2" fmla="*/ 665911 w 3840117"/>
              <a:gd name="connsiteY2" fmla="*/ 0 h 871912"/>
              <a:gd name="connsiteX3" fmla="*/ 1328480 w 3840117"/>
              <a:gd name="connsiteY3" fmla="*/ 0 h 871912"/>
              <a:gd name="connsiteX4" fmla="*/ 1849069 w 3840117"/>
              <a:gd name="connsiteY4" fmla="*/ 0 h 871912"/>
              <a:gd name="connsiteX5" fmla="*/ 2369658 w 3840117"/>
              <a:gd name="connsiteY5" fmla="*/ 0 h 871912"/>
              <a:gd name="connsiteX6" fmla="*/ 2996732 w 3840117"/>
              <a:gd name="connsiteY6" fmla="*/ 0 h 871912"/>
              <a:gd name="connsiteX7" fmla="*/ 3694795 w 3840117"/>
              <a:gd name="connsiteY7" fmla="*/ 0 h 871912"/>
              <a:gd name="connsiteX8" fmla="*/ 3840117 w 3840117"/>
              <a:gd name="connsiteY8" fmla="*/ 145322 h 871912"/>
              <a:gd name="connsiteX9" fmla="*/ 3840117 w 3840117"/>
              <a:gd name="connsiteY9" fmla="*/ 726590 h 871912"/>
              <a:gd name="connsiteX10" fmla="*/ 3694795 w 3840117"/>
              <a:gd name="connsiteY10" fmla="*/ 871912 h 871912"/>
              <a:gd name="connsiteX11" fmla="*/ 3138711 w 3840117"/>
              <a:gd name="connsiteY11" fmla="*/ 871912 h 871912"/>
              <a:gd name="connsiteX12" fmla="*/ 2653616 w 3840117"/>
              <a:gd name="connsiteY12" fmla="*/ 871912 h 871912"/>
              <a:gd name="connsiteX13" fmla="*/ 2026543 w 3840117"/>
              <a:gd name="connsiteY13" fmla="*/ 871912 h 871912"/>
              <a:gd name="connsiteX14" fmla="*/ 1470459 w 3840117"/>
              <a:gd name="connsiteY14" fmla="*/ 871912 h 871912"/>
              <a:gd name="connsiteX15" fmla="*/ 807890 w 3840117"/>
              <a:gd name="connsiteY15" fmla="*/ 871912 h 871912"/>
              <a:gd name="connsiteX16" fmla="*/ 145322 w 3840117"/>
              <a:gd name="connsiteY16" fmla="*/ 871912 h 871912"/>
              <a:gd name="connsiteX17" fmla="*/ 0 w 3840117"/>
              <a:gd name="connsiteY17" fmla="*/ 726590 h 871912"/>
              <a:gd name="connsiteX18" fmla="*/ 0 w 3840117"/>
              <a:gd name="connsiteY18" fmla="*/ 145322 h 871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840117" h="871912" fill="none" extrusionOk="0">
                <a:moveTo>
                  <a:pt x="0" y="145322"/>
                </a:moveTo>
                <a:cubicBezTo>
                  <a:pt x="-11938" y="63892"/>
                  <a:pt x="67889" y="-1389"/>
                  <a:pt x="145322" y="0"/>
                </a:cubicBezTo>
                <a:cubicBezTo>
                  <a:pt x="284374" y="21157"/>
                  <a:pt x="472179" y="25010"/>
                  <a:pt x="665911" y="0"/>
                </a:cubicBezTo>
                <a:cubicBezTo>
                  <a:pt x="859643" y="-25010"/>
                  <a:pt x="1176340" y="-12694"/>
                  <a:pt x="1328480" y="0"/>
                </a:cubicBezTo>
                <a:cubicBezTo>
                  <a:pt x="1480620" y="12694"/>
                  <a:pt x="1686358" y="11379"/>
                  <a:pt x="1849069" y="0"/>
                </a:cubicBezTo>
                <a:cubicBezTo>
                  <a:pt x="2011780" y="-11379"/>
                  <a:pt x="2241806" y="-13463"/>
                  <a:pt x="2369658" y="0"/>
                </a:cubicBezTo>
                <a:cubicBezTo>
                  <a:pt x="2497510" y="13463"/>
                  <a:pt x="2718901" y="-27398"/>
                  <a:pt x="2996732" y="0"/>
                </a:cubicBezTo>
                <a:cubicBezTo>
                  <a:pt x="3274563" y="27398"/>
                  <a:pt x="3363433" y="-616"/>
                  <a:pt x="3694795" y="0"/>
                </a:cubicBezTo>
                <a:cubicBezTo>
                  <a:pt x="3771231" y="-14721"/>
                  <a:pt x="3831015" y="56063"/>
                  <a:pt x="3840117" y="145322"/>
                </a:cubicBezTo>
                <a:cubicBezTo>
                  <a:pt x="3840998" y="265579"/>
                  <a:pt x="3859708" y="567870"/>
                  <a:pt x="3840117" y="726590"/>
                </a:cubicBezTo>
                <a:cubicBezTo>
                  <a:pt x="3855705" y="800452"/>
                  <a:pt x="3786809" y="882376"/>
                  <a:pt x="3694795" y="871912"/>
                </a:cubicBezTo>
                <a:cubicBezTo>
                  <a:pt x="3539255" y="885146"/>
                  <a:pt x="3376366" y="853383"/>
                  <a:pt x="3138711" y="871912"/>
                </a:cubicBezTo>
                <a:cubicBezTo>
                  <a:pt x="2901056" y="890441"/>
                  <a:pt x="2857387" y="891813"/>
                  <a:pt x="2653616" y="871912"/>
                </a:cubicBezTo>
                <a:cubicBezTo>
                  <a:pt x="2449846" y="852011"/>
                  <a:pt x="2333426" y="848793"/>
                  <a:pt x="2026543" y="871912"/>
                </a:cubicBezTo>
                <a:cubicBezTo>
                  <a:pt x="1719660" y="895031"/>
                  <a:pt x="1688998" y="852084"/>
                  <a:pt x="1470459" y="871912"/>
                </a:cubicBezTo>
                <a:cubicBezTo>
                  <a:pt x="1251920" y="891740"/>
                  <a:pt x="989021" y="855319"/>
                  <a:pt x="807890" y="871912"/>
                </a:cubicBezTo>
                <a:cubicBezTo>
                  <a:pt x="626759" y="888505"/>
                  <a:pt x="330775" y="888269"/>
                  <a:pt x="145322" y="871912"/>
                </a:cubicBezTo>
                <a:cubicBezTo>
                  <a:pt x="49076" y="876689"/>
                  <a:pt x="905" y="802760"/>
                  <a:pt x="0" y="726590"/>
                </a:cubicBezTo>
                <a:cubicBezTo>
                  <a:pt x="4606" y="461875"/>
                  <a:pt x="-9407" y="411509"/>
                  <a:pt x="0" y="145322"/>
                </a:cubicBezTo>
                <a:close/>
              </a:path>
              <a:path w="3840117" h="871912" stroke="0" extrusionOk="0">
                <a:moveTo>
                  <a:pt x="0" y="145322"/>
                </a:moveTo>
                <a:cubicBezTo>
                  <a:pt x="11055" y="49182"/>
                  <a:pt x="62931" y="15876"/>
                  <a:pt x="145322" y="0"/>
                </a:cubicBezTo>
                <a:cubicBezTo>
                  <a:pt x="296740" y="-24888"/>
                  <a:pt x="452215" y="-16223"/>
                  <a:pt x="736901" y="0"/>
                </a:cubicBezTo>
                <a:cubicBezTo>
                  <a:pt x="1021587" y="16223"/>
                  <a:pt x="1186743" y="22199"/>
                  <a:pt x="1399469" y="0"/>
                </a:cubicBezTo>
                <a:cubicBezTo>
                  <a:pt x="1612195" y="-22199"/>
                  <a:pt x="1884664" y="-8383"/>
                  <a:pt x="2062037" y="0"/>
                </a:cubicBezTo>
                <a:cubicBezTo>
                  <a:pt x="2239410" y="8383"/>
                  <a:pt x="2375160" y="27410"/>
                  <a:pt x="2618122" y="0"/>
                </a:cubicBezTo>
                <a:cubicBezTo>
                  <a:pt x="2861084" y="-27410"/>
                  <a:pt x="3447276" y="35157"/>
                  <a:pt x="3694795" y="0"/>
                </a:cubicBezTo>
                <a:cubicBezTo>
                  <a:pt x="3771213" y="5325"/>
                  <a:pt x="3848874" y="63218"/>
                  <a:pt x="3840117" y="145322"/>
                </a:cubicBezTo>
                <a:cubicBezTo>
                  <a:pt x="3868772" y="426732"/>
                  <a:pt x="3854641" y="477592"/>
                  <a:pt x="3840117" y="726590"/>
                </a:cubicBezTo>
                <a:cubicBezTo>
                  <a:pt x="3838348" y="817327"/>
                  <a:pt x="3777051" y="876488"/>
                  <a:pt x="3694795" y="871912"/>
                </a:cubicBezTo>
                <a:cubicBezTo>
                  <a:pt x="3420601" y="871959"/>
                  <a:pt x="3347828" y="883360"/>
                  <a:pt x="3138711" y="871912"/>
                </a:cubicBezTo>
                <a:cubicBezTo>
                  <a:pt x="2929594" y="860464"/>
                  <a:pt x="2843790" y="844404"/>
                  <a:pt x="2582627" y="871912"/>
                </a:cubicBezTo>
                <a:cubicBezTo>
                  <a:pt x="2321464" y="899420"/>
                  <a:pt x="2071591" y="882392"/>
                  <a:pt x="1920059" y="871912"/>
                </a:cubicBezTo>
                <a:cubicBezTo>
                  <a:pt x="1768527" y="861432"/>
                  <a:pt x="1620630" y="843129"/>
                  <a:pt x="1328480" y="871912"/>
                </a:cubicBezTo>
                <a:cubicBezTo>
                  <a:pt x="1036330" y="900695"/>
                  <a:pt x="915791" y="871517"/>
                  <a:pt x="665911" y="871912"/>
                </a:cubicBezTo>
                <a:cubicBezTo>
                  <a:pt x="416031" y="872307"/>
                  <a:pt x="261509" y="850821"/>
                  <a:pt x="145322" y="871912"/>
                </a:cubicBezTo>
                <a:cubicBezTo>
                  <a:pt x="66337" y="863360"/>
                  <a:pt x="10199" y="809470"/>
                  <a:pt x="0" y="726590"/>
                </a:cubicBezTo>
                <a:cubicBezTo>
                  <a:pt x="11033" y="479632"/>
                  <a:pt x="2641" y="363058"/>
                  <a:pt x="0" y="145322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Simon Property Group, Inc. (SPG)</a:t>
            </a:r>
            <a:endParaRPr lang="en-US" sz="1400" b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567BD0D-45CE-5DCB-D9C4-E3401FBDFE2F}"/>
              </a:ext>
            </a:extLst>
          </p:cNvPr>
          <p:cNvSpPr/>
          <p:nvPr/>
        </p:nvSpPr>
        <p:spPr>
          <a:xfrm>
            <a:off x="2514600" y="3477292"/>
            <a:ext cx="8326393" cy="1566196"/>
          </a:xfrm>
          <a:custGeom>
            <a:avLst/>
            <a:gdLst>
              <a:gd name="connsiteX0" fmla="*/ 0 w 8326393"/>
              <a:gd name="connsiteY0" fmla="*/ 261038 h 1566196"/>
              <a:gd name="connsiteX1" fmla="*/ 261038 w 8326393"/>
              <a:gd name="connsiteY1" fmla="*/ 0 h 1566196"/>
              <a:gd name="connsiteX2" fmla="*/ 833355 w 8326393"/>
              <a:gd name="connsiteY2" fmla="*/ 0 h 1566196"/>
              <a:gd name="connsiteX3" fmla="*/ 1639801 w 8326393"/>
              <a:gd name="connsiteY3" fmla="*/ 0 h 1566196"/>
              <a:gd name="connsiteX4" fmla="*/ 2290160 w 8326393"/>
              <a:gd name="connsiteY4" fmla="*/ 0 h 1566196"/>
              <a:gd name="connsiteX5" fmla="*/ 2862477 w 8326393"/>
              <a:gd name="connsiteY5" fmla="*/ 0 h 1566196"/>
              <a:gd name="connsiteX6" fmla="*/ 3434794 w 8326393"/>
              <a:gd name="connsiteY6" fmla="*/ 0 h 1566196"/>
              <a:gd name="connsiteX7" fmla="*/ 4163197 w 8326393"/>
              <a:gd name="connsiteY7" fmla="*/ 0 h 1566196"/>
              <a:gd name="connsiteX8" fmla="*/ 4969643 w 8326393"/>
              <a:gd name="connsiteY8" fmla="*/ 0 h 1566196"/>
              <a:gd name="connsiteX9" fmla="*/ 5698046 w 8326393"/>
              <a:gd name="connsiteY9" fmla="*/ 0 h 1566196"/>
              <a:gd name="connsiteX10" fmla="*/ 6426448 w 8326393"/>
              <a:gd name="connsiteY10" fmla="*/ 0 h 1566196"/>
              <a:gd name="connsiteX11" fmla="*/ 6998765 w 8326393"/>
              <a:gd name="connsiteY11" fmla="*/ 0 h 1566196"/>
              <a:gd name="connsiteX12" fmla="*/ 8065355 w 8326393"/>
              <a:gd name="connsiteY12" fmla="*/ 0 h 1566196"/>
              <a:gd name="connsiteX13" fmla="*/ 8326393 w 8326393"/>
              <a:gd name="connsiteY13" fmla="*/ 261038 h 1566196"/>
              <a:gd name="connsiteX14" fmla="*/ 8326393 w 8326393"/>
              <a:gd name="connsiteY14" fmla="*/ 793539 h 1566196"/>
              <a:gd name="connsiteX15" fmla="*/ 8326393 w 8326393"/>
              <a:gd name="connsiteY15" fmla="*/ 1305158 h 1566196"/>
              <a:gd name="connsiteX16" fmla="*/ 8065355 w 8326393"/>
              <a:gd name="connsiteY16" fmla="*/ 1566196 h 1566196"/>
              <a:gd name="connsiteX17" fmla="*/ 7258909 w 8326393"/>
              <a:gd name="connsiteY17" fmla="*/ 1566196 h 1566196"/>
              <a:gd name="connsiteX18" fmla="*/ 6842679 w 8326393"/>
              <a:gd name="connsiteY18" fmla="*/ 1566196 h 1566196"/>
              <a:gd name="connsiteX19" fmla="*/ 6348405 w 8326393"/>
              <a:gd name="connsiteY19" fmla="*/ 1566196 h 1566196"/>
              <a:gd name="connsiteX20" fmla="*/ 5620002 w 8326393"/>
              <a:gd name="connsiteY20" fmla="*/ 1566196 h 1566196"/>
              <a:gd name="connsiteX21" fmla="*/ 5203772 w 8326393"/>
              <a:gd name="connsiteY21" fmla="*/ 1566196 h 1566196"/>
              <a:gd name="connsiteX22" fmla="*/ 4787542 w 8326393"/>
              <a:gd name="connsiteY22" fmla="*/ 1566196 h 1566196"/>
              <a:gd name="connsiteX23" fmla="*/ 4215225 w 8326393"/>
              <a:gd name="connsiteY23" fmla="*/ 1566196 h 1566196"/>
              <a:gd name="connsiteX24" fmla="*/ 3798995 w 8326393"/>
              <a:gd name="connsiteY24" fmla="*/ 1566196 h 1566196"/>
              <a:gd name="connsiteX25" fmla="*/ 3304722 w 8326393"/>
              <a:gd name="connsiteY25" fmla="*/ 1566196 h 1566196"/>
              <a:gd name="connsiteX26" fmla="*/ 2888491 w 8326393"/>
              <a:gd name="connsiteY26" fmla="*/ 1566196 h 1566196"/>
              <a:gd name="connsiteX27" fmla="*/ 2394218 w 8326393"/>
              <a:gd name="connsiteY27" fmla="*/ 1566196 h 1566196"/>
              <a:gd name="connsiteX28" fmla="*/ 1977988 w 8326393"/>
              <a:gd name="connsiteY28" fmla="*/ 1566196 h 1566196"/>
              <a:gd name="connsiteX29" fmla="*/ 1405671 w 8326393"/>
              <a:gd name="connsiteY29" fmla="*/ 1566196 h 1566196"/>
              <a:gd name="connsiteX30" fmla="*/ 261038 w 8326393"/>
              <a:gd name="connsiteY30" fmla="*/ 1566196 h 1566196"/>
              <a:gd name="connsiteX31" fmla="*/ 0 w 8326393"/>
              <a:gd name="connsiteY31" fmla="*/ 1305158 h 1566196"/>
              <a:gd name="connsiteX32" fmla="*/ 0 w 8326393"/>
              <a:gd name="connsiteY32" fmla="*/ 793539 h 1566196"/>
              <a:gd name="connsiteX33" fmla="*/ 0 w 8326393"/>
              <a:gd name="connsiteY33" fmla="*/ 261038 h 1566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326393" h="1566196" fill="none" extrusionOk="0">
                <a:moveTo>
                  <a:pt x="0" y="261038"/>
                </a:moveTo>
                <a:cubicBezTo>
                  <a:pt x="9252" y="117014"/>
                  <a:pt x="92461" y="20894"/>
                  <a:pt x="261038" y="0"/>
                </a:cubicBezTo>
                <a:cubicBezTo>
                  <a:pt x="532123" y="-18486"/>
                  <a:pt x="659439" y="12202"/>
                  <a:pt x="833355" y="0"/>
                </a:cubicBezTo>
                <a:cubicBezTo>
                  <a:pt x="1007271" y="-12202"/>
                  <a:pt x="1436305" y="-29879"/>
                  <a:pt x="1639801" y="0"/>
                </a:cubicBezTo>
                <a:cubicBezTo>
                  <a:pt x="1843297" y="29879"/>
                  <a:pt x="2112902" y="1332"/>
                  <a:pt x="2290160" y="0"/>
                </a:cubicBezTo>
                <a:cubicBezTo>
                  <a:pt x="2467418" y="-1332"/>
                  <a:pt x="2641371" y="24243"/>
                  <a:pt x="2862477" y="0"/>
                </a:cubicBezTo>
                <a:cubicBezTo>
                  <a:pt x="3083583" y="-24243"/>
                  <a:pt x="3272783" y="27024"/>
                  <a:pt x="3434794" y="0"/>
                </a:cubicBezTo>
                <a:cubicBezTo>
                  <a:pt x="3596805" y="-27024"/>
                  <a:pt x="4016285" y="24344"/>
                  <a:pt x="4163197" y="0"/>
                </a:cubicBezTo>
                <a:cubicBezTo>
                  <a:pt x="4310109" y="-24344"/>
                  <a:pt x="4802341" y="35220"/>
                  <a:pt x="4969643" y="0"/>
                </a:cubicBezTo>
                <a:cubicBezTo>
                  <a:pt x="5136945" y="-35220"/>
                  <a:pt x="5335402" y="24757"/>
                  <a:pt x="5698046" y="0"/>
                </a:cubicBezTo>
                <a:cubicBezTo>
                  <a:pt x="6060690" y="-24757"/>
                  <a:pt x="6255056" y="-253"/>
                  <a:pt x="6426448" y="0"/>
                </a:cubicBezTo>
                <a:cubicBezTo>
                  <a:pt x="6597840" y="253"/>
                  <a:pt x="6882159" y="14603"/>
                  <a:pt x="6998765" y="0"/>
                </a:cubicBezTo>
                <a:cubicBezTo>
                  <a:pt x="7115371" y="-14603"/>
                  <a:pt x="7648281" y="-4512"/>
                  <a:pt x="8065355" y="0"/>
                </a:cubicBezTo>
                <a:cubicBezTo>
                  <a:pt x="8174079" y="2372"/>
                  <a:pt x="8332013" y="104167"/>
                  <a:pt x="8326393" y="261038"/>
                </a:cubicBezTo>
                <a:cubicBezTo>
                  <a:pt x="8339120" y="462062"/>
                  <a:pt x="8349618" y="530771"/>
                  <a:pt x="8326393" y="793539"/>
                </a:cubicBezTo>
                <a:cubicBezTo>
                  <a:pt x="8303168" y="1056307"/>
                  <a:pt x="8304689" y="1164473"/>
                  <a:pt x="8326393" y="1305158"/>
                </a:cubicBezTo>
                <a:cubicBezTo>
                  <a:pt x="8341260" y="1459574"/>
                  <a:pt x="8230227" y="1576562"/>
                  <a:pt x="8065355" y="1566196"/>
                </a:cubicBezTo>
                <a:cubicBezTo>
                  <a:pt x="7844942" y="1551626"/>
                  <a:pt x="7462181" y="1538679"/>
                  <a:pt x="7258909" y="1566196"/>
                </a:cubicBezTo>
                <a:cubicBezTo>
                  <a:pt x="7055637" y="1593713"/>
                  <a:pt x="6987959" y="1562075"/>
                  <a:pt x="6842679" y="1566196"/>
                </a:cubicBezTo>
                <a:cubicBezTo>
                  <a:pt x="6697399" y="1570318"/>
                  <a:pt x="6449855" y="1579490"/>
                  <a:pt x="6348405" y="1566196"/>
                </a:cubicBezTo>
                <a:cubicBezTo>
                  <a:pt x="6246955" y="1552902"/>
                  <a:pt x="5908009" y="1576974"/>
                  <a:pt x="5620002" y="1566196"/>
                </a:cubicBezTo>
                <a:cubicBezTo>
                  <a:pt x="5331995" y="1555418"/>
                  <a:pt x="5400612" y="1551976"/>
                  <a:pt x="5203772" y="1566196"/>
                </a:cubicBezTo>
                <a:cubicBezTo>
                  <a:pt x="5006932" y="1580417"/>
                  <a:pt x="4991337" y="1551176"/>
                  <a:pt x="4787542" y="1566196"/>
                </a:cubicBezTo>
                <a:cubicBezTo>
                  <a:pt x="4583747" y="1581217"/>
                  <a:pt x="4428971" y="1576833"/>
                  <a:pt x="4215225" y="1566196"/>
                </a:cubicBezTo>
                <a:cubicBezTo>
                  <a:pt x="4001479" y="1555559"/>
                  <a:pt x="3981191" y="1573400"/>
                  <a:pt x="3798995" y="1566196"/>
                </a:cubicBezTo>
                <a:cubicBezTo>
                  <a:pt x="3616799" y="1558993"/>
                  <a:pt x="3434656" y="1550624"/>
                  <a:pt x="3304722" y="1566196"/>
                </a:cubicBezTo>
                <a:cubicBezTo>
                  <a:pt x="3174788" y="1581768"/>
                  <a:pt x="3009210" y="1572816"/>
                  <a:pt x="2888491" y="1566196"/>
                </a:cubicBezTo>
                <a:cubicBezTo>
                  <a:pt x="2767772" y="1559576"/>
                  <a:pt x="2562628" y="1590744"/>
                  <a:pt x="2394218" y="1566196"/>
                </a:cubicBezTo>
                <a:cubicBezTo>
                  <a:pt x="2225808" y="1541648"/>
                  <a:pt x="2119446" y="1548500"/>
                  <a:pt x="1977988" y="1566196"/>
                </a:cubicBezTo>
                <a:cubicBezTo>
                  <a:pt x="1836530" y="1583893"/>
                  <a:pt x="1637553" y="1537916"/>
                  <a:pt x="1405671" y="1566196"/>
                </a:cubicBezTo>
                <a:cubicBezTo>
                  <a:pt x="1173789" y="1594476"/>
                  <a:pt x="828699" y="1552896"/>
                  <a:pt x="261038" y="1566196"/>
                </a:cubicBezTo>
                <a:cubicBezTo>
                  <a:pt x="113201" y="1530765"/>
                  <a:pt x="-25600" y="1439710"/>
                  <a:pt x="0" y="1305158"/>
                </a:cubicBezTo>
                <a:cubicBezTo>
                  <a:pt x="19526" y="1089407"/>
                  <a:pt x="5516" y="942029"/>
                  <a:pt x="0" y="793539"/>
                </a:cubicBezTo>
                <a:cubicBezTo>
                  <a:pt x="-5516" y="645049"/>
                  <a:pt x="26439" y="492495"/>
                  <a:pt x="0" y="261038"/>
                </a:cubicBezTo>
                <a:close/>
              </a:path>
              <a:path w="8326393" h="1566196" stroke="0" extrusionOk="0">
                <a:moveTo>
                  <a:pt x="0" y="261038"/>
                </a:moveTo>
                <a:cubicBezTo>
                  <a:pt x="18368" y="90484"/>
                  <a:pt x="114926" y="14487"/>
                  <a:pt x="261038" y="0"/>
                </a:cubicBezTo>
                <a:cubicBezTo>
                  <a:pt x="431120" y="2123"/>
                  <a:pt x="675438" y="-13599"/>
                  <a:pt x="911398" y="0"/>
                </a:cubicBezTo>
                <a:cubicBezTo>
                  <a:pt x="1147358" y="13599"/>
                  <a:pt x="1521251" y="-38851"/>
                  <a:pt x="1717844" y="0"/>
                </a:cubicBezTo>
                <a:cubicBezTo>
                  <a:pt x="1914437" y="38851"/>
                  <a:pt x="2277429" y="14628"/>
                  <a:pt x="2524290" y="0"/>
                </a:cubicBezTo>
                <a:cubicBezTo>
                  <a:pt x="2771151" y="-14628"/>
                  <a:pt x="2973752" y="-11293"/>
                  <a:pt x="3096607" y="0"/>
                </a:cubicBezTo>
                <a:cubicBezTo>
                  <a:pt x="3219462" y="11293"/>
                  <a:pt x="3495822" y="33872"/>
                  <a:pt x="3825009" y="0"/>
                </a:cubicBezTo>
                <a:cubicBezTo>
                  <a:pt x="4154196" y="-33872"/>
                  <a:pt x="4445653" y="-20366"/>
                  <a:pt x="4631456" y="0"/>
                </a:cubicBezTo>
                <a:cubicBezTo>
                  <a:pt x="4817259" y="20366"/>
                  <a:pt x="4988690" y="2366"/>
                  <a:pt x="5203772" y="0"/>
                </a:cubicBezTo>
                <a:cubicBezTo>
                  <a:pt x="5418854" y="-2366"/>
                  <a:pt x="5572681" y="-11779"/>
                  <a:pt x="5854132" y="0"/>
                </a:cubicBezTo>
                <a:cubicBezTo>
                  <a:pt x="6135583" y="11779"/>
                  <a:pt x="6105244" y="17942"/>
                  <a:pt x="6270362" y="0"/>
                </a:cubicBezTo>
                <a:cubicBezTo>
                  <a:pt x="6435480" y="-17942"/>
                  <a:pt x="6753855" y="-17973"/>
                  <a:pt x="6998765" y="0"/>
                </a:cubicBezTo>
                <a:cubicBezTo>
                  <a:pt x="7243675" y="17973"/>
                  <a:pt x="7268778" y="4469"/>
                  <a:pt x="7414995" y="0"/>
                </a:cubicBezTo>
                <a:cubicBezTo>
                  <a:pt x="7561212" y="-4469"/>
                  <a:pt x="7922779" y="23409"/>
                  <a:pt x="8065355" y="0"/>
                </a:cubicBezTo>
                <a:cubicBezTo>
                  <a:pt x="8203815" y="11692"/>
                  <a:pt x="8310659" y="126459"/>
                  <a:pt x="8326393" y="261038"/>
                </a:cubicBezTo>
                <a:cubicBezTo>
                  <a:pt x="8317521" y="502298"/>
                  <a:pt x="8311858" y="571390"/>
                  <a:pt x="8326393" y="762216"/>
                </a:cubicBezTo>
                <a:cubicBezTo>
                  <a:pt x="8340928" y="953042"/>
                  <a:pt x="8315743" y="1067291"/>
                  <a:pt x="8326393" y="1305158"/>
                </a:cubicBezTo>
                <a:cubicBezTo>
                  <a:pt x="8328386" y="1435942"/>
                  <a:pt x="8243932" y="1575039"/>
                  <a:pt x="8065355" y="1566196"/>
                </a:cubicBezTo>
                <a:cubicBezTo>
                  <a:pt x="7898806" y="1570823"/>
                  <a:pt x="7644262" y="1576718"/>
                  <a:pt x="7493038" y="1566196"/>
                </a:cubicBezTo>
                <a:cubicBezTo>
                  <a:pt x="7341814" y="1555674"/>
                  <a:pt x="7092025" y="1556982"/>
                  <a:pt x="6764636" y="1566196"/>
                </a:cubicBezTo>
                <a:cubicBezTo>
                  <a:pt x="6437247" y="1575410"/>
                  <a:pt x="6471330" y="1559499"/>
                  <a:pt x="6192319" y="1566196"/>
                </a:cubicBezTo>
                <a:cubicBezTo>
                  <a:pt x="5913308" y="1572893"/>
                  <a:pt x="5929972" y="1583317"/>
                  <a:pt x="5698046" y="1566196"/>
                </a:cubicBezTo>
                <a:cubicBezTo>
                  <a:pt x="5466120" y="1549075"/>
                  <a:pt x="5089084" y="1579108"/>
                  <a:pt x="4891599" y="1566196"/>
                </a:cubicBezTo>
                <a:cubicBezTo>
                  <a:pt x="4694114" y="1553284"/>
                  <a:pt x="4633654" y="1541968"/>
                  <a:pt x="4397326" y="1566196"/>
                </a:cubicBezTo>
                <a:cubicBezTo>
                  <a:pt x="4160998" y="1590424"/>
                  <a:pt x="4014109" y="1562035"/>
                  <a:pt x="3903053" y="1566196"/>
                </a:cubicBezTo>
                <a:cubicBezTo>
                  <a:pt x="3791997" y="1570357"/>
                  <a:pt x="3321902" y="1569575"/>
                  <a:pt x="3174650" y="1566196"/>
                </a:cubicBezTo>
                <a:cubicBezTo>
                  <a:pt x="3027398" y="1562817"/>
                  <a:pt x="2714741" y="1578958"/>
                  <a:pt x="2446247" y="1566196"/>
                </a:cubicBezTo>
                <a:cubicBezTo>
                  <a:pt x="2177753" y="1553434"/>
                  <a:pt x="1947381" y="1559438"/>
                  <a:pt x="1717844" y="1566196"/>
                </a:cubicBezTo>
                <a:cubicBezTo>
                  <a:pt x="1488307" y="1572954"/>
                  <a:pt x="1459372" y="1552366"/>
                  <a:pt x="1223570" y="1566196"/>
                </a:cubicBezTo>
                <a:cubicBezTo>
                  <a:pt x="987768" y="1580026"/>
                  <a:pt x="601019" y="1600541"/>
                  <a:pt x="261038" y="1566196"/>
                </a:cubicBezTo>
                <a:cubicBezTo>
                  <a:pt x="140543" y="1556482"/>
                  <a:pt x="3529" y="1452466"/>
                  <a:pt x="0" y="1305158"/>
                </a:cubicBezTo>
                <a:cubicBezTo>
                  <a:pt x="2363" y="1149763"/>
                  <a:pt x="20635" y="964205"/>
                  <a:pt x="0" y="793539"/>
                </a:cubicBezTo>
                <a:cubicBezTo>
                  <a:pt x="-20635" y="622873"/>
                  <a:pt x="16520" y="452437"/>
                  <a:pt x="0" y="261038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الشركات </a:t>
            </a:r>
            <a:r>
              <a:rPr lang="ar-EG" sz="2000" b="1" dirty="0">
                <a:solidFill>
                  <a:schemeClr val="accent5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العقارية تمتلك أصولًا كبيرة مثل المباني والأراضي </a:t>
            </a:r>
            <a:r>
              <a:rPr lang="ar-EG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التي </a:t>
            </a:r>
            <a:r>
              <a:rPr lang="ar-EG" sz="20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قد لا تولد أرباحًا كبيرة</a:t>
            </a:r>
            <a:r>
              <a:rPr lang="ar-EG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مقارنة بحجم هذه الأصول</a:t>
            </a:r>
            <a:endParaRPr lang="en-US" sz="1200" b="1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570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" grpId="0" animBg="1"/>
      <p:bldP spid="5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1259" y="6033033"/>
            <a:ext cx="1142245" cy="669925"/>
          </a:xfrm>
        </p:spPr>
        <p:txBody>
          <a:bodyPr/>
          <a:lstStyle/>
          <a:p>
            <a:r>
              <a:rPr lang="ar-EG" sz="6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31</a:t>
            </a:r>
            <a:endParaRPr lang="en-US" sz="6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38CA97AC-E225-32C2-6501-4AAE0DF0EE2C}"/>
              </a:ext>
            </a:extLst>
          </p:cNvPr>
          <p:cNvSpPr/>
          <p:nvPr/>
        </p:nvSpPr>
        <p:spPr>
          <a:xfrm>
            <a:off x="4157282" y="542566"/>
            <a:ext cx="4394869" cy="570526"/>
          </a:xfrm>
          <a:custGeom>
            <a:avLst/>
            <a:gdLst>
              <a:gd name="connsiteX0" fmla="*/ 0 w 4394869"/>
              <a:gd name="connsiteY0" fmla="*/ 95090 h 570526"/>
              <a:gd name="connsiteX1" fmla="*/ 95090 w 4394869"/>
              <a:gd name="connsiteY1" fmla="*/ 0 h 570526"/>
              <a:gd name="connsiteX2" fmla="*/ 695760 w 4394869"/>
              <a:gd name="connsiteY2" fmla="*/ 0 h 570526"/>
              <a:gd name="connsiteX3" fmla="*/ 1212336 w 4394869"/>
              <a:gd name="connsiteY3" fmla="*/ 0 h 570526"/>
              <a:gd name="connsiteX4" fmla="*/ 1855053 w 4394869"/>
              <a:gd name="connsiteY4" fmla="*/ 0 h 570526"/>
              <a:gd name="connsiteX5" fmla="*/ 2497769 w 4394869"/>
              <a:gd name="connsiteY5" fmla="*/ 0 h 570526"/>
              <a:gd name="connsiteX6" fmla="*/ 3140486 w 4394869"/>
              <a:gd name="connsiteY6" fmla="*/ 0 h 570526"/>
              <a:gd name="connsiteX7" fmla="*/ 3657062 w 4394869"/>
              <a:gd name="connsiteY7" fmla="*/ 0 h 570526"/>
              <a:gd name="connsiteX8" fmla="*/ 4299779 w 4394869"/>
              <a:gd name="connsiteY8" fmla="*/ 0 h 570526"/>
              <a:gd name="connsiteX9" fmla="*/ 4394869 w 4394869"/>
              <a:gd name="connsiteY9" fmla="*/ 95090 h 570526"/>
              <a:gd name="connsiteX10" fmla="*/ 4394869 w 4394869"/>
              <a:gd name="connsiteY10" fmla="*/ 475436 h 570526"/>
              <a:gd name="connsiteX11" fmla="*/ 4299779 w 4394869"/>
              <a:gd name="connsiteY11" fmla="*/ 570526 h 570526"/>
              <a:gd name="connsiteX12" fmla="*/ 3783203 w 4394869"/>
              <a:gd name="connsiteY12" fmla="*/ 570526 h 570526"/>
              <a:gd name="connsiteX13" fmla="*/ 3098439 w 4394869"/>
              <a:gd name="connsiteY13" fmla="*/ 570526 h 570526"/>
              <a:gd name="connsiteX14" fmla="*/ 2413676 w 4394869"/>
              <a:gd name="connsiteY14" fmla="*/ 570526 h 570526"/>
              <a:gd name="connsiteX15" fmla="*/ 1813006 w 4394869"/>
              <a:gd name="connsiteY15" fmla="*/ 570526 h 570526"/>
              <a:gd name="connsiteX16" fmla="*/ 1254383 w 4394869"/>
              <a:gd name="connsiteY16" fmla="*/ 570526 h 570526"/>
              <a:gd name="connsiteX17" fmla="*/ 695760 w 4394869"/>
              <a:gd name="connsiteY17" fmla="*/ 570526 h 570526"/>
              <a:gd name="connsiteX18" fmla="*/ 95090 w 4394869"/>
              <a:gd name="connsiteY18" fmla="*/ 570526 h 570526"/>
              <a:gd name="connsiteX19" fmla="*/ 0 w 4394869"/>
              <a:gd name="connsiteY19" fmla="*/ 475436 h 570526"/>
              <a:gd name="connsiteX20" fmla="*/ 0 w 4394869"/>
              <a:gd name="connsiteY20" fmla="*/ 95090 h 570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94869" h="570526" fill="none" extrusionOk="0">
                <a:moveTo>
                  <a:pt x="0" y="95090"/>
                </a:moveTo>
                <a:cubicBezTo>
                  <a:pt x="7849" y="46439"/>
                  <a:pt x="43335" y="12257"/>
                  <a:pt x="95090" y="0"/>
                </a:cubicBezTo>
                <a:cubicBezTo>
                  <a:pt x="362860" y="-22740"/>
                  <a:pt x="448459" y="-18626"/>
                  <a:pt x="695760" y="0"/>
                </a:cubicBezTo>
                <a:cubicBezTo>
                  <a:pt x="943061" y="18626"/>
                  <a:pt x="1076749" y="-15955"/>
                  <a:pt x="1212336" y="0"/>
                </a:cubicBezTo>
                <a:cubicBezTo>
                  <a:pt x="1347923" y="15955"/>
                  <a:pt x="1706361" y="-5617"/>
                  <a:pt x="1855053" y="0"/>
                </a:cubicBezTo>
                <a:cubicBezTo>
                  <a:pt x="2003745" y="5617"/>
                  <a:pt x="2316915" y="24817"/>
                  <a:pt x="2497769" y="0"/>
                </a:cubicBezTo>
                <a:cubicBezTo>
                  <a:pt x="2678623" y="-24817"/>
                  <a:pt x="2867582" y="-26386"/>
                  <a:pt x="3140486" y="0"/>
                </a:cubicBezTo>
                <a:cubicBezTo>
                  <a:pt x="3413390" y="26386"/>
                  <a:pt x="3483023" y="11274"/>
                  <a:pt x="3657062" y="0"/>
                </a:cubicBezTo>
                <a:cubicBezTo>
                  <a:pt x="3831101" y="-11274"/>
                  <a:pt x="3987522" y="-24333"/>
                  <a:pt x="4299779" y="0"/>
                </a:cubicBezTo>
                <a:cubicBezTo>
                  <a:pt x="4361288" y="-3690"/>
                  <a:pt x="4400605" y="47679"/>
                  <a:pt x="4394869" y="95090"/>
                </a:cubicBezTo>
                <a:cubicBezTo>
                  <a:pt x="4377884" y="259560"/>
                  <a:pt x="4388275" y="362903"/>
                  <a:pt x="4394869" y="475436"/>
                </a:cubicBezTo>
                <a:cubicBezTo>
                  <a:pt x="4397929" y="517435"/>
                  <a:pt x="4350578" y="571700"/>
                  <a:pt x="4299779" y="570526"/>
                </a:cubicBezTo>
                <a:cubicBezTo>
                  <a:pt x="4194596" y="579816"/>
                  <a:pt x="3887640" y="570704"/>
                  <a:pt x="3783203" y="570526"/>
                </a:cubicBezTo>
                <a:cubicBezTo>
                  <a:pt x="3678766" y="570348"/>
                  <a:pt x="3373234" y="575964"/>
                  <a:pt x="3098439" y="570526"/>
                </a:cubicBezTo>
                <a:cubicBezTo>
                  <a:pt x="2823644" y="565088"/>
                  <a:pt x="2558914" y="565009"/>
                  <a:pt x="2413676" y="570526"/>
                </a:cubicBezTo>
                <a:cubicBezTo>
                  <a:pt x="2268438" y="576043"/>
                  <a:pt x="1946214" y="544081"/>
                  <a:pt x="1813006" y="570526"/>
                </a:cubicBezTo>
                <a:cubicBezTo>
                  <a:pt x="1679798" y="596972"/>
                  <a:pt x="1405771" y="547227"/>
                  <a:pt x="1254383" y="570526"/>
                </a:cubicBezTo>
                <a:cubicBezTo>
                  <a:pt x="1102995" y="593825"/>
                  <a:pt x="880009" y="547226"/>
                  <a:pt x="695760" y="570526"/>
                </a:cubicBezTo>
                <a:cubicBezTo>
                  <a:pt x="511511" y="593826"/>
                  <a:pt x="334556" y="570561"/>
                  <a:pt x="95090" y="570526"/>
                </a:cubicBezTo>
                <a:cubicBezTo>
                  <a:pt x="39546" y="566537"/>
                  <a:pt x="3040" y="535178"/>
                  <a:pt x="0" y="475436"/>
                </a:cubicBezTo>
                <a:cubicBezTo>
                  <a:pt x="-11608" y="395817"/>
                  <a:pt x="1236" y="272041"/>
                  <a:pt x="0" y="95090"/>
                </a:cubicBezTo>
                <a:close/>
              </a:path>
              <a:path w="4394869" h="570526" stroke="0" extrusionOk="0">
                <a:moveTo>
                  <a:pt x="0" y="95090"/>
                </a:moveTo>
                <a:cubicBezTo>
                  <a:pt x="1404" y="40556"/>
                  <a:pt x="41967" y="4515"/>
                  <a:pt x="95090" y="0"/>
                </a:cubicBezTo>
                <a:cubicBezTo>
                  <a:pt x="361173" y="26171"/>
                  <a:pt x="418196" y="24841"/>
                  <a:pt x="695760" y="0"/>
                </a:cubicBezTo>
                <a:cubicBezTo>
                  <a:pt x="973324" y="-24841"/>
                  <a:pt x="1199382" y="-31980"/>
                  <a:pt x="1380523" y="0"/>
                </a:cubicBezTo>
                <a:cubicBezTo>
                  <a:pt x="1561664" y="31980"/>
                  <a:pt x="1787398" y="2964"/>
                  <a:pt x="2065287" y="0"/>
                </a:cubicBezTo>
                <a:cubicBezTo>
                  <a:pt x="2343176" y="-2964"/>
                  <a:pt x="2500958" y="20599"/>
                  <a:pt x="2623910" y="0"/>
                </a:cubicBezTo>
                <a:cubicBezTo>
                  <a:pt x="2746862" y="-20599"/>
                  <a:pt x="3009378" y="3729"/>
                  <a:pt x="3266627" y="0"/>
                </a:cubicBezTo>
                <a:cubicBezTo>
                  <a:pt x="3523876" y="-3729"/>
                  <a:pt x="3962333" y="-22023"/>
                  <a:pt x="4299779" y="0"/>
                </a:cubicBezTo>
                <a:cubicBezTo>
                  <a:pt x="4342196" y="-2591"/>
                  <a:pt x="4392701" y="40965"/>
                  <a:pt x="4394869" y="95090"/>
                </a:cubicBezTo>
                <a:cubicBezTo>
                  <a:pt x="4384901" y="192861"/>
                  <a:pt x="4379234" y="312531"/>
                  <a:pt x="4394869" y="475436"/>
                </a:cubicBezTo>
                <a:cubicBezTo>
                  <a:pt x="4398035" y="532893"/>
                  <a:pt x="4351532" y="574009"/>
                  <a:pt x="4299779" y="570526"/>
                </a:cubicBezTo>
                <a:cubicBezTo>
                  <a:pt x="4057587" y="542825"/>
                  <a:pt x="3997895" y="585538"/>
                  <a:pt x="3741156" y="570526"/>
                </a:cubicBezTo>
                <a:cubicBezTo>
                  <a:pt x="3484417" y="555514"/>
                  <a:pt x="3322704" y="604436"/>
                  <a:pt x="3056392" y="570526"/>
                </a:cubicBezTo>
                <a:cubicBezTo>
                  <a:pt x="2790080" y="536616"/>
                  <a:pt x="2587276" y="594476"/>
                  <a:pt x="2455723" y="570526"/>
                </a:cubicBezTo>
                <a:cubicBezTo>
                  <a:pt x="2324170" y="546576"/>
                  <a:pt x="1909413" y="569658"/>
                  <a:pt x="1770959" y="570526"/>
                </a:cubicBezTo>
                <a:cubicBezTo>
                  <a:pt x="1632505" y="571394"/>
                  <a:pt x="1508800" y="545663"/>
                  <a:pt x="1254383" y="570526"/>
                </a:cubicBezTo>
                <a:cubicBezTo>
                  <a:pt x="999966" y="595389"/>
                  <a:pt x="849932" y="590755"/>
                  <a:pt x="611666" y="570526"/>
                </a:cubicBezTo>
                <a:cubicBezTo>
                  <a:pt x="373400" y="550297"/>
                  <a:pt x="331901" y="546091"/>
                  <a:pt x="95090" y="570526"/>
                </a:cubicBezTo>
                <a:cubicBezTo>
                  <a:pt x="43889" y="568800"/>
                  <a:pt x="9469" y="529766"/>
                  <a:pt x="0" y="475436"/>
                </a:cubicBezTo>
                <a:cubicBezTo>
                  <a:pt x="419" y="305640"/>
                  <a:pt x="5343" y="203857"/>
                  <a:pt x="0" y="9509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أسوأ  القطاعات من جهة العائد على الاستثمار</a:t>
            </a:r>
            <a:endParaRPr lang="en-US" sz="1100" b="1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1B7E24-A9F0-CD8B-AD84-754F210A71DD}"/>
              </a:ext>
            </a:extLst>
          </p:cNvPr>
          <p:cNvSpPr txBox="1"/>
          <p:nvPr/>
        </p:nvSpPr>
        <p:spPr>
          <a:xfrm>
            <a:off x="8865610" y="90159"/>
            <a:ext cx="2883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عائد على الإستثمار مرتفع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3F5FBF6-C844-665B-13F3-FF94D74CFEBF}"/>
              </a:ext>
            </a:extLst>
          </p:cNvPr>
          <p:cNvSpPr/>
          <p:nvPr/>
        </p:nvSpPr>
        <p:spPr>
          <a:xfrm>
            <a:off x="7338095" y="1867567"/>
            <a:ext cx="3295652" cy="871912"/>
          </a:xfrm>
          <a:custGeom>
            <a:avLst/>
            <a:gdLst>
              <a:gd name="connsiteX0" fmla="*/ 0 w 3295652"/>
              <a:gd name="connsiteY0" fmla="*/ 145322 h 871912"/>
              <a:gd name="connsiteX1" fmla="*/ 145322 w 3295652"/>
              <a:gd name="connsiteY1" fmla="*/ 0 h 871912"/>
              <a:gd name="connsiteX2" fmla="*/ 716274 w 3295652"/>
              <a:gd name="connsiteY2" fmla="*/ 0 h 871912"/>
              <a:gd name="connsiteX3" fmla="*/ 1287225 w 3295652"/>
              <a:gd name="connsiteY3" fmla="*/ 0 h 871912"/>
              <a:gd name="connsiteX4" fmla="*/ 1828126 w 3295652"/>
              <a:gd name="connsiteY4" fmla="*/ 0 h 871912"/>
              <a:gd name="connsiteX5" fmla="*/ 2489228 w 3295652"/>
              <a:gd name="connsiteY5" fmla="*/ 0 h 871912"/>
              <a:gd name="connsiteX6" fmla="*/ 3150330 w 3295652"/>
              <a:gd name="connsiteY6" fmla="*/ 0 h 871912"/>
              <a:gd name="connsiteX7" fmla="*/ 3295652 w 3295652"/>
              <a:gd name="connsiteY7" fmla="*/ 145322 h 871912"/>
              <a:gd name="connsiteX8" fmla="*/ 3295652 w 3295652"/>
              <a:gd name="connsiteY8" fmla="*/ 726590 h 871912"/>
              <a:gd name="connsiteX9" fmla="*/ 3150330 w 3295652"/>
              <a:gd name="connsiteY9" fmla="*/ 871912 h 871912"/>
              <a:gd name="connsiteX10" fmla="*/ 2489228 w 3295652"/>
              <a:gd name="connsiteY10" fmla="*/ 871912 h 871912"/>
              <a:gd name="connsiteX11" fmla="*/ 1918277 w 3295652"/>
              <a:gd name="connsiteY11" fmla="*/ 871912 h 871912"/>
              <a:gd name="connsiteX12" fmla="*/ 1407425 w 3295652"/>
              <a:gd name="connsiteY12" fmla="*/ 871912 h 871912"/>
              <a:gd name="connsiteX13" fmla="*/ 746324 w 3295652"/>
              <a:gd name="connsiteY13" fmla="*/ 871912 h 871912"/>
              <a:gd name="connsiteX14" fmla="*/ 145322 w 3295652"/>
              <a:gd name="connsiteY14" fmla="*/ 871912 h 871912"/>
              <a:gd name="connsiteX15" fmla="*/ 0 w 3295652"/>
              <a:gd name="connsiteY15" fmla="*/ 726590 h 871912"/>
              <a:gd name="connsiteX16" fmla="*/ 0 w 3295652"/>
              <a:gd name="connsiteY16" fmla="*/ 145322 h 871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95652" h="871912" fill="none" extrusionOk="0">
                <a:moveTo>
                  <a:pt x="0" y="145322"/>
                </a:moveTo>
                <a:cubicBezTo>
                  <a:pt x="1039" y="55629"/>
                  <a:pt x="61396" y="4232"/>
                  <a:pt x="145322" y="0"/>
                </a:cubicBezTo>
                <a:cubicBezTo>
                  <a:pt x="362397" y="23212"/>
                  <a:pt x="564293" y="-6040"/>
                  <a:pt x="716274" y="0"/>
                </a:cubicBezTo>
                <a:cubicBezTo>
                  <a:pt x="868255" y="6040"/>
                  <a:pt x="1090148" y="23350"/>
                  <a:pt x="1287225" y="0"/>
                </a:cubicBezTo>
                <a:cubicBezTo>
                  <a:pt x="1484302" y="-23350"/>
                  <a:pt x="1592588" y="-385"/>
                  <a:pt x="1828126" y="0"/>
                </a:cubicBezTo>
                <a:cubicBezTo>
                  <a:pt x="2063664" y="385"/>
                  <a:pt x="2341485" y="-7275"/>
                  <a:pt x="2489228" y="0"/>
                </a:cubicBezTo>
                <a:cubicBezTo>
                  <a:pt x="2636971" y="7275"/>
                  <a:pt x="2843942" y="-31279"/>
                  <a:pt x="3150330" y="0"/>
                </a:cubicBezTo>
                <a:cubicBezTo>
                  <a:pt x="3238401" y="-3501"/>
                  <a:pt x="3303122" y="48972"/>
                  <a:pt x="3295652" y="145322"/>
                </a:cubicBezTo>
                <a:cubicBezTo>
                  <a:pt x="3303647" y="293648"/>
                  <a:pt x="3285934" y="535904"/>
                  <a:pt x="3295652" y="726590"/>
                </a:cubicBezTo>
                <a:cubicBezTo>
                  <a:pt x="3291829" y="792128"/>
                  <a:pt x="3221487" y="862912"/>
                  <a:pt x="3150330" y="871912"/>
                </a:cubicBezTo>
                <a:cubicBezTo>
                  <a:pt x="2948678" y="903801"/>
                  <a:pt x="2716895" y="844068"/>
                  <a:pt x="2489228" y="871912"/>
                </a:cubicBezTo>
                <a:cubicBezTo>
                  <a:pt x="2261561" y="899756"/>
                  <a:pt x="2174301" y="848046"/>
                  <a:pt x="1918277" y="871912"/>
                </a:cubicBezTo>
                <a:cubicBezTo>
                  <a:pt x="1662253" y="895778"/>
                  <a:pt x="1582437" y="876051"/>
                  <a:pt x="1407425" y="871912"/>
                </a:cubicBezTo>
                <a:cubicBezTo>
                  <a:pt x="1232413" y="867773"/>
                  <a:pt x="990492" y="895510"/>
                  <a:pt x="746324" y="871912"/>
                </a:cubicBezTo>
                <a:cubicBezTo>
                  <a:pt x="502156" y="848314"/>
                  <a:pt x="386480" y="870939"/>
                  <a:pt x="145322" y="871912"/>
                </a:cubicBezTo>
                <a:cubicBezTo>
                  <a:pt x="80658" y="872153"/>
                  <a:pt x="-8580" y="814193"/>
                  <a:pt x="0" y="726590"/>
                </a:cubicBezTo>
                <a:cubicBezTo>
                  <a:pt x="15877" y="516351"/>
                  <a:pt x="-19409" y="293558"/>
                  <a:pt x="0" y="145322"/>
                </a:cubicBezTo>
                <a:close/>
              </a:path>
              <a:path w="3295652" h="871912" stroke="0" extrusionOk="0">
                <a:moveTo>
                  <a:pt x="0" y="145322"/>
                </a:moveTo>
                <a:cubicBezTo>
                  <a:pt x="11055" y="49182"/>
                  <a:pt x="62931" y="15876"/>
                  <a:pt x="145322" y="0"/>
                </a:cubicBezTo>
                <a:cubicBezTo>
                  <a:pt x="297754" y="-14935"/>
                  <a:pt x="477888" y="-20204"/>
                  <a:pt x="746324" y="0"/>
                </a:cubicBezTo>
                <a:cubicBezTo>
                  <a:pt x="1014760" y="20204"/>
                  <a:pt x="1256692" y="-28326"/>
                  <a:pt x="1407425" y="0"/>
                </a:cubicBezTo>
                <a:cubicBezTo>
                  <a:pt x="1558158" y="28326"/>
                  <a:pt x="1813199" y="5937"/>
                  <a:pt x="2068527" y="0"/>
                </a:cubicBezTo>
                <a:cubicBezTo>
                  <a:pt x="2323855" y="-5937"/>
                  <a:pt x="2658549" y="-11294"/>
                  <a:pt x="3150330" y="0"/>
                </a:cubicBezTo>
                <a:cubicBezTo>
                  <a:pt x="3231790" y="-4026"/>
                  <a:pt x="3302150" y="69646"/>
                  <a:pt x="3295652" y="145322"/>
                </a:cubicBezTo>
                <a:cubicBezTo>
                  <a:pt x="3271144" y="381936"/>
                  <a:pt x="3269813" y="577526"/>
                  <a:pt x="3295652" y="726590"/>
                </a:cubicBezTo>
                <a:cubicBezTo>
                  <a:pt x="3288303" y="813565"/>
                  <a:pt x="3226042" y="875067"/>
                  <a:pt x="3150330" y="871912"/>
                </a:cubicBezTo>
                <a:cubicBezTo>
                  <a:pt x="2989884" y="901359"/>
                  <a:pt x="2787904" y="865555"/>
                  <a:pt x="2549328" y="871912"/>
                </a:cubicBezTo>
                <a:cubicBezTo>
                  <a:pt x="2310752" y="878269"/>
                  <a:pt x="2210149" y="848571"/>
                  <a:pt x="2038477" y="871912"/>
                </a:cubicBezTo>
                <a:cubicBezTo>
                  <a:pt x="1866805" y="895253"/>
                  <a:pt x="1695015" y="891148"/>
                  <a:pt x="1467526" y="871912"/>
                </a:cubicBezTo>
                <a:cubicBezTo>
                  <a:pt x="1240037" y="852676"/>
                  <a:pt x="1058435" y="844845"/>
                  <a:pt x="806424" y="871912"/>
                </a:cubicBezTo>
                <a:cubicBezTo>
                  <a:pt x="554413" y="898979"/>
                  <a:pt x="351879" y="892241"/>
                  <a:pt x="145322" y="871912"/>
                </a:cubicBezTo>
                <a:cubicBezTo>
                  <a:pt x="50810" y="863284"/>
                  <a:pt x="7835" y="797803"/>
                  <a:pt x="0" y="726590"/>
                </a:cubicBezTo>
                <a:cubicBezTo>
                  <a:pt x="23501" y="599234"/>
                  <a:pt x="-23354" y="372463"/>
                  <a:pt x="0" y="145322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قطاع الصناعات </a:t>
            </a:r>
            <a:endParaRPr lang="en-US" sz="16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pPr algn="ctr"/>
            <a:r>
              <a:rPr lang="en-US" sz="16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Industrials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4A4DFBE-2168-83AA-EFFD-C005C579C580}"/>
              </a:ext>
            </a:extLst>
          </p:cNvPr>
          <p:cNvSpPr/>
          <p:nvPr/>
        </p:nvSpPr>
        <p:spPr>
          <a:xfrm>
            <a:off x="2514600" y="1817374"/>
            <a:ext cx="3840117" cy="871912"/>
          </a:xfrm>
          <a:custGeom>
            <a:avLst/>
            <a:gdLst>
              <a:gd name="connsiteX0" fmla="*/ 0 w 3840117"/>
              <a:gd name="connsiteY0" fmla="*/ 145322 h 871912"/>
              <a:gd name="connsiteX1" fmla="*/ 145322 w 3840117"/>
              <a:gd name="connsiteY1" fmla="*/ 0 h 871912"/>
              <a:gd name="connsiteX2" fmla="*/ 665911 w 3840117"/>
              <a:gd name="connsiteY2" fmla="*/ 0 h 871912"/>
              <a:gd name="connsiteX3" fmla="*/ 1328480 w 3840117"/>
              <a:gd name="connsiteY3" fmla="*/ 0 h 871912"/>
              <a:gd name="connsiteX4" fmla="*/ 1849069 w 3840117"/>
              <a:gd name="connsiteY4" fmla="*/ 0 h 871912"/>
              <a:gd name="connsiteX5" fmla="*/ 2369658 w 3840117"/>
              <a:gd name="connsiteY5" fmla="*/ 0 h 871912"/>
              <a:gd name="connsiteX6" fmla="*/ 2996732 w 3840117"/>
              <a:gd name="connsiteY6" fmla="*/ 0 h 871912"/>
              <a:gd name="connsiteX7" fmla="*/ 3694795 w 3840117"/>
              <a:gd name="connsiteY7" fmla="*/ 0 h 871912"/>
              <a:gd name="connsiteX8" fmla="*/ 3840117 w 3840117"/>
              <a:gd name="connsiteY8" fmla="*/ 145322 h 871912"/>
              <a:gd name="connsiteX9" fmla="*/ 3840117 w 3840117"/>
              <a:gd name="connsiteY9" fmla="*/ 726590 h 871912"/>
              <a:gd name="connsiteX10" fmla="*/ 3694795 w 3840117"/>
              <a:gd name="connsiteY10" fmla="*/ 871912 h 871912"/>
              <a:gd name="connsiteX11" fmla="*/ 3138711 w 3840117"/>
              <a:gd name="connsiteY11" fmla="*/ 871912 h 871912"/>
              <a:gd name="connsiteX12" fmla="*/ 2653616 w 3840117"/>
              <a:gd name="connsiteY12" fmla="*/ 871912 h 871912"/>
              <a:gd name="connsiteX13" fmla="*/ 2026543 w 3840117"/>
              <a:gd name="connsiteY13" fmla="*/ 871912 h 871912"/>
              <a:gd name="connsiteX14" fmla="*/ 1470459 w 3840117"/>
              <a:gd name="connsiteY14" fmla="*/ 871912 h 871912"/>
              <a:gd name="connsiteX15" fmla="*/ 807890 w 3840117"/>
              <a:gd name="connsiteY15" fmla="*/ 871912 h 871912"/>
              <a:gd name="connsiteX16" fmla="*/ 145322 w 3840117"/>
              <a:gd name="connsiteY16" fmla="*/ 871912 h 871912"/>
              <a:gd name="connsiteX17" fmla="*/ 0 w 3840117"/>
              <a:gd name="connsiteY17" fmla="*/ 726590 h 871912"/>
              <a:gd name="connsiteX18" fmla="*/ 0 w 3840117"/>
              <a:gd name="connsiteY18" fmla="*/ 145322 h 871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840117" h="871912" fill="none" extrusionOk="0">
                <a:moveTo>
                  <a:pt x="0" y="145322"/>
                </a:moveTo>
                <a:cubicBezTo>
                  <a:pt x="-11938" y="63892"/>
                  <a:pt x="67889" y="-1389"/>
                  <a:pt x="145322" y="0"/>
                </a:cubicBezTo>
                <a:cubicBezTo>
                  <a:pt x="284374" y="21157"/>
                  <a:pt x="472179" y="25010"/>
                  <a:pt x="665911" y="0"/>
                </a:cubicBezTo>
                <a:cubicBezTo>
                  <a:pt x="859643" y="-25010"/>
                  <a:pt x="1176340" y="-12694"/>
                  <a:pt x="1328480" y="0"/>
                </a:cubicBezTo>
                <a:cubicBezTo>
                  <a:pt x="1480620" y="12694"/>
                  <a:pt x="1686358" y="11379"/>
                  <a:pt x="1849069" y="0"/>
                </a:cubicBezTo>
                <a:cubicBezTo>
                  <a:pt x="2011780" y="-11379"/>
                  <a:pt x="2241806" y="-13463"/>
                  <a:pt x="2369658" y="0"/>
                </a:cubicBezTo>
                <a:cubicBezTo>
                  <a:pt x="2497510" y="13463"/>
                  <a:pt x="2718901" y="-27398"/>
                  <a:pt x="2996732" y="0"/>
                </a:cubicBezTo>
                <a:cubicBezTo>
                  <a:pt x="3274563" y="27398"/>
                  <a:pt x="3363433" y="-616"/>
                  <a:pt x="3694795" y="0"/>
                </a:cubicBezTo>
                <a:cubicBezTo>
                  <a:pt x="3771231" y="-14721"/>
                  <a:pt x="3831015" y="56063"/>
                  <a:pt x="3840117" y="145322"/>
                </a:cubicBezTo>
                <a:cubicBezTo>
                  <a:pt x="3840998" y="265579"/>
                  <a:pt x="3859708" y="567870"/>
                  <a:pt x="3840117" y="726590"/>
                </a:cubicBezTo>
                <a:cubicBezTo>
                  <a:pt x="3855705" y="800452"/>
                  <a:pt x="3786809" y="882376"/>
                  <a:pt x="3694795" y="871912"/>
                </a:cubicBezTo>
                <a:cubicBezTo>
                  <a:pt x="3539255" y="885146"/>
                  <a:pt x="3376366" y="853383"/>
                  <a:pt x="3138711" y="871912"/>
                </a:cubicBezTo>
                <a:cubicBezTo>
                  <a:pt x="2901056" y="890441"/>
                  <a:pt x="2857387" y="891813"/>
                  <a:pt x="2653616" y="871912"/>
                </a:cubicBezTo>
                <a:cubicBezTo>
                  <a:pt x="2449846" y="852011"/>
                  <a:pt x="2333426" y="848793"/>
                  <a:pt x="2026543" y="871912"/>
                </a:cubicBezTo>
                <a:cubicBezTo>
                  <a:pt x="1719660" y="895031"/>
                  <a:pt x="1688998" y="852084"/>
                  <a:pt x="1470459" y="871912"/>
                </a:cubicBezTo>
                <a:cubicBezTo>
                  <a:pt x="1251920" y="891740"/>
                  <a:pt x="989021" y="855319"/>
                  <a:pt x="807890" y="871912"/>
                </a:cubicBezTo>
                <a:cubicBezTo>
                  <a:pt x="626759" y="888505"/>
                  <a:pt x="330775" y="888269"/>
                  <a:pt x="145322" y="871912"/>
                </a:cubicBezTo>
                <a:cubicBezTo>
                  <a:pt x="49076" y="876689"/>
                  <a:pt x="905" y="802760"/>
                  <a:pt x="0" y="726590"/>
                </a:cubicBezTo>
                <a:cubicBezTo>
                  <a:pt x="4606" y="461875"/>
                  <a:pt x="-9407" y="411509"/>
                  <a:pt x="0" y="145322"/>
                </a:cubicBezTo>
                <a:close/>
              </a:path>
              <a:path w="3840117" h="871912" stroke="0" extrusionOk="0">
                <a:moveTo>
                  <a:pt x="0" y="145322"/>
                </a:moveTo>
                <a:cubicBezTo>
                  <a:pt x="11055" y="49182"/>
                  <a:pt x="62931" y="15876"/>
                  <a:pt x="145322" y="0"/>
                </a:cubicBezTo>
                <a:cubicBezTo>
                  <a:pt x="296740" y="-24888"/>
                  <a:pt x="452215" y="-16223"/>
                  <a:pt x="736901" y="0"/>
                </a:cubicBezTo>
                <a:cubicBezTo>
                  <a:pt x="1021587" y="16223"/>
                  <a:pt x="1186743" y="22199"/>
                  <a:pt x="1399469" y="0"/>
                </a:cubicBezTo>
                <a:cubicBezTo>
                  <a:pt x="1612195" y="-22199"/>
                  <a:pt x="1884664" y="-8383"/>
                  <a:pt x="2062037" y="0"/>
                </a:cubicBezTo>
                <a:cubicBezTo>
                  <a:pt x="2239410" y="8383"/>
                  <a:pt x="2375160" y="27410"/>
                  <a:pt x="2618122" y="0"/>
                </a:cubicBezTo>
                <a:cubicBezTo>
                  <a:pt x="2861084" y="-27410"/>
                  <a:pt x="3447276" y="35157"/>
                  <a:pt x="3694795" y="0"/>
                </a:cubicBezTo>
                <a:cubicBezTo>
                  <a:pt x="3771213" y="5325"/>
                  <a:pt x="3848874" y="63218"/>
                  <a:pt x="3840117" y="145322"/>
                </a:cubicBezTo>
                <a:cubicBezTo>
                  <a:pt x="3868772" y="426732"/>
                  <a:pt x="3854641" y="477592"/>
                  <a:pt x="3840117" y="726590"/>
                </a:cubicBezTo>
                <a:cubicBezTo>
                  <a:pt x="3838348" y="817327"/>
                  <a:pt x="3777051" y="876488"/>
                  <a:pt x="3694795" y="871912"/>
                </a:cubicBezTo>
                <a:cubicBezTo>
                  <a:pt x="3420601" y="871959"/>
                  <a:pt x="3347828" y="883360"/>
                  <a:pt x="3138711" y="871912"/>
                </a:cubicBezTo>
                <a:cubicBezTo>
                  <a:pt x="2929594" y="860464"/>
                  <a:pt x="2843790" y="844404"/>
                  <a:pt x="2582627" y="871912"/>
                </a:cubicBezTo>
                <a:cubicBezTo>
                  <a:pt x="2321464" y="899420"/>
                  <a:pt x="2071591" y="882392"/>
                  <a:pt x="1920059" y="871912"/>
                </a:cubicBezTo>
                <a:cubicBezTo>
                  <a:pt x="1768527" y="861432"/>
                  <a:pt x="1620630" y="843129"/>
                  <a:pt x="1328480" y="871912"/>
                </a:cubicBezTo>
                <a:cubicBezTo>
                  <a:pt x="1036330" y="900695"/>
                  <a:pt x="915791" y="871517"/>
                  <a:pt x="665911" y="871912"/>
                </a:cubicBezTo>
                <a:cubicBezTo>
                  <a:pt x="416031" y="872307"/>
                  <a:pt x="261509" y="850821"/>
                  <a:pt x="145322" y="871912"/>
                </a:cubicBezTo>
                <a:cubicBezTo>
                  <a:pt x="66337" y="863360"/>
                  <a:pt x="10199" y="809470"/>
                  <a:pt x="0" y="726590"/>
                </a:cubicBezTo>
                <a:cubicBezTo>
                  <a:pt x="11033" y="479632"/>
                  <a:pt x="2641" y="363058"/>
                  <a:pt x="0" y="145322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General Electric Company (GE)</a:t>
            </a:r>
            <a:endParaRPr lang="en-US" sz="1400" b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567BD0D-45CE-5DCB-D9C4-E3401FBDFE2F}"/>
              </a:ext>
            </a:extLst>
          </p:cNvPr>
          <p:cNvSpPr/>
          <p:nvPr/>
        </p:nvSpPr>
        <p:spPr>
          <a:xfrm>
            <a:off x="2514600" y="3477292"/>
            <a:ext cx="8326393" cy="1566196"/>
          </a:xfrm>
          <a:custGeom>
            <a:avLst/>
            <a:gdLst>
              <a:gd name="connsiteX0" fmla="*/ 0 w 8326393"/>
              <a:gd name="connsiteY0" fmla="*/ 261038 h 1566196"/>
              <a:gd name="connsiteX1" fmla="*/ 261038 w 8326393"/>
              <a:gd name="connsiteY1" fmla="*/ 0 h 1566196"/>
              <a:gd name="connsiteX2" fmla="*/ 833355 w 8326393"/>
              <a:gd name="connsiteY2" fmla="*/ 0 h 1566196"/>
              <a:gd name="connsiteX3" fmla="*/ 1639801 w 8326393"/>
              <a:gd name="connsiteY3" fmla="*/ 0 h 1566196"/>
              <a:gd name="connsiteX4" fmla="*/ 2290160 w 8326393"/>
              <a:gd name="connsiteY4" fmla="*/ 0 h 1566196"/>
              <a:gd name="connsiteX5" fmla="*/ 2862477 w 8326393"/>
              <a:gd name="connsiteY5" fmla="*/ 0 h 1566196"/>
              <a:gd name="connsiteX6" fmla="*/ 3434794 w 8326393"/>
              <a:gd name="connsiteY6" fmla="*/ 0 h 1566196"/>
              <a:gd name="connsiteX7" fmla="*/ 4163197 w 8326393"/>
              <a:gd name="connsiteY7" fmla="*/ 0 h 1566196"/>
              <a:gd name="connsiteX8" fmla="*/ 4969643 w 8326393"/>
              <a:gd name="connsiteY8" fmla="*/ 0 h 1566196"/>
              <a:gd name="connsiteX9" fmla="*/ 5698046 w 8326393"/>
              <a:gd name="connsiteY9" fmla="*/ 0 h 1566196"/>
              <a:gd name="connsiteX10" fmla="*/ 6426448 w 8326393"/>
              <a:gd name="connsiteY10" fmla="*/ 0 h 1566196"/>
              <a:gd name="connsiteX11" fmla="*/ 6998765 w 8326393"/>
              <a:gd name="connsiteY11" fmla="*/ 0 h 1566196"/>
              <a:gd name="connsiteX12" fmla="*/ 8065355 w 8326393"/>
              <a:gd name="connsiteY12" fmla="*/ 0 h 1566196"/>
              <a:gd name="connsiteX13" fmla="*/ 8326393 w 8326393"/>
              <a:gd name="connsiteY13" fmla="*/ 261038 h 1566196"/>
              <a:gd name="connsiteX14" fmla="*/ 8326393 w 8326393"/>
              <a:gd name="connsiteY14" fmla="*/ 793539 h 1566196"/>
              <a:gd name="connsiteX15" fmla="*/ 8326393 w 8326393"/>
              <a:gd name="connsiteY15" fmla="*/ 1305158 h 1566196"/>
              <a:gd name="connsiteX16" fmla="*/ 8065355 w 8326393"/>
              <a:gd name="connsiteY16" fmla="*/ 1566196 h 1566196"/>
              <a:gd name="connsiteX17" fmla="*/ 7258909 w 8326393"/>
              <a:gd name="connsiteY17" fmla="*/ 1566196 h 1566196"/>
              <a:gd name="connsiteX18" fmla="*/ 6842679 w 8326393"/>
              <a:gd name="connsiteY18" fmla="*/ 1566196 h 1566196"/>
              <a:gd name="connsiteX19" fmla="*/ 6348405 w 8326393"/>
              <a:gd name="connsiteY19" fmla="*/ 1566196 h 1566196"/>
              <a:gd name="connsiteX20" fmla="*/ 5620002 w 8326393"/>
              <a:gd name="connsiteY20" fmla="*/ 1566196 h 1566196"/>
              <a:gd name="connsiteX21" fmla="*/ 5203772 w 8326393"/>
              <a:gd name="connsiteY21" fmla="*/ 1566196 h 1566196"/>
              <a:gd name="connsiteX22" fmla="*/ 4787542 w 8326393"/>
              <a:gd name="connsiteY22" fmla="*/ 1566196 h 1566196"/>
              <a:gd name="connsiteX23" fmla="*/ 4215225 w 8326393"/>
              <a:gd name="connsiteY23" fmla="*/ 1566196 h 1566196"/>
              <a:gd name="connsiteX24" fmla="*/ 3798995 w 8326393"/>
              <a:gd name="connsiteY24" fmla="*/ 1566196 h 1566196"/>
              <a:gd name="connsiteX25" fmla="*/ 3304722 w 8326393"/>
              <a:gd name="connsiteY25" fmla="*/ 1566196 h 1566196"/>
              <a:gd name="connsiteX26" fmla="*/ 2888491 w 8326393"/>
              <a:gd name="connsiteY26" fmla="*/ 1566196 h 1566196"/>
              <a:gd name="connsiteX27" fmla="*/ 2394218 w 8326393"/>
              <a:gd name="connsiteY27" fmla="*/ 1566196 h 1566196"/>
              <a:gd name="connsiteX28" fmla="*/ 1977988 w 8326393"/>
              <a:gd name="connsiteY28" fmla="*/ 1566196 h 1566196"/>
              <a:gd name="connsiteX29" fmla="*/ 1405671 w 8326393"/>
              <a:gd name="connsiteY29" fmla="*/ 1566196 h 1566196"/>
              <a:gd name="connsiteX30" fmla="*/ 261038 w 8326393"/>
              <a:gd name="connsiteY30" fmla="*/ 1566196 h 1566196"/>
              <a:gd name="connsiteX31" fmla="*/ 0 w 8326393"/>
              <a:gd name="connsiteY31" fmla="*/ 1305158 h 1566196"/>
              <a:gd name="connsiteX32" fmla="*/ 0 w 8326393"/>
              <a:gd name="connsiteY32" fmla="*/ 793539 h 1566196"/>
              <a:gd name="connsiteX33" fmla="*/ 0 w 8326393"/>
              <a:gd name="connsiteY33" fmla="*/ 261038 h 1566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326393" h="1566196" fill="none" extrusionOk="0">
                <a:moveTo>
                  <a:pt x="0" y="261038"/>
                </a:moveTo>
                <a:cubicBezTo>
                  <a:pt x="9252" y="117014"/>
                  <a:pt x="92461" y="20894"/>
                  <a:pt x="261038" y="0"/>
                </a:cubicBezTo>
                <a:cubicBezTo>
                  <a:pt x="532123" y="-18486"/>
                  <a:pt x="659439" y="12202"/>
                  <a:pt x="833355" y="0"/>
                </a:cubicBezTo>
                <a:cubicBezTo>
                  <a:pt x="1007271" y="-12202"/>
                  <a:pt x="1436305" y="-29879"/>
                  <a:pt x="1639801" y="0"/>
                </a:cubicBezTo>
                <a:cubicBezTo>
                  <a:pt x="1843297" y="29879"/>
                  <a:pt x="2112902" y="1332"/>
                  <a:pt x="2290160" y="0"/>
                </a:cubicBezTo>
                <a:cubicBezTo>
                  <a:pt x="2467418" y="-1332"/>
                  <a:pt x="2641371" y="24243"/>
                  <a:pt x="2862477" y="0"/>
                </a:cubicBezTo>
                <a:cubicBezTo>
                  <a:pt x="3083583" y="-24243"/>
                  <a:pt x="3272783" y="27024"/>
                  <a:pt x="3434794" y="0"/>
                </a:cubicBezTo>
                <a:cubicBezTo>
                  <a:pt x="3596805" y="-27024"/>
                  <a:pt x="4016285" y="24344"/>
                  <a:pt x="4163197" y="0"/>
                </a:cubicBezTo>
                <a:cubicBezTo>
                  <a:pt x="4310109" y="-24344"/>
                  <a:pt x="4802341" y="35220"/>
                  <a:pt x="4969643" y="0"/>
                </a:cubicBezTo>
                <a:cubicBezTo>
                  <a:pt x="5136945" y="-35220"/>
                  <a:pt x="5335402" y="24757"/>
                  <a:pt x="5698046" y="0"/>
                </a:cubicBezTo>
                <a:cubicBezTo>
                  <a:pt x="6060690" y="-24757"/>
                  <a:pt x="6255056" y="-253"/>
                  <a:pt x="6426448" y="0"/>
                </a:cubicBezTo>
                <a:cubicBezTo>
                  <a:pt x="6597840" y="253"/>
                  <a:pt x="6882159" y="14603"/>
                  <a:pt x="6998765" y="0"/>
                </a:cubicBezTo>
                <a:cubicBezTo>
                  <a:pt x="7115371" y="-14603"/>
                  <a:pt x="7648281" y="-4512"/>
                  <a:pt x="8065355" y="0"/>
                </a:cubicBezTo>
                <a:cubicBezTo>
                  <a:pt x="8174079" y="2372"/>
                  <a:pt x="8332013" y="104167"/>
                  <a:pt x="8326393" y="261038"/>
                </a:cubicBezTo>
                <a:cubicBezTo>
                  <a:pt x="8339120" y="462062"/>
                  <a:pt x="8349618" y="530771"/>
                  <a:pt x="8326393" y="793539"/>
                </a:cubicBezTo>
                <a:cubicBezTo>
                  <a:pt x="8303168" y="1056307"/>
                  <a:pt x="8304689" y="1164473"/>
                  <a:pt x="8326393" y="1305158"/>
                </a:cubicBezTo>
                <a:cubicBezTo>
                  <a:pt x="8341260" y="1459574"/>
                  <a:pt x="8230227" y="1576562"/>
                  <a:pt x="8065355" y="1566196"/>
                </a:cubicBezTo>
                <a:cubicBezTo>
                  <a:pt x="7844942" y="1551626"/>
                  <a:pt x="7462181" y="1538679"/>
                  <a:pt x="7258909" y="1566196"/>
                </a:cubicBezTo>
                <a:cubicBezTo>
                  <a:pt x="7055637" y="1593713"/>
                  <a:pt x="6987959" y="1562075"/>
                  <a:pt x="6842679" y="1566196"/>
                </a:cubicBezTo>
                <a:cubicBezTo>
                  <a:pt x="6697399" y="1570318"/>
                  <a:pt x="6449855" y="1579490"/>
                  <a:pt x="6348405" y="1566196"/>
                </a:cubicBezTo>
                <a:cubicBezTo>
                  <a:pt x="6246955" y="1552902"/>
                  <a:pt x="5908009" y="1576974"/>
                  <a:pt x="5620002" y="1566196"/>
                </a:cubicBezTo>
                <a:cubicBezTo>
                  <a:pt x="5331995" y="1555418"/>
                  <a:pt x="5400612" y="1551976"/>
                  <a:pt x="5203772" y="1566196"/>
                </a:cubicBezTo>
                <a:cubicBezTo>
                  <a:pt x="5006932" y="1580417"/>
                  <a:pt x="4991337" y="1551176"/>
                  <a:pt x="4787542" y="1566196"/>
                </a:cubicBezTo>
                <a:cubicBezTo>
                  <a:pt x="4583747" y="1581217"/>
                  <a:pt x="4428971" y="1576833"/>
                  <a:pt x="4215225" y="1566196"/>
                </a:cubicBezTo>
                <a:cubicBezTo>
                  <a:pt x="4001479" y="1555559"/>
                  <a:pt x="3981191" y="1573400"/>
                  <a:pt x="3798995" y="1566196"/>
                </a:cubicBezTo>
                <a:cubicBezTo>
                  <a:pt x="3616799" y="1558993"/>
                  <a:pt x="3434656" y="1550624"/>
                  <a:pt x="3304722" y="1566196"/>
                </a:cubicBezTo>
                <a:cubicBezTo>
                  <a:pt x="3174788" y="1581768"/>
                  <a:pt x="3009210" y="1572816"/>
                  <a:pt x="2888491" y="1566196"/>
                </a:cubicBezTo>
                <a:cubicBezTo>
                  <a:pt x="2767772" y="1559576"/>
                  <a:pt x="2562628" y="1590744"/>
                  <a:pt x="2394218" y="1566196"/>
                </a:cubicBezTo>
                <a:cubicBezTo>
                  <a:pt x="2225808" y="1541648"/>
                  <a:pt x="2119446" y="1548500"/>
                  <a:pt x="1977988" y="1566196"/>
                </a:cubicBezTo>
                <a:cubicBezTo>
                  <a:pt x="1836530" y="1583893"/>
                  <a:pt x="1637553" y="1537916"/>
                  <a:pt x="1405671" y="1566196"/>
                </a:cubicBezTo>
                <a:cubicBezTo>
                  <a:pt x="1173789" y="1594476"/>
                  <a:pt x="828699" y="1552896"/>
                  <a:pt x="261038" y="1566196"/>
                </a:cubicBezTo>
                <a:cubicBezTo>
                  <a:pt x="113201" y="1530765"/>
                  <a:pt x="-25600" y="1439710"/>
                  <a:pt x="0" y="1305158"/>
                </a:cubicBezTo>
                <a:cubicBezTo>
                  <a:pt x="19526" y="1089407"/>
                  <a:pt x="5516" y="942029"/>
                  <a:pt x="0" y="793539"/>
                </a:cubicBezTo>
                <a:cubicBezTo>
                  <a:pt x="-5516" y="645049"/>
                  <a:pt x="26439" y="492495"/>
                  <a:pt x="0" y="261038"/>
                </a:cubicBezTo>
                <a:close/>
              </a:path>
              <a:path w="8326393" h="1566196" stroke="0" extrusionOk="0">
                <a:moveTo>
                  <a:pt x="0" y="261038"/>
                </a:moveTo>
                <a:cubicBezTo>
                  <a:pt x="18368" y="90484"/>
                  <a:pt x="114926" y="14487"/>
                  <a:pt x="261038" y="0"/>
                </a:cubicBezTo>
                <a:cubicBezTo>
                  <a:pt x="431120" y="2123"/>
                  <a:pt x="675438" y="-13599"/>
                  <a:pt x="911398" y="0"/>
                </a:cubicBezTo>
                <a:cubicBezTo>
                  <a:pt x="1147358" y="13599"/>
                  <a:pt x="1521251" y="-38851"/>
                  <a:pt x="1717844" y="0"/>
                </a:cubicBezTo>
                <a:cubicBezTo>
                  <a:pt x="1914437" y="38851"/>
                  <a:pt x="2277429" y="14628"/>
                  <a:pt x="2524290" y="0"/>
                </a:cubicBezTo>
                <a:cubicBezTo>
                  <a:pt x="2771151" y="-14628"/>
                  <a:pt x="2973752" y="-11293"/>
                  <a:pt x="3096607" y="0"/>
                </a:cubicBezTo>
                <a:cubicBezTo>
                  <a:pt x="3219462" y="11293"/>
                  <a:pt x="3495822" y="33872"/>
                  <a:pt x="3825009" y="0"/>
                </a:cubicBezTo>
                <a:cubicBezTo>
                  <a:pt x="4154196" y="-33872"/>
                  <a:pt x="4445653" y="-20366"/>
                  <a:pt x="4631456" y="0"/>
                </a:cubicBezTo>
                <a:cubicBezTo>
                  <a:pt x="4817259" y="20366"/>
                  <a:pt x="4988690" y="2366"/>
                  <a:pt x="5203772" y="0"/>
                </a:cubicBezTo>
                <a:cubicBezTo>
                  <a:pt x="5418854" y="-2366"/>
                  <a:pt x="5572681" y="-11779"/>
                  <a:pt x="5854132" y="0"/>
                </a:cubicBezTo>
                <a:cubicBezTo>
                  <a:pt x="6135583" y="11779"/>
                  <a:pt x="6105244" y="17942"/>
                  <a:pt x="6270362" y="0"/>
                </a:cubicBezTo>
                <a:cubicBezTo>
                  <a:pt x="6435480" y="-17942"/>
                  <a:pt x="6753855" y="-17973"/>
                  <a:pt x="6998765" y="0"/>
                </a:cubicBezTo>
                <a:cubicBezTo>
                  <a:pt x="7243675" y="17973"/>
                  <a:pt x="7268778" y="4469"/>
                  <a:pt x="7414995" y="0"/>
                </a:cubicBezTo>
                <a:cubicBezTo>
                  <a:pt x="7561212" y="-4469"/>
                  <a:pt x="7922779" y="23409"/>
                  <a:pt x="8065355" y="0"/>
                </a:cubicBezTo>
                <a:cubicBezTo>
                  <a:pt x="8203815" y="11692"/>
                  <a:pt x="8310659" y="126459"/>
                  <a:pt x="8326393" y="261038"/>
                </a:cubicBezTo>
                <a:cubicBezTo>
                  <a:pt x="8317521" y="502298"/>
                  <a:pt x="8311858" y="571390"/>
                  <a:pt x="8326393" y="762216"/>
                </a:cubicBezTo>
                <a:cubicBezTo>
                  <a:pt x="8340928" y="953042"/>
                  <a:pt x="8315743" y="1067291"/>
                  <a:pt x="8326393" y="1305158"/>
                </a:cubicBezTo>
                <a:cubicBezTo>
                  <a:pt x="8328386" y="1435942"/>
                  <a:pt x="8243932" y="1575039"/>
                  <a:pt x="8065355" y="1566196"/>
                </a:cubicBezTo>
                <a:cubicBezTo>
                  <a:pt x="7898806" y="1570823"/>
                  <a:pt x="7644262" y="1576718"/>
                  <a:pt x="7493038" y="1566196"/>
                </a:cubicBezTo>
                <a:cubicBezTo>
                  <a:pt x="7341814" y="1555674"/>
                  <a:pt x="7092025" y="1556982"/>
                  <a:pt x="6764636" y="1566196"/>
                </a:cubicBezTo>
                <a:cubicBezTo>
                  <a:pt x="6437247" y="1575410"/>
                  <a:pt x="6471330" y="1559499"/>
                  <a:pt x="6192319" y="1566196"/>
                </a:cubicBezTo>
                <a:cubicBezTo>
                  <a:pt x="5913308" y="1572893"/>
                  <a:pt x="5929972" y="1583317"/>
                  <a:pt x="5698046" y="1566196"/>
                </a:cubicBezTo>
                <a:cubicBezTo>
                  <a:pt x="5466120" y="1549075"/>
                  <a:pt x="5089084" y="1579108"/>
                  <a:pt x="4891599" y="1566196"/>
                </a:cubicBezTo>
                <a:cubicBezTo>
                  <a:pt x="4694114" y="1553284"/>
                  <a:pt x="4633654" y="1541968"/>
                  <a:pt x="4397326" y="1566196"/>
                </a:cubicBezTo>
                <a:cubicBezTo>
                  <a:pt x="4160998" y="1590424"/>
                  <a:pt x="4014109" y="1562035"/>
                  <a:pt x="3903053" y="1566196"/>
                </a:cubicBezTo>
                <a:cubicBezTo>
                  <a:pt x="3791997" y="1570357"/>
                  <a:pt x="3321902" y="1569575"/>
                  <a:pt x="3174650" y="1566196"/>
                </a:cubicBezTo>
                <a:cubicBezTo>
                  <a:pt x="3027398" y="1562817"/>
                  <a:pt x="2714741" y="1578958"/>
                  <a:pt x="2446247" y="1566196"/>
                </a:cubicBezTo>
                <a:cubicBezTo>
                  <a:pt x="2177753" y="1553434"/>
                  <a:pt x="1947381" y="1559438"/>
                  <a:pt x="1717844" y="1566196"/>
                </a:cubicBezTo>
                <a:cubicBezTo>
                  <a:pt x="1488307" y="1572954"/>
                  <a:pt x="1459372" y="1552366"/>
                  <a:pt x="1223570" y="1566196"/>
                </a:cubicBezTo>
                <a:cubicBezTo>
                  <a:pt x="987768" y="1580026"/>
                  <a:pt x="601019" y="1600541"/>
                  <a:pt x="261038" y="1566196"/>
                </a:cubicBezTo>
                <a:cubicBezTo>
                  <a:pt x="140543" y="1556482"/>
                  <a:pt x="3529" y="1452466"/>
                  <a:pt x="0" y="1305158"/>
                </a:cubicBezTo>
                <a:cubicBezTo>
                  <a:pt x="2363" y="1149763"/>
                  <a:pt x="20635" y="964205"/>
                  <a:pt x="0" y="793539"/>
                </a:cubicBezTo>
                <a:cubicBezTo>
                  <a:pt x="-20635" y="622873"/>
                  <a:pt x="16520" y="452437"/>
                  <a:pt x="0" y="261038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الشركات الصناعية غالبًا ما تواجه </a:t>
            </a:r>
            <a:r>
              <a:rPr lang="ar-EG" sz="20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تكاليف تشغيلية كبيرة </a:t>
            </a:r>
            <a:r>
              <a:rPr lang="ar-EG" sz="2000" b="1" dirty="0">
                <a:solidFill>
                  <a:schemeClr val="accent5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ومتطلبات رأس مال عالية</a:t>
            </a:r>
            <a:r>
              <a:rPr lang="ar-EG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، مما يؤدي إلى انخفاض العائد على الأصول</a:t>
            </a:r>
            <a:endParaRPr lang="en-US" sz="1200" b="1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861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" grpId="0" animBg="1"/>
      <p:bldP spid="5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1259" y="6033033"/>
            <a:ext cx="1142245" cy="669925"/>
          </a:xfrm>
        </p:spPr>
        <p:txBody>
          <a:bodyPr/>
          <a:lstStyle/>
          <a:p>
            <a:r>
              <a:rPr lang="ar-EG" sz="6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32</a:t>
            </a:r>
            <a:endParaRPr lang="en-US" sz="6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38CA97AC-E225-32C2-6501-4AAE0DF0EE2C}"/>
              </a:ext>
            </a:extLst>
          </p:cNvPr>
          <p:cNvSpPr/>
          <p:nvPr/>
        </p:nvSpPr>
        <p:spPr>
          <a:xfrm>
            <a:off x="4352544" y="90159"/>
            <a:ext cx="4394869" cy="570526"/>
          </a:xfrm>
          <a:custGeom>
            <a:avLst/>
            <a:gdLst>
              <a:gd name="connsiteX0" fmla="*/ 0 w 4394869"/>
              <a:gd name="connsiteY0" fmla="*/ 95090 h 570526"/>
              <a:gd name="connsiteX1" fmla="*/ 95090 w 4394869"/>
              <a:gd name="connsiteY1" fmla="*/ 0 h 570526"/>
              <a:gd name="connsiteX2" fmla="*/ 695760 w 4394869"/>
              <a:gd name="connsiteY2" fmla="*/ 0 h 570526"/>
              <a:gd name="connsiteX3" fmla="*/ 1212336 w 4394869"/>
              <a:gd name="connsiteY3" fmla="*/ 0 h 570526"/>
              <a:gd name="connsiteX4" fmla="*/ 1855053 w 4394869"/>
              <a:gd name="connsiteY4" fmla="*/ 0 h 570526"/>
              <a:gd name="connsiteX5" fmla="*/ 2497769 w 4394869"/>
              <a:gd name="connsiteY5" fmla="*/ 0 h 570526"/>
              <a:gd name="connsiteX6" fmla="*/ 3140486 w 4394869"/>
              <a:gd name="connsiteY6" fmla="*/ 0 h 570526"/>
              <a:gd name="connsiteX7" fmla="*/ 3657062 w 4394869"/>
              <a:gd name="connsiteY7" fmla="*/ 0 h 570526"/>
              <a:gd name="connsiteX8" fmla="*/ 4299779 w 4394869"/>
              <a:gd name="connsiteY8" fmla="*/ 0 h 570526"/>
              <a:gd name="connsiteX9" fmla="*/ 4394869 w 4394869"/>
              <a:gd name="connsiteY9" fmla="*/ 95090 h 570526"/>
              <a:gd name="connsiteX10" fmla="*/ 4394869 w 4394869"/>
              <a:gd name="connsiteY10" fmla="*/ 475436 h 570526"/>
              <a:gd name="connsiteX11" fmla="*/ 4299779 w 4394869"/>
              <a:gd name="connsiteY11" fmla="*/ 570526 h 570526"/>
              <a:gd name="connsiteX12" fmla="*/ 3783203 w 4394869"/>
              <a:gd name="connsiteY12" fmla="*/ 570526 h 570526"/>
              <a:gd name="connsiteX13" fmla="*/ 3098439 w 4394869"/>
              <a:gd name="connsiteY13" fmla="*/ 570526 h 570526"/>
              <a:gd name="connsiteX14" fmla="*/ 2413676 w 4394869"/>
              <a:gd name="connsiteY14" fmla="*/ 570526 h 570526"/>
              <a:gd name="connsiteX15" fmla="*/ 1813006 w 4394869"/>
              <a:gd name="connsiteY15" fmla="*/ 570526 h 570526"/>
              <a:gd name="connsiteX16" fmla="*/ 1254383 w 4394869"/>
              <a:gd name="connsiteY16" fmla="*/ 570526 h 570526"/>
              <a:gd name="connsiteX17" fmla="*/ 695760 w 4394869"/>
              <a:gd name="connsiteY17" fmla="*/ 570526 h 570526"/>
              <a:gd name="connsiteX18" fmla="*/ 95090 w 4394869"/>
              <a:gd name="connsiteY18" fmla="*/ 570526 h 570526"/>
              <a:gd name="connsiteX19" fmla="*/ 0 w 4394869"/>
              <a:gd name="connsiteY19" fmla="*/ 475436 h 570526"/>
              <a:gd name="connsiteX20" fmla="*/ 0 w 4394869"/>
              <a:gd name="connsiteY20" fmla="*/ 95090 h 570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94869" h="570526" fill="none" extrusionOk="0">
                <a:moveTo>
                  <a:pt x="0" y="95090"/>
                </a:moveTo>
                <a:cubicBezTo>
                  <a:pt x="7849" y="46439"/>
                  <a:pt x="43335" y="12257"/>
                  <a:pt x="95090" y="0"/>
                </a:cubicBezTo>
                <a:cubicBezTo>
                  <a:pt x="362860" y="-22740"/>
                  <a:pt x="448459" y="-18626"/>
                  <a:pt x="695760" y="0"/>
                </a:cubicBezTo>
                <a:cubicBezTo>
                  <a:pt x="943061" y="18626"/>
                  <a:pt x="1076749" y="-15955"/>
                  <a:pt x="1212336" y="0"/>
                </a:cubicBezTo>
                <a:cubicBezTo>
                  <a:pt x="1347923" y="15955"/>
                  <a:pt x="1706361" y="-5617"/>
                  <a:pt x="1855053" y="0"/>
                </a:cubicBezTo>
                <a:cubicBezTo>
                  <a:pt x="2003745" y="5617"/>
                  <a:pt x="2316915" y="24817"/>
                  <a:pt x="2497769" y="0"/>
                </a:cubicBezTo>
                <a:cubicBezTo>
                  <a:pt x="2678623" y="-24817"/>
                  <a:pt x="2867582" y="-26386"/>
                  <a:pt x="3140486" y="0"/>
                </a:cubicBezTo>
                <a:cubicBezTo>
                  <a:pt x="3413390" y="26386"/>
                  <a:pt x="3483023" y="11274"/>
                  <a:pt x="3657062" y="0"/>
                </a:cubicBezTo>
                <a:cubicBezTo>
                  <a:pt x="3831101" y="-11274"/>
                  <a:pt x="3987522" y="-24333"/>
                  <a:pt x="4299779" y="0"/>
                </a:cubicBezTo>
                <a:cubicBezTo>
                  <a:pt x="4361288" y="-3690"/>
                  <a:pt x="4400605" y="47679"/>
                  <a:pt x="4394869" y="95090"/>
                </a:cubicBezTo>
                <a:cubicBezTo>
                  <a:pt x="4377884" y="259560"/>
                  <a:pt x="4388275" y="362903"/>
                  <a:pt x="4394869" y="475436"/>
                </a:cubicBezTo>
                <a:cubicBezTo>
                  <a:pt x="4397929" y="517435"/>
                  <a:pt x="4350578" y="571700"/>
                  <a:pt x="4299779" y="570526"/>
                </a:cubicBezTo>
                <a:cubicBezTo>
                  <a:pt x="4194596" y="579816"/>
                  <a:pt x="3887640" y="570704"/>
                  <a:pt x="3783203" y="570526"/>
                </a:cubicBezTo>
                <a:cubicBezTo>
                  <a:pt x="3678766" y="570348"/>
                  <a:pt x="3373234" y="575964"/>
                  <a:pt x="3098439" y="570526"/>
                </a:cubicBezTo>
                <a:cubicBezTo>
                  <a:pt x="2823644" y="565088"/>
                  <a:pt x="2558914" y="565009"/>
                  <a:pt x="2413676" y="570526"/>
                </a:cubicBezTo>
                <a:cubicBezTo>
                  <a:pt x="2268438" y="576043"/>
                  <a:pt x="1946214" y="544081"/>
                  <a:pt x="1813006" y="570526"/>
                </a:cubicBezTo>
                <a:cubicBezTo>
                  <a:pt x="1679798" y="596972"/>
                  <a:pt x="1405771" y="547227"/>
                  <a:pt x="1254383" y="570526"/>
                </a:cubicBezTo>
                <a:cubicBezTo>
                  <a:pt x="1102995" y="593825"/>
                  <a:pt x="880009" y="547226"/>
                  <a:pt x="695760" y="570526"/>
                </a:cubicBezTo>
                <a:cubicBezTo>
                  <a:pt x="511511" y="593826"/>
                  <a:pt x="334556" y="570561"/>
                  <a:pt x="95090" y="570526"/>
                </a:cubicBezTo>
                <a:cubicBezTo>
                  <a:pt x="39546" y="566537"/>
                  <a:pt x="3040" y="535178"/>
                  <a:pt x="0" y="475436"/>
                </a:cubicBezTo>
                <a:cubicBezTo>
                  <a:pt x="-11608" y="395817"/>
                  <a:pt x="1236" y="272041"/>
                  <a:pt x="0" y="95090"/>
                </a:cubicBezTo>
                <a:close/>
              </a:path>
              <a:path w="4394869" h="570526" stroke="0" extrusionOk="0">
                <a:moveTo>
                  <a:pt x="0" y="95090"/>
                </a:moveTo>
                <a:cubicBezTo>
                  <a:pt x="1404" y="40556"/>
                  <a:pt x="41967" y="4515"/>
                  <a:pt x="95090" y="0"/>
                </a:cubicBezTo>
                <a:cubicBezTo>
                  <a:pt x="361173" y="26171"/>
                  <a:pt x="418196" y="24841"/>
                  <a:pt x="695760" y="0"/>
                </a:cubicBezTo>
                <a:cubicBezTo>
                  <a:pt x="973324" y="-24841"/>
                  <a:pt x="1199382" y="-31980"/>
                  <a:pt x="1380523" y="0"/>
                </a:cubicBezTo>
                <a:cubicBezTo>
                  <a:pt x="1561664" y="31980"/>
                  <a:pt x="1787398" y="2964"/>
                  <a:pt x="2065287" y="0"/>
                </a:cubicBezTo>
                <a:cubicBezTo>
                  <a:pt x="2343176" y="-2964"/>
                  <a:pt x="2500958" y="20599"/>
                  <a:pt x="2623910" y="0"/>
                </a:cubicBezTo>
                <a:cubicBezTo>
                  <a:pt x="2746862" y="-20599"/>
                  <a:pt x="3009378" y="3729"/>
                  <a:pt x="3266627" y="0"/>
                </a:cubicBezTo>
                <a:cubicBezTo>
                  <a:pt x="3523876" y="-3729"/>
                  <a:pt x="3962333" y="-22023"/>
                  <a:pt x="4299779" y="0"/>
                </a:cubicBezTo>
                <a:cubicBezTo>
                  <a:pt x="4342196" y="-2591"/>
                  <a:pt x="4392701" y="40965"/>
                  <a:pt x="4394869" y="95090"/>
                </a:cubicBezTo>
                <a:cubicBezTo>
                  <a:pt x="4384901" y="192861"/>
                  <a:pt x="4379234" y="312531"/>
                  <a:pt x="4394869" y="475436"/>
                </a:cubicBezTo>
                <a:cubicBezTo>
                  <a:pt x="4398035" y="532893"/>
                  <a:pt x="4351532" y="574009"/>
                  <a:pt x="4299779" y="570526"/>
                </a:cubicBezTo>
                <a:cubicBezTo>
                  <a:pt x="4057587" y="542825"/>
                  <a:pt x="3997895" y="585538"/>
                  <a:pt x="3741156" y="570526"/>
                </a:cubicBezTo>
                <a:cubicBezTo>
                  <a:pt x="3484417" y="555514"/>
                  <a:pt x="3322704" y="604436"/>
                  <a:pt x="3056392" y="570526"/>
                </a:cubicBezTo>
                <a:cubicBezTo>
                  <a:pt x="2790080" y="536616"/>
                  <a:pt x="2587276" y="594476"/>
                  <a:pt x="2455723" y="570526"/>
                </a:cubicBezTo>
                <a:cubicBezTo>
                  <a:pt x="2324170" y="546576"/>
                  <a:pt x="1909413" y="569658"/>
                  <a:pt x="1770959" y="570526"/>
                </a:cubicBezTo>
                <a:cubicBezTo>
                  <a:pt x="1632505" y="571394"/>
                  <a:pt x="1508800" y="545663"/>
                  <a:pt x="1254383" y="570526"/>
                </a:cubicBezTo>
                <a:cubicBezTo>
                  <a:pt x="999966" y="595389"/>
                  <a:pt x="849932" y="590755"/>
                  <a:pt x="611666" y="570526"/>
                </a:cubicBezTo>
                <a:cubicBezTo>
                  <a:pt x="373400" y="550297"/>
                  <a:pt x="331901" y="546091"/>
                  <a:pt x="95090" y="570526"/>
                </a:cubicBezTo>
                <a:cubicBezTo>
                  <a:pt x="43889" y="568800"/>
                  <a:pt x="9469" y="529766"/>
                  <a:pt x="0" y="475436"/>
                </a:cubicBezTo>
                <a:cubicBezTo>
                  <a:pt x="419" y="305640"/>
                  <a:pt x="5343" y="203857"/>
                  <a:pt x="0" y="9509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أقل  الشركات من جهة العائد على الاستثمار</a:t>
            </a:r>
            <a:endParaRPr lang="en-US" sz="1100" b="1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1B7E24-A9F0-CD8B-AD84-754F210A71DD}"/>
              </a:ext>
            </a:extLst>
          </p:cNvPr>
          <p:cNvSpPr txBox="1"/>
          <p:nvPr/>
        </p:nvSpPr>
        <p:spPr>
          <a:xfrm>
            <a:off x="8865610" y="90159"/>
            <a:ext cx="2883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عائد على الإستثمار مرتفع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152239B-8FD9-BDFA-EBB7-9104D396E4B3}"/>
              </a:ext>
            </a:extLst>
          </p:cNvPr>
          <p:cNvSpPr/>
          <p:nvPr/>
        </p:nvSpPr>
        <p:spPr>
          <a:xfrm>
            <a:off x="9984310" y="2313738"/>
            <a:ext cx="1652088" cy="508583"/>
          </a:xfrm>
          <a:custGeom>
            <a:avLst/>
            <a:gdLst>
              <a:gd name="connsiteX0" fmla="*/ 0 w 1652088"/>
              <a:gd name="connsiteY0" fmla="*/ 84766 h 508583"/>
              <a:gd name="connsiteX1" fmla="*/ 84766 w 1652088"/>
              <a:gd name="connsiteY1" fmla="*/ 0 h 508583"/>
              <a:gd name="connsiteX2" fmla="*/ 593777 w 1652088"/>
              <a:gd name="connsiteY2" fmla="*/ 0 h 508583"/>
              <a:gd name="connsiteX3" fmla="*/ 1102788 w 1652088"/>
              <a:gd name="connsiteY3" fmla="*/ 0 h 508583"/>
              <a:gd name="connsiteX4" fmla="*/ 1567322 w 1652088"/>
              <a:gd name="connsiteY4" fmla="*/ 0 h 508583"/>
              <a:gd name="connsiteX5" fmla="*/ 1652088 w 1652088"/>
              <a:gd name="connsiteY5" fmla="*/ 84766 h 508583"/>
              <a:gd name="connsiteX6" fmla="*/ 1652088 w 1652088"/>
              <a:gd name="connsiteY6" fmla="*/ 423817 h 508583"/>
              <a:gd name="connsiteX7" fmla="*/ 1567322 w 1652088"/>
              <a:gd name="connsiteY7" fmla="*/ 508583 h 508583"/>
              <a:gd name="connsiteX8" fmla="*/ 1058311 w 1652088"/>
              <a:gd name="connsiteY8" fmla="*/ 508583 h 508583"/>
              <a:gd name="connsiteX9" fmla="*/ 549300 w 1652088"/>
              <a:gd name="connsiteY9" fmla="*/ 508583 h 508583"/>
              <a:gd name="connsiteX10" fmla="*/ 84766 w 1652088"/>
              <a:gd name="connsiteY10" fmla="*/ 508583 h 508583"/>
              <a:gd name="connsiteX11" fmla="*/ 0 w 1652088"/>
              <a:gd name="connsiteY11" fmla="*/ 423817 h 508583"/>
              <a:gd name="connsiteX12" fmla="*/ 0 w 1652088"/>
              <a:gd name="connsiteY12" fmla="*/ 84766 h 508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52088" h="508583" fill="none" extrusionOk="0">
                <a:moveTo>
                  <a:pt x="0" y="84766"/>
                </a:moveTo>
                <a:cubicBezTo>
                  <a:pt x="-5617" y="34550"/>
                  <a:pt x="38668" y="-827"/>
                  <a:pt x="84766" y="0"/>
                </a:cubicBezTo>
                <a:cubicBezTo>
                  <a:pt x="300455" y="14422"/>
                  <a:pt x="439697" y="-13745"/>
                  <a:pt x="593777" y="0"/>
                </a:cubicBezTo>
                <a:cubicBezTo>
                  <a:pt x="747857" y="13745"/>
                  <a:pt x="851656" y="8074"/>
                  <a:pt x="1102788" y="0"/>
                </a:cubicBezTo>
                <a:cubicBezTo>
                  <a:pt x="1353920" y="-8074"/>
                  <a:pt x="1472486" y="-11717"/>
                  <a:pt x="1567322" y="0"/>
                </a:cubicBezTo>
                <a:cubicBezTo>
                  <a:pt x="1606948" y="-705"/>
                  <a:pt x="1662580" y="32793"/>
                  <a:pt x="1652088" y="84766"/>
                </a:cubicBezTo>
                <a:cubicBezTo>
                  <a:pt x="1653294" y="183869"/>
                  <a:pt x="1645889" y="305897"/>
                  <a:pt x="1652088" y="423817"/>
                </a:cubicBezTo>
                <a:cubicBezTo>
                  <a:pt x="1647472" y="470496"/>
                  <a:pt x="1609273" y="498370"/>
                  <a:pt x="1567322" y="508583"/>
                </a:cubicBezTo>
                <a:cubicBezTo>
                  <a:pt x="1421308" y="514113"/>
                  <a:pt x="1229208" y="519427"/>
                  <a:pt x="1058311" y="508583"/>
                </a:cubicBezTo>
                <a:cubicBezTo>
                  <a:pt x="887414" y="497739"/>
                  <a:pt x="775199" y="519750"/>
                  <a:pt x="549300" y="508583"/>
                </a:cubicBezTo>
                <a:cubicBezTo>
                  <a:pt x="323401" y="497416"/>
                  <a:pt x="212272" y="494624"/>
                  <a:pt x="84766" y="508583"/>
                </a:cubicBezTo>
                <a:cubicBezTo>
                  <a:pt x="36850" y="504345"/>
                  <a:pt x="-4926" y="465761"/>
                  <a:pt x="0" y="423817"/>
                </a:cubicBezTo>
                <a:cubicBezTo>
                  <a:pt x="2443" y="258230"/>
                  <a:pt x="12297" y="164472"/>
                  <a:pt x="0" y="84766"/>
                </a:cubicBezTo>
                <a:close/>
              </a:path>
              <a:path w="1652088" h="508583" stroke="0" extrusionOk="0">
                <a:moveTo>
                  <a:pt x="0" y="84766"/>
                </a:moveTo>
                <a:cubicBezTo>
                  <a:pt x="6669" y="28371"/>
                  <a:pt x="36963" y="7356"/>
                  <a:pt x="84766" y="0"/>
                </a:cubicBezTo>
                <a:cubicBezTo>
                  <a:pt x="193278" y="-11161"/>
                  <a:pt x="424599" y="2269"/>
                  <a:pt x="578951" y="0"/>
                </a:cubicBezTo>
                <a:cubicBezTo>
                  <a:pt x="733303" y="-2269"/>
                  <a:pt x="965250" y="11257"/>
                  <a:pt x="1102788" y="0"/>
                </a:cubicBezTo>
                <a:cubicBezTo>
                  <a:pt x="1240326" y="-11257"/>
                  <a:pt x="1379930" y="4458"/>
                  <a:pt x="1567322" y="0"/>
                </a:cubicBezTo>
                <a:cubicBezTo>
                  <a:pt x="1611454" y="3605"/>
                  <a:pt x="1652013" y="36697"/>
                  <a:pt x="1652088" y="84766"/>
                </a:cubicBezTo>
                <a:cubicBezTo>
                  <a:pt x="1647625" y="189334"/>
                  <a:pt x="1642234" y="273197"/>
                  <a:pt x="1652088" y="423817"/>
                </a:cubicBezTo>
                <a:cubicBezTo>
                  <a:pt x="1645350" y="468904"/>
                  <a:pt x="1610298" y="505737"/>
                  <a:pt x="1567322" y="508583"/>
                </a:cubicBezTo>
                <a:cubicBezTo>
                  <a:pt x="1449500" y="524044"/>
                  <a:pt x="1173125" y="499477"/>
                  <a:pt x="1058311" y="508583"/>
                </a:cubicBezTo>
                <a:cubicBezTo>
                  <a:pt x="943497" y="517689"/>
                  <a:pt x="665202" y="495584"/>
                  <a:pt x="549300" y="508583"/>
                </a:cubicBezTo>
                <a:cubicBezTo>
                  <a:pt x="433398" y="521582"/>
                  <a:pt x="213449" y="492929"/>
                  <a:pt x="84766" y="508583"/>
                </a:cubicBezTo>
                <a:cubicBezTo>
                  <a:pt x="40307" y="510795"/>
                  <a:pt x="-1641" y="467692"/>
                  <a:pt x="0" y="423817"/>
                </a:cubicBezTo>
                <a:cubicBezTo>
                  <a:pt x="-14596" y="296073"/>
                  <a:pt x="-6539" y="187620"/>
                  <a:pt x="0" y="84766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Net Profit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9555B4F-34E9-8101-5D75-BE464D10FE4C}"/>
              </a:ext>
            </a:extLst>
          </p:cNvPr>
          <p:cNvCxnSpPr>
            <a:cxnSpLocks/>
          </p:cNvCxnSpPr>
          <p:nvPr/>
        </p:nvCxnSpPr>
        <p:spPr>
          <a:xfrm flipH="1" flipV="1">
            <a:off x="9301350" y="2988013"/>
            <a:ext cx="2592154" cy="55225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378760C-7B0B-56E9-6918-BF0B0EEECB7F}"/>
              </a:ext>
            </a:extLst>
          </p:cNvPr>
          <p:cNvSpPr/>
          <p:nvPr/>
        </p:nvSpPr>
        <p:spPr>
          <a:xfrm>
            <a:off x="9477841" y="3095418"/>
            <a:ext cx="2340674" cy="574784"/>
          </a:xfrm>
          <a:custGeom>
            <a:avLst/>
            <a:gdLst>
              <a:gd name="connsiteX0" fmla="*/ 0 w 2340674"/>
              <a:gd name="connsiteY0" fmla="*/ 95799 h 574784"/>
              <a:gd name="connsiteX1" fmla="*/ 95799 w 2340674"/>
              <a:gd name="connsiteY1" fmla="*/ 0 h 574784"/>
              <a:gd name="connsiteX2" fmla="*/ 654559 w 2340674"/>
              <a:gd name="connsiteY2" fmla="*/ 0 h 574784"/>
              <a:gd name="connsiteX3" fmla="*/ 1148846 w 2340674"/>
              <a:gd name="connsiteY3" fmla="*/ 0 h 574784"/>
              <a:gd name="connsiteX4" fmla="*/ 1707606 w 2340674"/>
              <a:gd name="connsiteY4" fmla="*/ 0 h 574784"/>
              <a:gd name="connsiteX5" fmla="*/ 2244875 w 2340674"/>
              <a:gd name="connsiteY5" fmla="*/ 0 h 574784"/>
              <a:gd name="connsiteX6" fmla="*/ 2340674 w 2340674"/>
              <a:gd name="connsiteY6" fmla="*/ 95799 h 574784"/>
              <a:gd name="connsiteX7" fmla="*/ 2340674 w 2340674"/>
              <a:gd name="connsiteY7" fmla="*/ 478985 h 574784"/>
              <a:gd name="connsiteX8" fmla="*/ 2244875 w 2340674"/>
              <a:gd name="connsiteY8" fmla="*/ 574784 h 574784"/>
              <a:gd name="connsiteX9" fmla="*/ 1750588 w 2340674"/>
              <a:gd name="connsiteY9" fmla="*/ 574784 h 574784"/>
              <a:gd name="connsiteX10" fmla="*/ 1191828 w 2340674"/>
              <a:gd name="connsiteY10" fmla="*/ 574784 h 574784"/>
              <a:gd name="connsiteX11" fmla="*/ 697540 w 2340674"/>
              <a:gd name="connsiteY11" fmla="*/ 574784 h 574784"/>
              <a:gd name="connsiteX12" fmla="*/ 95799 w 2340674"/>
              <a:gd name="connsiteY12" fmla="*/ 574784 h 574784"/>
              <a:gd name="connsiteX13" fmla="*/ 0 w 2340674"/>
              <a:gd name="connsiteY13" fmla="*/ 478985 h 574784"/>
              <a:gd name="connsiteX14" fmla="*/ 0 w 2340674"/>
              <a:gd name="connsiteY14" fmla="*/ 95799 h 574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40674" h="574784" fill="none" extrusionOk="0">
                <a:moveTo>
                  <a:pt x="0" y="95799"/>
                </a:moveTo>
                <a:cubicBezTo>
                  <a:pt x="-3467" y="32922"/>
                  <a:pt x="37478" y="7090"/>
                  <a:pt x="95799" y="0"/>
                </a:cubicBezTo>
                <a:cubicBezTo>
                  <a:pt x="331076" y="-10026"/>
                  <a:pt x="380661" y="-11366"/>
                  <a:pt x="654559" y="0"/>
                </a:cubicBezTo>
                <a:cubicBezTo>
                  <a:pt x="928457" y="11366"/>
                  <a:pt x="1002797" y="-9260"/>
                  <a:pt x="1148846" y="0"/>
                </a:cubicBezTo>
                <a:cubicBezTo>
                  <a:pt x="1294895" y="9260"/>
                  <a:pt x="1539603" y="16580"/>
                  <a:pt x="1707606" y="0"/>
                </a:cubicBezTo>
                <a:cubicBezTo>
                  <a:pt x="1875609" y="-16580"/>
                  <a:pt x="2121760" y="3509"/>
                  <a:pt x="2244875" y="0"/>
                </a:cubicBezTo>
                <a:cubicBezTo>
                  <a:pt x="2308888" y="5469"/>
                  <a:pt x="2341016" y="48398"/>
                  <a:pt x="2340674" y="95799"/>
                </a:cubicBezTo>
                <a:cubicBezTo>
                  <a:pt x="2335684" y="278489"/>
                  <a:pt x="2357509" y="337284"/>
                  <a:pt x="2340674" y="478985"/>
                </a:cubicBezTo>
                <a:cubicBezTo>
                  <a:pt x="2352087" y="526777"/>
                  <a:pt x="2300961" y="567939"/>
                  <a:pt x="2244875" y="574784"/>
                </a:cubicBezTo>
                <a:cubicBezTo>
                  <a:pt x="2022671" y="592959"/>
                  <a:pt x="1980288" y="560059"/>
                  <a:pt x="1750588" y="574784"/>
                </a:cubicBezTo>
                <a:cubicBezTo>
                  <a:pt x="1520888" y="589509"/>
                  <a:pt x="1463951" y="552172"/>
                  <a:pt x="1191828" y="574784"/>
                </a:cubicBezTo>
                <a:cubicBezTo>
                  <a:pt x="919705" y="597396"/>
                  <a:pt x="887067" y="584336"/>
                  <a:pt x="697540" y="574784"/>
                </a:cubicBezTo>
                <a:cubicBezTo>
                  <a:pt x="508013" y="565232"/>
                  <a:pt x="280570" y="598915"/>
                  <a:pt x="95799" y="574784"/>
                </a:cubicBezTo>
                <a:cubicBezTo>
                  <a:pt x="46480" y="573311"/>
                  <a:pt x="1575" y="533295"/>
                  <a:pt x="0" y="478985"/>
                </a:cubicBezTo>
                <a:cubicBezTo>
                  <a:pt x="3482" y="350976"/>
                  <a:pt x="3905" y="243993"/>
                  <a:pt x="0" y="95799"/>
                </a:cubicBezTo>
                <a:close/>
              </a:path>
              <a:path w="2340674" h="574784" stroke="0" extrusionOk="0">
                <a:moveTo>
                  <a:pt x="0" y="95799"/>
                </a:moveTo>
                <a:cubicBezTo>
                  <a:pt x="2413" y="39424"/>
                  <a:pt x="41289" y="11929"/>
                  <a:pt x="95799" y="0"/>
                </a:cubicBezTo>
                <a:cubicBezTo>
                  <a:pt x="244714" y="8422"/>
                  <a:pt x="478815" y="23022"/>
                  <a:pt x="633068" y="0"/>
                </a:cubicBezTo>
                <a:cubicBezTo>
                  <a:pt x="787321" y="-23022"/>
                  <a:pt x="1027423" y="-3744"/>
                  <a:pt x="1213319" y="0"/>
                </a:cubicBezTo>
                <a:cubicBezTo>
                  <a:pt x="1399215" y="3744"/>
                  <a:pt x="2001671" y="-32721"/>
                  <a:pt x="2244875" y="0"/>
                </a:cubicBezTo>
                <a:cubicBezTo>
                  <a:pt x="2291734" y="8126"/>
                  <a:pt x="2339907" y="30115"/>
                  <a:pt x="2340674" y="95799"/>
                </a:cubicBezTo>
                <a:cubicBezTo>
                  <a:pt x="2345951" y="271534"/>
                  <a:pt x="2339333" y="368186"/>
                  <a:pt x="2340674" y="478985"/>
                </a:cubicBezTo>
                <a:cubicBezTo>
                  <a:pt x="2329822" y="529110"/>
                  <a:pt x="2287713" y="567319"/>
                  <a:pt x="2244875" y="574784"/>
                </a:cubicBezTo>
                <a:cubicBezTo>
                  <a:pt x="2065468" y="601566"/>
                  <a:pt x="1925512" y="555886"/>
                  <a:pt x="1686115" y="574784"/>
                </a:cubicBezTo>
                <a:cubicBezTo>
                  <a:pt x="1446718" y="593682"/>
                  <a:pt x="1250875" y="601236"/>
                  <a:pt x="1127355" y="574784"/>
                </a:cubicBezTo>
                <a:cubicBezTo>
                  <a:pt x="1003835" y="548332"/>
                  <a:pt x="793224" y="583742"/>
                  <a:pt x="654559" y="574784"/>
                </a:cubicBezTo>
                <a:cubicBezTo>
                  <a:pt x="515894" y="565826"/>
                  <a:pt x="251084" y="598091"/>
                  <a:pt x="95799" y="574784"/>
                </a:cubicBezTo>
                <a:cubicBezTo>
                  <a:pt x="38197" y="584402"/>
                  <a:pt x="-4397" y="534573"/>
                  <a:pt x="0" y="478985"/>
                </a:cubicBezTo>
                <a:cubicBezTo>
                  <a:pt x="11519" y="351170"/>
                  <a:pt x="15017" y="238185"/>
                  <a:pt x="0" y="95799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Total Investment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5779E5-FC85-94E2-5B45-31A905E5B0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968" y="896083"/>
            <a:ext cx="7117183" cy="5726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2970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9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1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7520" y="6033033"/>
            <a:ext cx="1142245" cy="669925"/>
          </a:xfrm>
        </p:spPr>
        <p:txBody>
          <a:bodyPr/>
          <a:lstStyle/>
          <a:p>
            <a:r>
              <a:rPr lang="ar-EG" sz="6000" dirty="0">
                <a:solidFill>
                  <a:schemeClr val="tx1"/>
                </a:solidFill>
              </a:rPr>
              <a:t>33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31A75779-3444-10AC-385E-0E79B99E8A52}"/>
              </a:ext>
            </a:extLst>
          </p:cNvPr>
          <p:cNvSpPr/>
          <p:nvPr/>
        </p:nvSpPr>
        <p:spPr>
          <a:xfrm>
            <a:off x="3344968" y="1668323"/>
            <a:ext cx="1893101" cy="399590"/>
          </a:xfrm>
          <a:custGeom>
            <a:avLst/>
            <a:gdLst>
              <a:gd name="connsiteX0" fmla="*/ 0 w 1893101"/>
              <a:gd name="connsiteY0" fmla="*/ 66600 h 399590"/>
              <a:gd name="connsiteX1" fmla="*/ 66600 w 1893101"/>
              <a:gd name="connsiteY1" fmla="*/ 0 h 399590"/>
              <a:gd name="connsiteX2" fmla="*/ 670833 w 1893101"/>
              <a:gd name="connsiteY2" fmla="*/ 0 h 399590"/>
              <a:gd name="connsiteX3" fmla="*/ 1275065 w 1893101"/>
              <a:gd name="connsiteY3" fmla="*/ 0 h 399590"/>
              <a:gd name="connsiteX4" fmla="*/ 1826501 w 1893101"/>
              <a:gd name="connsiteY4" fmla="*/ 0 h 399590"/>
              <a:gd name="connsiteX5" fmla="*/ 1893101 w 1893101"/>
              <a:gd name="connsiteY5" fmla="*/ 66600 h 399590"/>
              <a:gd name="connsiteX6" fmla="*/ 1893101 w 1893101"/>
              <a:gd name="connsiteY6" fmla="*/ 332990 h 399590"/>
              <a:gd name="connsiteX7" fmla="*/ 1826501 w 1893101"/>
              <a:gd name="connsiteY7" fmla="*/ 399590 h 399590"/>
              <a:gd name="connsiteX8" fmla="*/ 1222268 w 1893101"/>
              <a:gd name="connsiteY8" fmla="*/ 399590 h 399590"/>
              <a:gd name="connsiteX9" fmla="*/ 618036 w 1893101"/>
              <a:gd name="connsiteY9" fmla="*/ 399590 h 399590"/>
              <a:gd name="connsiteX10" fmla="*/ 66600 w 1893101"/>
              <a:gd name="connsiteY10" fmla="*/ 399590 h 399590"/>
              <a:gd name="connsiteX11" fmla="*/ 0 w 1893101"/>
              <a:gd name="connsiteY11" fmla="*/ 332990 h 399590"/>
              <a:gd name="connsiteX12" fmla="*/ 0 w 1893101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3101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227225" y="15188"/>
                  <a:pt x="386965" y="-19684"/>
                  <a:pt x="670833" y="0"/>
                </a:cubicBezTo>
                <a:cubicBezTo>
                  <a:pt x="954701" y="19684"/>
                  <a:pt x="1035908" y="13189"/>
                  <a:pt x="1275065" y="0"/>
                </a:cubicBezTo>
                <a:cubicBezTo>
                  <a:pt x="1514222" y="-13189"/>
                  <a:pt x="1591738" y="-16007"/>
                  <a:pt x="1826501" y="0"/>
                </a:cubicBezTo>
                <a:cubicBezTo>
                  <a:pt x="1858838" y="-436"/>
                  <a:pt x="1896000" y="28393"/>
                  <a:pt x="1893101" y="66600"/>
                </a:cubicBezTo>
                <a:cubicBezTo>
                  <a:pt x="1902575" y="138300"/>
                  <a:pt x="1880609" y="226928"/>
                  <a:pt x="1893101" y="332990"/>
                </a:cubicBezTo>
                <a:cubicBezTo>
                  <a:pt x="1884279" y="369513"/>
                  <a:pt x="1862803" y="398583"/>
                  <a:pt x="1826501" y="399590"/>
                </a:cubicBezTo>
                <a:cubicBezTo>
                  <a:pt x="1590376" y="391845"/>
                  <a:pt x="1479833" y="411521"/>
                  <a:pt x="1222268" y="399590"/>
                </a:cubicBezTo>
                <a:cubicBezTo>
                  <a:pt x="964703" y="387659"/>
                  <a:pt x="756040" y="405448"/>
                  <a:pt x="618036" y="399590"/>
                </a:cubicBezTo>
                <a:cubicBezTo>
                  <a:pt x="480032" y="393732"/>
                  <a:pt x="264780" y="420699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893101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64782" y="-3089"/>
                  <a:pt x="484843" y="-10359"/>
                  <a:pt x="653234" y="0"/>
                </a:cubicBezTo>
                <a:cubicBezTo>
                  <a:pt x="821625" y="10359"/>
                  <a:pt x="968840" y="-11587"/>
                  <a:pt x="1275065" y="0"/>
                </a:cubicBezTo>
                <a:cubicBezTo>
                  <a:pt x="1581290" y="11587"/>
                  <a:pt x="1656182" y="19355"/>
                  <a:pt x="1826501" y="0"/>
                </a:cubicBezTo>
                <a:cubicBezTo>
                  <a:pt x="1860739" y="3418"/>
                  <a:pt x="1892855" y="25716"/>
                  <a:pt x="1893101" y="66600"/>
                </a:cubicBezTo>
                <a:cubicBezTo>
                  <a:pt x="1893719" y="163177"/>
                  <a:pt x="1899052" y="233743"/>
                  <a:pt x="1893101" y="332990"/>
                </a:cubicBezTo>
                <a:cubicBezTo>
                  <a:pt x="1886944" y="368193"/>
                  <a:pt x="1862465" y="398983"/>
                  <a:pt x="1826501" y="399590"/>
                </a:cubicBezTo>
                <a:cubicBezTo>
                  <a:pt x="1534989" y="392132"/>
                  <a:pt x="1477091" y="419668"/>
                  <a:pt x="1222268" y="399590"/>
                </a:cubicBezTo>
                <a:cubicBezTo>
                  <a:pt x="967445" y="379512"/>
                  <a:pt x="877247" y="418936"/>
                  <a:pt x="618036" y="399590"/>
                </a:cubicBezTo>
                <a:cubicBezTo>
                  <a:pt x="358825" y="380244"/>
                  <a:pt x="182882" y="405987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Current Liabilities</a:t>
            </a: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09AD60DD-FE06-0081-13AD-D3AB08113A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676" y="1403981"/>
            <a:ext cx="322215" cy="214810"/>
          </a:xfrm>
          <a:prstGeom prst="rect">
            <a:avLst/>
          </a:prstGeom>
        </p:spPr>
      </p:pic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5B9F9283-6B62-51B0-EAE0-9D1F0B50BF1D}"/>
              </a:ext>
            </a:extLst>
          </p:cNvPr>
          <p:cNvSpPr/>
          <p:nvPr/>
        </p:nvSpPr>
        <p:spPr>
          <a:xfrm>
            <a:off x="2973806" y="1015733"/>
            <a:ext cx="740301" cy="399590"/>
          </a:xfrm>
          <a:custGeom>
            <a:avLst/>
            <a:gdLst>
              <a:gd name="connsiteX0" fmla="*/ 0 w 740301"/>
              <a:gd name="connsiteY0" fmla="*/ 66600 h 399590"/>
              <a:gd name="connsiteX1" fmla="*/ 66600 w 740301"/>
              <a:gd name="connsiteY1" fmla="*/ 0 h 399590"/>
              <a:gd name="connsiteX2" fmla="*/ 673701 w 740301"/>
              <a:gd name="connsiteY2" fmla="*/ 0 h 399590"/>
              <a:gd name="connsiteX3" fmla="*/ 740301 w 740301"/>
              <a:gd name="connsiteY3" fmla="*/ 66600 h 399590"/>
              <a:gd name="connsiteX4" fmla="*/ 740301 w 740301"/>
              <a:gd name="connsiteY4" fmla="*/ 332990 h 399590"/>
              <a:gd name="connsiteX5" fmla="*/ 673701 w 740301"/>
              <a:gd name="connsiteY5" fmla="*/ 399590 h 399590"/>
              <a:gd name="connsiteX6" fmla="*/ 66600 w 740301"/>
              <a:gd name="connsiteY6" fmla="*/ 399590 h 399590"/>
              <a:gd name="connsiteX7" fmla="*/ 0 w 740301"/>
              <a:gd name="connsiteY7" fmla="*/ 332990 h 399590"/>
              <a:gd name="connsiteX8" fmla="*/ 0 w 740301"/>
              <a:gd name="connsiteY8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0301" h="399590" fill="none" extrusionOk="0">
                <a:moveTo>
                  <a:pt x="0" y="66600"/>
                </a:moveTo>
                <a:cubicBezTo>
                  <a:pt x="-5" y="27907"/>
                  <a:pt x="21532" y="-3417"/>
                  <a:pt x="66600" y="0"/>
                </a:cubicBezTo>
                <a:cubicBezTo>
                  <a:pt x="303341" y="3804"/>
                  <a:pt x="403478" y="17611"/>
                  <a:pt x="673701" y="0"/>
                </a:cubicBezTo>
                <a:cubicBezTo>
                  <a:pt x="708396" y="-1015"/>
                  <a:pt x="736577" y="33115"/>
                  <a:pt x="740301" y="66600"/>
                </a:cubicBezTo>
                <a:cubicBezTo>
                  <a:pt x="731079" y="171937"/>
                  <a:pt x="750212" y="215367"/>
                  <a:pt x="740301" y="332990"/>
                </a:cubicBezTo>
                <a:cubicBezTo>
                  <a:pt x="741143" y="364120"/>
                  <a:pt x="714784" y="400695"/>
                  <a:pt x="673701" y="399590"/>
                </a:cubicBezTo>
                <a:cubicBezTo>
                  <a:pt x="393794" y="405948"/>
                  <a:pt x="210014" y="375073"/>
                  <a:pt x="66600" y="399590"/>
                </a:cubicBezTo>
                <a:cubicBezTo>
                  <a:pt x="25373" y="399154"/>
                  <a:pt x="2899" y="368347"/>
                  <a:pt x="0" y="332990"/>
                </a:cubicBezTo>
                <a:cubicBezTo>
                  <a:pt x="-9474" y="261290"/>
                  <a:pt x="12493" y="172662"/>
                  <a:pt x="0" y="66600"/>
                </a:cubicBezTo>
                <a:close/>
              </a:path>
              <a:path w="740301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84746" y="-22331"/>
                  <a:pt x="466774" y="-29784"/>
                  <a:pt x="673701" y="0"/>
                </a:cubicBezTo>
                <a:cubicBezTo>
                  <a:pt x="712838" y="266"/>
                  <a:pt x="740767" y="28952"/>
                  <a:pt x="740301" y="66600"/>
                </a:cubicBezTo>
                <a:cubicBezTo>
                  <a:pt x="749837" y="148680"/>
                  <a:pt x="730141" y="222057"/>
                  <a:pt x="740301" y="332990"/>
                </a:cubicBezTo>
                <a:cubicBezTo>
                  <a:pt x="742634" y="361951"/>
                  <a:pt x="714309" y="402288"/>
                  <a:pt x="673701" y="399590"/>
                </a:cubicBezTo>
                <a:cubicBezTo>
                  <a:pt x="371633" y="418362"/>
                  <a:pt x="229782" y="375673"/>
                  <a:pt x="66600" y="399590"/>
                </a:cubicBezTo>
                <a:cubicBezTo>
                  <a:pt x="24133" y="404785"/>
                  <a:pt x="-2861" y="371757"/>
                  <a:pt x="0" y="332990"/>
                </a:cubicBezTo>
                <a:cubicBezTo>
                  <a:pt x="-6620" y="278054"/>
                  <a:pt x="-6430" y="164941"/>
                  <a:pt x="0" y="66600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Cash</a:t>
            </a: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A443F658-F291-302E-0971-BBCCDE47CBAE}"/>
              </a:ext>
            </a:extLst>
          </p:cNvPr>
          <p:cNvSpPr/>
          <p:nvPr/>
        </p:nvSpPr>
        <p:spPr>
          <a:xfrm>
            <a:off x="4210673" y="994049"/>
            <a:ext cx="1381411" cy="399590"/>
          </a:xfrm>
          <a:custGeom>
            <a:avLst/>
            <a:gdLst>
              <a:gd name="connsiteX0" fmla="*/ 0 w 1381411"/>
              <a:gd name="connsiteY0" fmla="*/ 66600 h 399590"/>
              <a:gd name="connsiteX1" fmla="*/ 66600 w 1381411"/>
              <a:gd name="connsiteY1" fmla="*/ 0 h 399590"/>
              <a:gd name="connsiteX2" fmla="*/ 665741 w 1381411"/>
              <a:gd name="connsiteY2" fmla="*/ 0 h 399590"/>
              <a:gd name="connsiteX3" fmla="*/ 1314811 w 1381411"/>
              <a:gd name="connsiteY3" fmla="*/ 0 h 399590"/>
              <a:gd name="connsiteX4" fmla="*/ 1381411 w 1381411"/>
              <a:gd name="connsiteY4" fmla="*/ 66600 h 399590"/>
              <a:gd name="connsiteX5" fmla="*/ 1381411 w 1381411"/>
              <a:gd name="connsiteY5" fmla="*/ 332990 h 399590"/>
              <a:gd name="connsiteX6" fmla="*/ 1314811 w 1381411"/>
              <a:gd name="connsiteY6" fmla="*/ 399590 h 399590"/>
              <a:gd name="connsiteX7" fmla="*/ 715670 w 1381411"/>
              <a:gd name="connsiteY7" fmla="*/ 399590 h 399590"/>
              <a:gd name="connsiteX8" fmla="*/ 66600 w 1381411"/>
              <a:gd name="connsiteY8" fmla="*/ 399590 h 399590"/>
              <a:gd name="connsiteX9" fmla="*/ 0 w 1381411"/>
              <a:gd name="connsiteY9" fmla="*/ 332990 h 399590"/>
              <a:gd name="connsiteX10" fmla="*/ 0 w 1381411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81411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215885" y="-22234"/>
                  <a:pt x="510912" y="21249"/>
                  <a:pt x="665741" y="0"/>
                </a:cubicBezTo>
                <a:cubicBezTo>
                  <a:pt x="820570" y="-21249"/>
                  <a:pt x="1133986" y="14010"/>
                  <a:pt x="1314811" y="0"/>
                </a:cubicBezTo>
                <a:cubicBezTo>
                  <a:pt x="1352435" y="-5652"/>
                  <a:pt x="1385712" y="30923"/>
                  <a:pt x="1381411" y="66600"/>
                </a:cubicBezTo>
                <a:cubicBezTo>
                  <a:pt x="1392251" y="142846"/>
                  <a:pt x="1391080" y="251105"/>
                  <a:pt x="1381411" y="332990"/>
                </a:cubicBezTo>
                <a:cubicBezTo>
                  <a:pt x="1376966" y="369336"/>
                  <a:pt x="1354492" y="398165"/>
                  <a:pt x="1314811" y="399590"/>
                </a:cubicBezTo>
                <a:cubicBezTo>
                  <a:pt x="1169490" y="370679"/>
                  <a:pt x="893959" y="400216"/>
                  <a:pt x="715670" y="399590"/>
                </a:cubicBezTo>
                <a:cubicBezTo>
                  <a:pt x="537381" y="398964"/>
                  <a:pt x="213466" y="416933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1381411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65289" y="-12811"/>
                  <a:pt x="534270" y="-30052"/>
                  <a:pt x="690706" y="0"/>
                </a:cubicBezTo>
                <a:cubicBezTo>
                  <a:pt x="847142" y="30052"/>
                  <a:pt x="1094080" y="-5641"/>
                  <a:pt x="1314811" y="0"/>
                </a:cubicBezTo>
                <a:cubicBezTo>
                  <a:pt x="1345887" y="-6310"/>
                  <a:pt x="1386849" y="27542"/>
                  <a:pt x="1381411" y="66600"/>
                </a:cubicBezTo>
                <a:cubicBezTo>
                  <a:pt x="1379717" y="189726"/>
                  <a:pt x="1387010" y="245350"/>
                  <a:pt x="1381411" y="332990"/>
                </a:cubicBezTo>
                <a:cubicBezTo>
                  <a:pt x="1377096" y="375755"/>
                  <a:pt x="1357491" y="398348"/>
                  <a:pt x="1314811" y="399590"/>
                </a:cubicBezTo>
                <a:cubicBezTo>
                  <a:pt x="1027176" y="424566"/>
                  <a:pt x="936742" y="429190"/>
                  <a:pt x="715670" y="399590"/>
                </a:cubicBezTo>
                <a:cubicBezTo>
                  <a:pt x="494598" y="369990"/>
                  <a:pt x="322662" y="393629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Cash Equivalents</a:t>
            </a: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DD14F0D3-78F1-7570-6B0B-0AFA0EBFE871}"/>
              </a:ext>
            </a:extLst>
          </p:cNvPr>
          <p:cNvSpPr/>
          <p:nvPr/>
        </p:nvSpPr>
        <p:spPr>
          <a:xfrm>
            <a:off x="762898" y="1311591"/>
            <a:ext cx="1460351" cy="399590"/>
          </a:xfrm>
          <a:custGeom>
            <a:avLst/>
            <a:gdLst>
              <a:gd name="connsiteX0" fmla="*/ 0 w 1460351"/>
              <a:gd name="connsiteY0" fmla="*/ 66600 h 399590"/>
              <a:gd name="connsiteX1" fmla="*/ 66600 w 1460351"/>
              <a:gd name="connsiteY1" fmla="*/ 0 h 399590"/>
              <a:gd name="connsiteX2" fmla="*/ 703632 w 1460351"/>
              <a:gd name="connsiteY2" fmla="*/ 0 h 399590"/>
              <a:gd name="connsiteX3" fmla="*/ 1393751 w 1460351"/>
              <a:gd name="connsiteY3" fmla="*/ 0 h 399590"/>
              <a:gd name="connsiteX4" fmla="*/ 1460351 w 1460351"/>
              <a:gd name="connsiteY4" fmla="*/ 66600 h 399590"/>
              <a:gd name="connsiteX5" fmla="*/ 1460351 w 1460351"/>
              <a:gd name="connsiteY5" fmla="*/ 332990 h 399590"/>
              <a:gd name="connsiteX6" fmla="*/ 1393751 w 1460351"/>
              <a:gd name="connsiteY6" fmla="*/ 399590 h 399590"/>
              <a:gd name="connsiteX7" fmla="*/ 756719 w 1460351"/>
              <a:gd name="connsiteY7" fmla="*/ 399590 h 399590"/>
              <a:gd name="connsiteX8" fmla="*/ 66600 w 1460351"/>
              <a:gd name="connsiteY8" fmla="*/ 399590 h 399590"/>
              <a:gd name="connsiteX9" fmla="*/ 0 w 1460351"/>
              <a:gd name="connsiteY9" fmla="*/ 332990 h 399590"/>
              <a:gd name="connsiteX10" fmla="*/ 0 w 1460351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60351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322254" y="-8697"/>
                  <a:pt x="400278" y="15700"/>
                  <a:pt x="703632" y="0"/>
                </a:cubicBezTo>
                <a:cubicBezTo>
                  <a:pt x="1006986" y="-15700"/>
                  <a:pt x="1186645" y="15468"/>
                  <a:pt x="1393751" y="0"/>
                </a:cubicBezTo>
                <a:cubicBezTo>
                  <a:pt x="1431375" y="-5652"/>
                  <a:pt x="1464652" y="30923"/>
                  <a:pt x="1460351" y="66600"/>
                </a:cubicBezTo>
                <a:cubicBezTo>
                  <a:pt x="1471191" y="142846"/>
                  <a:pt x="1470020" y="251105"/>
                  <a:pt x="1460351" y="332990"/>
                </a:cubicBezTo>
                <a:cubicBezTo>
                  <a:pt x="1455906" y="369336"/>
                  <a:pt x="1433432" y="398165"/>
                  <a:pt x="1393751" y="399590"/>
                </a:cubicBezTo>
                <a:cubicBezTo>
                  <a:pt x="1248925" y="424485"/>
                  <a:pt x="933112" y="421023"/>
                  <a:pt x="756719" y="399590"/>
                </a:cubicBezTo>
                <a:cubicBezTo>
                  <a:pt x="580326" y="378157"/>
                  <a:pt x="258722" y="390244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1460351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76375" y="-7072"/>
                  <a:pt x="494228" y="-4670"/>
                  <a:pt x="730176" y="0"/>
                </a:cubicBezTo>
                <a:cubicBezTo>
                  <a:pt x="966124" y="4670"/>
                  <a:pt x="1097361" y="8497"/>
                  <a:pt x="1393751" y="0"/>
                </a:cubicBezTo>
                <a:cubicBezTo>
                  <a:pt x="1424827" y="-6310"/>
                  <a:pt x="1465789" y="27542"/>
                  <a:pt x="1460351" y="66600"/>
                </a:cubicBezTo>
                <a:cubicBezTo>
                  <a:pt x="1458657" y="189726"/>
                  <a:pt x="1465950" y="245350"/>
                  <a:pt x="1460351" y="332990"/>
                </a:cubicBezTo>
                <a:cubicBezTo>
                  <a:pt x="1456036" y="375755"/>
                  <a:pt x="1436431" y="398348"/>
                  <a:pt x="1393751" y="399590"/>
                </a:cubicBezTo>
                <a:cubicBezTo>
                  <a:pt x="1143324" y="384486"/>
                  <a:pt x="885194" y="385197"/>
                  <a:pt x="756719" y="399590"/>
                </a:cubicBezTo>
                <a:cubicBezTo>
                  <a:pt x="628244" y="413983"/>
                  <a:pt x="232760" y="430070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Cash  Ratio</a:t>
            </a: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F68CFD60-6912-05CE-67F6-B0ADF96A8614}"/>
              </a:ext>
            </a:extLst>
          </p:cNvPr>
          <p:cNvSpPr/>
          <p:nvPr/>
        </p:nvSpPr>
        <p:spPr>
          <a:xfrm>
            <a:off x="525902" y="849791"/>
            <a:ext cx="5747921" cy="1373674"/>
          </a:xfrm>
          <a:custGeom>
            <a:avLst/>
            <a:gdLst>
              <a:gd name="connsiteX0" fmla="*/ 0 w 5747921"/>
              <a:gd name="connsiteY0" fmla="*/ 228950 h 1373674"/>
              <a:gd name="connsiteX1" fmla="*/ 228950 w 5747921"/>
              <a:gd name="connsiteY1" fmla="*/ 0 h 1373674"/>
              <a:gd name="connsiteX2" fmla="*/ 996003 w 5747921"/>
              <a:gd name="connsiteY2" fmla="*/ 0 h 1373674"/>
              <a:gd name="connsiteX3" fmla="*/ 1604355 w 5747921"/>
              <a:gd name="connsiteY3" fmla="*/ 0 h 1373674"/>
              <a:gd name="connsiteX4" fmla="*/ 2159808 w 5747921"/>
              <a:gd name="connsiteY4" fmla="*/ 0 h 1373674"/>
              <a:gd name="connsiteX5" fmla="*/ 2873961 w 5747921"/>
              <a:gd name="connsiteY5" fmla="*/ 0 h 1373674"/>
              <a:gd name="connsiteX6" fmla="*/ 3482313 w 5747921"/>
              <a:gd name="connsiteY6" fmla="*/ 0 h 1373674"/>
              <a:gd name="connsiteX7" fmla="*/ 4249366 w 5747921"/>
              <a:gd name="connsiteY7" fmla="*/ 0 h 1373674"/>
              <a:gd name="connsiteX8" fmla="*/ 4804818 w 5747921"/>
              <a:gd name="connsiteY8" fmla="*/ 0 h 1373674"/>
              <a:gd name="connsiteX9" fmla="*/ 5518971 w 5747921"/>
              <a:gd name="connsiteY9" fmla="*/ 0 h 1373674"/>
              <a:gd name="connsiteX10" fmla="*/ 5747921 w 5747921"/>
              <a:gd name="connsiteY10" fmla="*/ 228950 h 1373674"/>
              <a:gd name="connsiteX11" fmla="*/ 5747921 w 5747921"/>
              <a:gd name="connsiteY11" fmla="*/ 686837 h 1373674"/>
              <a:gd name="connsiteX12" fmla="*/ 5747921 w 5747921"/>
              <a:gd name="connsiteY12" fmla="*/ 1144724 h 1373674"/>
              <a:gd name="connsiteX13" fmla="*/ 5518971 w 5747921"/>
              <a:gd name="connsiteY13" fmla="*/ 1373674 h 1373674"/>
              <a:gd name="connsiteX14" fmla="*/ 4857718 w 5747921"/>
              <a:gd name="connsiteY14" fmla="*/ 1373674 h 1373674"/>
              <a:gd name="connsiteX15" fmla="*/ 4196466 w 5747921"/>
              <a:gd name="connsiteY15" fmla="*/ 1373674 h 1373674"/>
              <a:gd name="connsiteX16" fmla="*/ 3429413 w 5747921"/>
              <a:gd name="connsiteY16" fmla="*/ 1373674 h 1373674"/>
              <a:gd name="connsiteX17" fmla="*/ 2768160 w 5747921"/>
              <a:gd name="connsiteY17" fmla="*/ 1373674 h 1373674"/>
              <a:gd name="connsiteX18" fmla="*/ 2265608 w 5747921"/>
              <a:gd name="connsiteY18" fmla="*/ 1373674 h 1373674"/>
              <a:gd name="connsiteX19" fmla="*/ 1710156 w 5747921"/>
              <a:gd name="connsiteY19" fmla="*/ 1373674 h 1373674"/>
              <a:gd name="connsiteX20" fmla="*/ 943103 w 5747921"/>
              <a:gd name="connsiteY20" fmla="*/ 1373674 h 1373674"/>
              <a:gd name="connsiteX21" fmla="*/ 228950 w 5747921"/>
              <a:gd name="connsiteY21" fmla="*/ 1373674 h 1373674"/>
              <a:gd name="connsiteX22" fmla="*/ 0 w 5747921"/>
              <a:gd name="connsiteY22" fmla="*/ 1144724 h 1373674"/>
              <a:gd name="connsiteX23" fmla="*/ 0 w 5747921"/>
              <a:gd name="connsiteY23" fmla="*/ 677679 h 1373674"/>
              <a:gd name="connsiteX24" fmla="*/ 0 w 5747921"/>
              <a:gd name="connsiteY24" fmla="*/ 228950 h 13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747921" h="1373674" extrusionOk="0">
                <a:moveTo>
                  <a:pt x="0" y="228950"/>
                </a:moveTo>
                <a:cubicBezTo>
                  <a:pt x="-25472" y="86793"/>
                  <a:pt x="76678" y="9693"/>
                  <a:pt x="228950" y="0"/>
                </a:cubicBezTo>
                <a:cubicBezTo>
                  <a:pt x="503508" y="-10273"/>
                  <a:pt x="761312" y="-11652"/>
                  <a:pt x="996003" y="0"/>
                </a:cubicBezTo>
                <a:cubicBezTo>
                  <a:pt x="1230694" y="11652"/>
                  <a:pt x="1455333" y="-9465"/>
                  <a:pt x="1604355" y="0"/>
                </a:cubicBezTo>
                <a:cubicBezTo>
                  <a:pt x="1753377" y="9465"/>
                  <a:pt x="1907133" y="11180"/>
                  <a:pt x="2159808" y="0"/>
                </a:cubicBezTo>
                <a:cubicBezTo>
                  <a:pt x="2412483" y="-11180"/>
                  <a:pt x="2713971" y="2828"/>
                  <a:pt x="2873961" y="0"/>
                </a:cubicBezTo>
                <a:cubicBezTo>
                  <a:pt x="3033951" y="-2828"/>
                  <a:pt x="3327464" y="-7313"/>
                  <a:pt x="3482313" y="0"/>
                </a:cubicBezTo>
                <a:cubicBezTo>
                  <a:pt x="3637162" y="7313"/>
                  <a:pt x="3914410" y="16634"/>
                  <a:pt x="4249366" y="0"/>
                </a:cubicBezTo>
                <a:cubicBezTo>
                  <a:pt x="4584322" y="-16634"/>
                  <a:pt x="4645361" y="-18824"/>
                  <a:pt x="4804818" y="0"/>
                </a:cubicBezTo>
                <a:cubicBezTo>
                  <a:pt x="4964275" y="18824"/>
                  <a:pt x="5343518" y="-18695"/>
                  <a:pt x="5518971" y="0"/>
                </a:cubicBezTo>
                <a:cubicBezTo>
                  <a:pt x="5670623" y="6061"/>
                  <a:pt x="5723888" y="98617"/>
                  <a:pt x="5747921" y="228950"/>
                </a:cubicBezTo>
                <a:cubicBezTo>
                  <a:pt x="5731082" y="413664"/>
                  <a:pt x="5757009" y="521636"/>
                  <a:pt x="5747921" y="686837"/>
                </a:cubicBezTo>
                <a:cubicBezTo>
                  <a:pt x="5738833" y="852038"/>
                  <a:pt x="5762558" y="934383"/>
                  <a:pt x="5747921" y="1144724"/>
                </a:cubicBezTo>
                <a:cubicBezTo>
                  <a:pt x="5765291" y="1292447"/>
                  <a:pt x="5651768" y="1368114"/>
                  <a:pt x="5518971" y="1373674"/>
                </a:cubicBezTo>
                <a:cubicBezTo>
                  <a:pt x="5259901" y="1357695"/>
                  <a:pt x="5061167" y="1376729"/>
                  <a:pt x="4857718" y="1373674"/>
                </a:cubicBezTo>
                <a:cubicBezTo>
                  <a:pt x="4654269" y="1370619"/>
                  <a:pt x="4408314" y="1390714"/>
                  <a:pt x="4196466" y="1373674"/>
                </a:cubicBezTo>
                <a:cubicBezTo>
                  <a:pt x="3984618" y="1356634"/>
                  <a:pt x="3784254" y="1344341"/>
                  <a:pt x="3429413" y="1373674"/>
                </a:cubicBezTo>
                <a:cubicBezTo>
                  <a:pt x="3074572" y="1403007"/>
                  <a:pt x="2982017" y="1353744"/>
                  <a:pt x="2768160" y="1373674"/>
                </a:cubicBezTo>
                <a:cubicBezTo>
                  <a:pt x="2554303" y="1393604"/>
                  <a:pt x="2503823" y="1352426"/>
                  <a:pt x="2265608" y="1373674"/>
                </a:cubicBezTo>
                <a:cubicBezTo>
                  <a:pt x="2027393" y="1394922"/>
                  <a:pt x="1979312" y="1348791"/>
                  <a:pt x="1710156" y="1373674"/>
                </a:cubicBezTo>
                <a:cubicBezTo>
                  <a:pt x="1441000" y="1398557"/>
                  <a:pt x="1269592" y="1407660"/>
                  <a:pt x="943103" y="1373674"/>
                </a:cubicBezTo>
                <a:cubicBezTo>
                  <a:pt x="616614" y="1339688"/>
                  <a:pt x="464498" y="1396931"/>
                  <a:pt x="228950" y="1373674"/>
                </a:cubicBezTo>
                <a:cubicBezTo>
                  <a:pt x="116564" y="1401513"/>
                  <a:pt x="-14146" y="1278630"/>
                  <a:pt x="0" y="1144724"/>
                </a:cubicBezTo>
                <a:cubicBezTo>
                  <a:pt x="-9089" y="1023032"/>
                  <a:pt x="-13882" y="797527"/>
                  <a:pt x="0" y="677679"/>
                </a:cubicBezTo>
                <a:cubicBezTo>
                  <a:pt x="13882" y="557832"/>
                  <a:pt x="21354" y="365897"/>
                  <a:pt x="0" y="228950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bg2"/>
                </a:gs>
                <a:gs pos="100000">
                  <a:srgbClr val="FF0000"/>
                </a:gs>
              </a:gsLst>
              <a:lin ang="5400000" scaled="1"/>
            </a:gra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2F29771-3AF3-821B-E214-C9F8E39CA868}"/>
              </a:ext>
            </a:extLst>
          </p:cNvPr>
          <p:cNvCxnSpPr>
            <a:cxnSpLocks/>
          </p:cNvCxnSpPr>
          <p:nvPr/>
        </p:nvCxnSpPr>
        <p:spPr>
          <a:xfrm flipH="1" flipV="1">
            <a:off x="2633891" y="1512337"/>
            <a:ext cx="3462109" cy="15411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38CA97AC-E225-32C2-6501-4AAE0DF0EE2C}"/>
              </a:ext>
            </a:extLst>
          </p:cNvPr>
          <p:cNvSpPr/>
          <p:nvPr/>
        </p:nvSpPr>
        <p:spPr>
          <a:xfrm>
            <a:off x="1994285" y="2886011"/>
            <a:ext cx="9033655" cy="1434560"/>
          </a:xfrm>
          <a:custGeom>
            <a:avLst/>
            <a:gdLst>
              <a:gd name="connsiteX0" fmla="*/ 0 w 9033655"/>
              <a:gd name="connsiteY0" fmla="*/ 239098 h 1434560"/>
              <a:gd name="connsiteX1" fmla="*/ 239098 w 9033655"/>
              <a:gd name="connsiteY1" fmla="*/ 0 h 1434560"/>
              <a:gd name="connsiteX2" fmla="*/ 897210 w 9033655"/>
              <a:gd name="connsiteY2" fmla="*/ 0 h 1434560"/>
              <a:gd name="connsiteX3" fmla="*/ 1469768 w 9033655"/>
              <a:gd name="connsiteY3" fmla="*/ 0 h 1434560"/>
              <a:gd name="connsiteX4" fmla="*/ 2213435 w 9033655"/>
              <a:gd name="connsiteY4" fmla="*/ 0 h 1434560"/>
              <a:gd name="connsiteX5" fmla="*/ 3042656 w 9033655"/>
              <a:gd name="connsiteY5" fmla="*/ 0 h 1434560"/>
              <a:gd name="connsiteX6" fmla="*/ 3786323 w 9033655"/>
              <a:gd name="connsiteY6" fmla="*/ 0 h 1434560"/>
              <a:gd name="connsiteX7" fmla="*/ 4529990 w 9033655"/>
              <a:gd name="connsiteY7" fmla="*/ 0 h 1434560"/>
              <a:gd name="connsiteX8" fmla="*/ 5102547 w 9033655"/>
              <a:gd name="connsiteY8" fmla="*/ 0 h 1434560"/>
              <a:gd name="connsiteX9" fmla="*/ 5931769 w 9033655"/>
              <a:gd name="connsiteY9" fmla="*/ 0 h 1434560"/>
              <a:gd name="connsiteX10" fmla="*/ 6760990 w 9033655"/>
              <a:gd name="connsiteY10" fmla="*/ 0 h 1434560"/>
              <a:gd name="connsiteX11" fmla="*/ 7162439 w 9033655"/>
              <a:gd name="connsiteY11" fmla="*/ 0 h 1434560"/>
              <a:gd name="connsiteX12" fmla="*/ 7991660 w 9033655"/>
              <a:gd name="connsiteY12" fmla="*/ 0 h 1434560"/>
              <a:gd name="connsiteX13" fmla="*/ 8794557 w 9033655"/>
              <a:gd name="connsiteY13" fmla="*/ 0 h 1434560"/>
              <a:gd name="connsiteX14" fmla="*/ 9033655 w 9033655"/>
              <a:gd name="connsiteY14" fmla="*/ 239098 h 1434560"/>
              <a:gd name="connsiteX15" fmla="*/ 9033655 w 9033655"/>
              <a:gd name="connsiteY15" fmla="*/ 736407 h 1434560"/>
              <a:gd name="connsiteX16" fmla="*/ 9033655 w 9033655"/>
              <a:gd name="connsiteY16" fmla="*/ 1195462 h 1434560"/>
              <a:gd name="connsiteX17" fmla="*/ 8794557 w 9033655"/>
              <a:gd name="connsiteY17" fmla="*/ 1434560 h 1434560"/>
              <a:gd name="connsiteX18" fmla="*/ 8307554 w 9033655"/>
              <a:gd name="connsiteY18" fmla="*/ 1434560 h 1434560"/>
              <a:gd name="connsiteX19" fmla="*/ 7906105 w 9033655"/>
              <a:gd name="connsiteY19" fmla="*/ 1434560 h 1434560"/>
              <a:gd name="connsiteX20" fmla="*/ 7333548 w 9033655"/>
              <a:gd name="connsiteY20" fmla="*/ 1434560 h 1434560"/>
              <a:gd name="connsiteX21" fmla="*/ 6932099 w 9033655"/>
              <a:gd name="connsiteY21" fmla="*/ 1434560 h 1434560"/>
              <a:gd name="connsiteX22" fmla="*/ 6445096 w 9033655"/>
              <a:gd name="connsiteY22" fmla="*/ 1434560 h 1434560"/>
              <a:gd name="connsiteX23" fmla="*/ 6043648 w 9033655"/>
              <a:gd name="connsiteY23" fmla="*/ 1434560 h 1434560"/>
              <a:gd name="connsiteX24" fmla="*/ 5556645 w 9033655"/>
              <a:gd name="connsiteY24" fmla="*/ 1434560 h 1434560"/>
              <a:gd name="connsiteX25" fmla="*/ 5155196 w 9033655"/>
              <a:gd name="connsiteY25" fmla="*/ 1434560 h 1434560"/>
              <a:gd name="connsiteX26" fmla="*/ 4582639 w 9033655"/>
              <a:gd name="connsiteY26" fmla="*/ 1434560 h 1434560"/>
              <a:gd name="connsiteX27" fmla="*/ 3924526 w 9033655"/>
              <a:gd name="connsiteY27" fmla="*/ 1434560 h 1434560"/>
              <a:gd name="connsiteX28" fmla="*/ 3266414 w 9033655"/>
              <a:gd name="connsiteY28" fmla="*/ 1434560 h 1434560"/>
              <a:gd name="connsiteX29" fmla="*/ 2522747 w 9033655"/>
              <a:gd name="connsiteY29" fmla="*/ 1434560 h 1434560"/>
              <a:gd name="connsiteX30" fmla="*/ 2121299 w 9033655"/>
              <a:gd name="connsiteY30" fmla="*/ 1434560 h 1434560"/>
              <a:gd name="connsiteX31" fmla="*/ 1634296 w 9033655"/>
              <a:gd name="connsiteY31" fmla="*/ 1434560 h 1434560"/>
              <a:gd name="connsiteX32" fmla="*/ 805075 w 9033655"/>
              <a:gd name="connsiteY32" fmla="*/ 1434560 h 1434560"/>
              <a:gd name="connsiteX33" fmla="*/ 239098 w 9033655"/>
              <a:gd name="connsiteY33" fmla="*/ 1434560 h 1434560"/>
              <a:gd name="connsiteX34" fmla="*/ 0 w 9033655"/>
              <a:gd name="connsiteY34" fmla="*/ 1195462 h 1434560"/>
              <a:gd name="connsiteX35" fmla="*/ 0 w 9033655"/>
              <a:gd name="connsiteY35" fmla="*/ 736407 h 1434560"/>
              <a:gd name="connsiteX36" fmla="*/ 0 w 9033655"/>
              <a:gd name="connsiteY36" fmla="*/ 239098 h 143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033655" h="1434560" fill="none" extrusionOk="0">
                <a:moveTo>
                  <a:pt x="0" y="239098"/>
                </a:moveTo>
                <a:cubicBezTo>
                  <a:pt x="-6636" y="116092"/>
                  <a:pt x="81806" y="15894"/>
                  <a:pt x="239098" y="0"/>
                </a:cubicBezTo>
                <a:cubicBezTo>
                  <a:pt x="378429" y="-14729"/>
                  <a:pt x="616698" y="16145"/>
                  <a:pt x="897210" y="0"/>
                </a:cubicBezTo>
                <a:cubicBezTo>
                  <a:pt x="1177722" y="-16145"/>
                  <a:pt x="1355078" y="-16576"/>
                  <a:pt x="1469768" y="0"/>
                </a:cubicBezTo>
                <a:cubicBezTo>
                  <a:pt x="1584458" y="16576"/>
                  <a:pt x="1885315" y="27528"/>
                  <a:pt x="2213435" y="0"/>
                </a:cubicBezTo>
                <a:cubicBezTo>
                  <a:pt x="2541555" y="-27528"/>
                  <a:pt x="2698104" y="39779"/>
                  <a:pt x="3042656" y="0"/>
                </a:cubicBezTo>
                <a:cubicBezTo>
                  <a:pt x="3387208" y="-39779"/>
                  <a:pt x="3436508" y="31968"/>
                  <a:pt x="3786323" y="0"/>
                </a:cubicBezTo>
                <a:cubicBezTo>
                  <a:pt x="4136138" y="-31968"/>
                  <a:pt x="4349367" y="14559"/>
                  <a:pt x="4529990" y="0"/>
                </a:cubicBezTo>
                <a:cubicBezTo>
                  <a:pt x="4710613" y="-14559"/>
                  <a:pt x="4978597" y="-25735"/>
                  <a:pt x="5102547" y="0"/>
                </a:cubicBezTo>
                <a:cubicBezTo>
                  <a:pt x="5226497" y="25735"/>
                  <a:pt x="5695759" y="13867"/>
                  <a:pt x="5931769" y="0"/>
                </a:cubicBezTo>
                <a:cubicBezTo>
                  <a:pt x="6167779" y="-13867"/>
                  <a:pt x="6402642" y="17360"/>
                  <a:pt x="6760990" y="0"/>
                </a:cubicBezTo>
                <a:cubicBezTo>
                  <a:pt x="7119338" y="-17360"/>
                  <a:pt x="6989016" y="-7619"/>
                  <a:pt x="7162439" y="0"/>
                </a:cubicBezTo>
                <a:cubicBezTo>
                  <a:pt x="7335862" y="7619"/>
                  <a:pt x="7607748" y="-34392"/>
                  <a:pt x="7991660" y="0"/>
                </a:cubicBezTo>
                <a:cubicBezTo>
                  <a:pt x="8375572" y="34392"/>
                  <a:pt x="8499939" y="25276"/>
                  <a:pt x="8794557" y="0"/>
                </a:cubicBezTo>
                <a:cubicBezTo>
                  <a:pt x="8947745" y="14571"/>
                  <a:pt x="9057661" y="119067"/>
                  <a:pt x="9033655" y="239098"/>
                </a:cubicBezTo>
                <a:cubicBezTo>
                  <a:pt x="9043046" y="398706"/>
                  <a:pt x="9021238" y="624710"/>
                  <a:pt x="9033655" y="736407"/>
                </a:cubicBezTo>
                <a:cubicBezTo>
                  <a:pt x="9046072" y="848104"/>
                  <a:pt x="9045181" y="1037940"/>
                  <a:pt x="9033655" y="1195462"/>
                </a:cubicBezTo>
                <a:cubicBezTo>
                  <a:pt x="9040294" y="1340510"/>
                  <a:pt x="8904800" y="1431912"/>
                  <a:pt x="8794557" y="1434560"/>
                </a:cubicBezTo>
                <a:cubicBezTo>
                  <a:pt x="8649492" y="1451956"/>
                  <a:pt x="8495114" y="1437176"/>
                  <a:pt x="8307554" y="1434560"/>
                </a:cubicBezTo>
                <a:cubicBezTo>
                  <a:pt x="8119994" y="1431944"/>
                  <a:pt x="8096869" y="1438917"/>
                  <a:pt x="7906105" y="1434560"/>
                </a:cubicBezTo>
                <a:cubicBezTo>
                  <a:pt x="7715341" y="1430203"/>
                  <a:pt x="7494254" y="1414466"/>
                  <a:pt x="7333548" y="1434560"/>
                </a:cubicBezTo>
                <a:cubicBezTo>
                  <a:pt x="7172842" y="1454654"/>
                  <a:pt x="7036800" y="1444535"/>
                  <a:pt x="6932099" y="1434560"/>
                </a:cubicBezTo>
                <a:cubicBezTo>
                  <a:pt x="6827398" y="1424585"/>
                  <a:pt x="6675706" y="1430082"/>
                  <a:pt x="6445096" y="1434560"/>
                </a:cubicBezTo>
                <a:cubicBezTo>
                  <a:pt x="6214486" y="1439038"/>
                  <a:pt x="6186044" y="1428857"/>
                  <a:pt x="6043648" y="1434560"/>
                </a:cubicBezTo>
                <a:cubicBezTo>
                  <a:pt x="5901252" y="1440263"/>
                  <a:pt x="5660545" y="1413085"/>
                  <a:pt x="5556645" y="1434560"/>
                </a:cubicBezTo>
                <a:cubicBezTo>
                  <a:pt x="5452745" y="1456035"/>
                  <a:pt x="5330614" y="1427779"/>
                  <a:pt x="5155196" y="1434560"/>
                </a:cubicBezTo>
                <a:cubicBezTo>
                  <a:pt x="4979778" y="1441341"/>
                  <a:pt x="4737817" y="1419028"/>
                  <a:pt x="4582639" y="1434560"/>
                </a:cubicBezTo>
                <a:cubicBezTo>
                  <a:pt x="4427461" y="1450092"/>
                  <a:pt x="4071316" y="1432658"/>
                  <a:pt x="3924526" y="1434560"/>
                </a:cubicBezTo>
                <a:cubicBezTo>
                  <a:pt x="3777736" y="1436462"/>
                  <a:pt x="3448586" y="1440996"/>
                  <a:pt x="3266414" y="1434560"/>
                </a:cubicBezTo>
                <a:cubicBezTo>
                  <a:pt x="3084242" y="1428124"/>
                  <a:pt x="2827076" y="1463774"/>
                  <a:pt x="2522747" y="1434560"/>
                </a:cubicBezTo>
                <a:cubicBezTo>
                  <a:pt x="2218418" y="1405346"/>
                  <a:pt x="2210984" y="1450443"/>
                  <a:pt x="2121299" y="1434560"/>
                </a:cubicBezTo>
                <a:cubicBezTo>
                  <a:pt x="2031614" y="1418677"/>
                  <a:pt x="1855492" y="1421902"/>
                  <a:pt x="1634296" y="1434560"/>
                </a:cubicBezTo>
                <a:cubicBezTo>
                  <a:pt x="1413100" y="1447218"/>
                  <a:pt x="1115680" y="1458489"/>
                  <a:pt x="805075" y="1434560"/>
                </a:cubicBezTo>
                <a:cubicBezTo>
                  <a:pt x="494470" y="1410631"/>
                  <a:pt x="397365" y="1444674"/>
                  <a:pt x="239098" y="1434560"/>
                </a:cubicBezTo>
                <a:cubicBezTo>
                  <a:pt x="105610" y="1425529"/>
                  <a:pt x="26878" y="1310456"/>
                  <a:pt x="0" y="1195462"/>
                </a:cubicBezTo>
                <a:cubicBezTo>
                  <a:pt x="12605" y="1014445"/>
                  <a:pt x="-6874" y="870979"/>
                  <a:pt x="0" y="736407"/>
                </a:cubicBezTo>
                <a:cubicBezTo>
                  <a:pt x="6874" y="601836"/>
                  <a:pt x="-19882" y="385990"/>
                  <a:pt x="0" y="239098"/>
                </a:cubicBezTo>
                <a:close/>
              </a:path>
              <a:path w="9033655" h="1434560" stroke="0" extrusionOk="0">
                <a:moveTo>
                  <a:pt x="0" y="239098"/>
                </a:moveTo>
                <a:cubicBezTo>
                  <a:pt x="5388" y="99307"/>
                  <a:pt x="103692" y="24989"/>
                  <a:pt x="239098" y="0"/>
                </a:cubicBezTo>
                <a:cubicBezTo>
                  <a:pt x="386726" y="12259"/>
                  <a:pt x="612562" y="-3687"/>
                  <a:pt x="897210" y="0"/>
                </a:cubicBezTo>
                <a:cubicBezTo>
                  <a:pt x="1181858" y="3687"/>
                  <a:pt x="1477332" y="31869"/>
                  <a:pt x="1726432" y="0"/>
                </a:cubicBezTo>
                <a:cubicBezTo>
                  <a:pt x="1975532" y="-31869"/>
                  <a:pt x="2219176" y="18878"/>
                  <a:pt x="2555653" y="0"/>
                </a:cubicBezTo>
                <a:cubicBezTo>
                  <a:pt x="2892130" y="-18878"/>
                  <a:pt x="2875326" y="-14847"/>
                  <a:pt x="3128211" y="0"/>
                </a:cubicBezTo>
                <a:cubicBezTo>
                  <a:pt x="3381096" y="14847"/>
                  <a:pt x="3694020" y="-8571"/>
                  <a:pt x="3871878" y="0"/>
                </a:cubicBezTo>
                <a:cubicBezTo>
                  <a:pt x="4049736" y="8571"/>
                  <a:pt x="4362539" y="-596"/>
                  <a:pt x="4701099" y="0"/>
                </a:cubicBezTo>
                <a:cubicBezTo>
                  <a:pt x="5039659" y="596"/>
                  <a:pt x="5038262" y="17927"/>
                  <a:pt x="5273657" y="0"/>
                </a:cubicBezTo>
                <a:cubicBezTo>
                  <a:pt x="5509052" y="-17927"/>
                  <a:pt x="5629643" y="26114"/>
                  <a:pt x="5931769" y="0"/>
                </a:cubicBezTo>
                <a:cubicBezTo>
                  <a:pt x="6233895" y="-26114"/>
                  <a:pt x="6172000" y="2420"/>
                  <a:pt x="6333217" y="0"/>
                </a:cubicBezTo>
                <a:cubicBezTo>
                  <a:pt x="6494434" y="-2420"/>
                  <a:pt x="6713551" y="-15735"/>
                  <a:pt x="7076884" y="0"/>
                </a:cubicBezTo>
                <a:cubicBezTo>
                  <a:pt x="7440217" y="15735"/>
                  <a:pt x="7385221" y="13977"/>
                  <a:pt x="7478333" y="0"/>
                </a:cubicBezTo>
                <a:cubicBezTo>
                  <a:pt x="7571445" y="-13977"/>
                  <a:pt x="7890153" y="120"/>
                  <a:pt x="8050890" y="0"/>
                </a:cubicBezTo>
                <a:cubicBezTo>
                  <a:pt x="8211627" y="-120"/>
                  <a:pt x="8458855" y="18166"/>
                  <a:pt x="8794557" y="0"/>
                </a:cubicBezTo>
                <a:cubicBezTo>
                  <a:pt x="8906100" y="-9976"/>
                  <a:pt x="9011928" y="126284"/>
                  <a:pt x="9033655" y="239098"/>
                </a:cubicBezTo>
                <a:cubicBezTo>
                  <a:pt x="9038012" y="394435"/>
                  <a:pt x="9013971" y="517192"/>
                  <a:pt x="9033655" y="726844"/>
                </a:cubicBezTo>
                <a:cubicBezTo>
                  <a:pt x="9053339" y="936496"/>
                  <a:pt x="9035102" y="1025386"/>
                  <a:pt x="9033655" y="1195462"/>
                </a:cubicBezTo>
                <a:cubicBezTo>
                  <a:pt x="9036553" y="1301212"/>
                  <a:pt x="8906123" y="1458198"/>
                  <a:pt x="8794557" y="1434560"/>
                </a:cubicBezTo>
                <a:cubicBezTo>
                  <a:pt x="8679489" y="1424702"/>
                  <a:pt x="8454588" y="1456235"/>
                  <a:pt x="8221999" y="1434560"/>
                </a:cubicBezTo>
                <a:cubicBezTo>
                  <a:pt x="7989410" y="1412885"/>
                  <a:pt x="7930349" y="1409491"/>
                  <a:pt x="7649442" y="1434560"/>
                </a:cubicBezTo>
                <a:cubicBezTo>
                  <a:pt x="7368535" y="1459629"/>
                  <a:pt x="7270920" y="1410979"/>
                  <a:pt x="7162439" y="1434560"/>
                </a:cubicBezTo>
                <a:cubicBezTo>
                  <a:pt x="7053958" y="1458141"/>
                  <a:pt x="6725105" y="1408346"/>
                  <a:pt x="6333217" y="1434560"/>
                </a:cubicBezTo>
                <a:cubicBezTo>
                  <a:pt x="5941329" y="1460774"/>
                  <a:pt x="5955609" y="1416874"/>
                  <a:pt x="5846214" y="1434560"/>
                </a:cubicBezTo>
                <a:cubicBezTo>
                  <a:pt x="5736819" y="1452246"/>
                  <a:pt x="5528495" y="1439486"/>
                  <a:pt x="5359211" y="1434560"/>
                </a:cubicBezTo>
                <a:cubicBezTo>
                  <a:pt x="5189927" y="1429634"/>
                  <a:pt x="4885878" y="1459746"/>
                  <a:pt x="4615544" y="1434560"/>
                </a:cubicBezTo>
                <a:cubicBezTo>
                  <a:pt x="4345210" y="1409374"/>
                  <a:pt x="4040170" y="1431984"/>
                  <a:pt x="3871878" y="1434560"/>
                </a:cubicBezTo>
                <a:cubicBezTo>
                  <a:pt x="3703586" y="1437136"/>
                  <a:pt x="3459893" y="1454115"/>
                  <a:pt x="3128211" y="1434560"/>
                </a:cubicBezTo>
                <a:cubicBezTo>
                  <a:pt x="2796529" y="1415005"/>
                  <a:pt x="2785030" y="1452144"/>
                  <a:pt x="2641208" y="1434560"/>
                </a:cubicBezTo>
                <a:cubicBezTo>
                  <a:pt x="2497386" y="1416976"/>
                  <a:pt x="2305352" y="1449282"/>
                  <a:pt x="1983095" y="1434560"/>
                </a:cubicBezTo>
                <a:cubicBezTo>
                  <a:pt x="1660838" y="1419838"/>
                  <a:pt x="1573781" y="1461427"/>
                  <a:pt x="1410538" y="1434560"/>
                </a:cubicBezTo>
                <a:cubicBezTo>
                  <a:pt x="1247295" y="1407693"/>
                  <a:pt x="1097088" y="1445993"/>
                  <a:pt x="1009089" y="1434560"/>
                </a:cubicBezTo>
                <a:cubicBezTo>
                  <a:pt x="921090" y="1423127"/>
                  <a:pt x="607305" y="1446483"/>
                  <a:pt x="239098" y="1434560"/>
                </a:cubicBezTo>
                <a:cubicBezTo>
                  <a:pt x="111206" y="1420265"/>
                  <a:pt x="-13820" y="1336954"/>
                  <a:pt x="0" y="1195462"/>
                </a:cubicBezTo>
                <a:cubicBezTo>
                  <a:pt x="-3072" y="1086089"/>
                  <a:pt x="-7872" y="913841"/>
                  <a:pt x="0" y="736407"/>
                </a:cubicBezTo>
                <a:cubicBezTo>
                  <a:pt x="7872" y="558974"/>
                  <a:pt x="13190" y="406678"/>
                  <a:pt x="0" y="239098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نسبة النقد:  </a:t>
            </a:r>
            <a:endParaRPr lang="en-US" sz="28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pPr algn="ctr"/>
            <a:endParaRPr lang="en-US" sz="16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pPr algn="ctr"/>
            <a:r>
              <a:rPr lang="ar-EG" sz="1600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هي مقياس مالي يقيس قدرة الشركة على </a:t>
            </a:r>
            <a:r>
              <a:rPr lang="ar-EG" sz="1600" b="1" dirty="0">
                <a:solidFill>
                  <a:schemeClr val="accent5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سداد التزاماتها قصيرة الأجل </a:t>
            </a:r>
            <a:r>
              <a:rPr lang="ar-EG" sz="1600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باستخدام أكثر أصولها سيولة</a:t>
            </a:r>
            <a:endParaRPr lang="en-US" sz="1600" b="1" dirty="0">
              <a:solidFill>
                <a:srgbClr val="00B05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1B7E24-A9F0-CD8B-AD84-754F210A71DD}"/>
              </a:ext>
            </a:extLst>
          </p:cNvPr>
          <p:cNvSpPr txBox="1"/>
          <p:nvPr/>
        </p:nvSpPr>
        <p:spPr>
          <a:xfrm>
            <a:off x="9272659" y="85688"/>
            <a:ext cx="2030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iro" panose="00000500000000000000" pitchFamily="2" charset="-78"/>
                <a:cs typeface="Cairo" panose="00000500000000000000" pitchFamily="2" charset="-78"/>
              </a:rPr>
              <a:t>Cash Ratio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0D1ADA-C184-F4CB-5775-BD29CFFC0A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282" y="1063452"/>
            <a:ext cx="382988" cy="38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820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7520" y="6033033"/>
            <a:ext cx="1142245" cy="669925"/>
          </a:xfrm>
        </p:spPr>
        <p:txBody>
          <a:bodyPr/>
          <a:lstStyle/>
          <a:p>
            <a:r>
              <a:rPr lang="ar-EG" sz="6000" dirty="0">
                <a:solidFill>
                  <a:schemeClr val="tx1"/>
                </a:solidFill>
              </a:rPr>
              <a:t>34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38CA97AC-E225-32C2-6501-4AAE0DF0EE2C}"/>
              </a:ext>
            </a:extLst>
          </p:cNvPr>
          <p:cNvSpPr/>
          <p:nvPr/>
        </p:nvSpPr>
        <p:spPr>
          <a:xfrm>
            <a:off x="3864374" y="211735"/>
            <a:ext cx="4052768" cy="698070"/>
          </a:xfrm>
          <a:custGeom>
            <a:avLst/>
            <a:gdLst>
              <a:gd name="connsiteX0" fmla="*/ 0 w 4052768"/>
              <a:gd name="connsiteY0" fmla="*/ 116347 h 698070"/>
              <a:gd name="connsiteX1" fmla="*/ 116347 w 4052768"/>
              <a:gd name="connsiteY1" fmla="*/ 0 h 698070"/>
              <a:gd name="connsiteX2" fmla="*/ 676625 w 4052768"/>
              <a:gd name="connsiteY2" fmla="*/ 0 h 698070"/>
              <a:gd name="connsiteX3" fmla="*/ 1389705 w 4052768"/>
              <a:gd name="connsiteY3" fmla="*/ 0 h 698070"/>
              <a:gd name="connsiteX4" fmla="*/ 1949983 w 4052768"/>
              <a:gd name="connsiteY4" fmla="*/ 0 h 698070"/>
              <a:gd name="connsiteX5" fmla="*/ 2510260 w 4052768"/>
              <a:gd name="connsiteY5" fmla="*/ 0 h 698070"/>
              <a:gd name="connsiteX6" fmla="*/ 3185140 w 4052768"/>
              <a:gd name="connsiteY6" fmla="*/ 0 h 698070"/>
              <a:gd name="connsiteX7" fmla="*/ 3936421 w 4052768"/>
              <a:gd name="connsiteY7" fmla="*/ 0 h 698070"/>
              <a:gd name="connsiteX8" fmla="*/ 4052768 w 4052768"/>
              <a:gd name="connsiteY8" fmla="*/ 116347 h 698070"/>
              <a:gd name="connsiteX9" fmla="*/ 4052768 w 4052768"/>
              <a:gd name="connsiteY9" fmla="*/ 581723 h 698070"/>
              <a:gd name="connsiteX10" fmla="*/ 3936421 w 4052768"/>
              <a:gd name="connsiteY10" fmla="*/ 698070 h 698070"/>
              <a:gd name="connsiteX11" fmla="*/ 3337943 w 4052768"/>
              <a:gd name="connsiteY11" fmla="*/ 698070 h 698070"/>
              <a:gd name="connsiteX12" fmla="*/ 2815866 w 4052768"/>
              <a:gd name="connsiteY12" fmla="*/ 698070 h 698070"/>
              <a:gd name="connsiteX13" fmla="*/ 2140986 w 4052768"/>
              <a:gd name="connsiteY13" fmla="*/ 698070 h 698070"/>
              <a:gd name="connsiteX14" fmla="*/ 1542508 w 4052768"/>
              <a:gd name="connsiteY14" fmla="*/ 698070 h 698070"/>
              <a:gd name="connsiteX15" fmla="*/ 829427 w 4052768"/>
              <a:gd name="connsiteY15" fmla="*/ 698070 h 698070"/>
              <a:gd name="connsiteX16" fmla="*/ 116347 w 4052768"/>
              <a:gd name="connsiteY16" fmla="*/ 698070 h 698070"/>
              <a:gd name="connsiteX17" fmla="*/ 0 w 4052768"/>
              <a:gd name="connsiteY17" fmla="*/ 581723 h 698070"/>
              <a:gd name="connsiteX18" fmla="*/ 0 w 4052768"/>
              <a:gd name="connsiteY18" fmla="*/ 116347 h 69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52768" h="698070" fill="none" extrusionOk="0">
                <a:moveTo>
                  <a:pt x="0" y="116347"/>
                </a:moveTo>
                <a:cubicBezTo>
                  <a:pt x="-13929" y="50723"/>
                  <a:pt x="63627" y="-5671"/>
                  <a:pt x="116347" y="0"/>
                </a:cubicBezTo>
                <a:cubicBezTo>
                  <a:pt x="279856" y="8970"/>
                  <a:pt x="533039" y="-11307"/>
                  <a:pt x="676625" y="0"/>
                </a:cubicBezTo>
                <a:cubicBezTo>
                  <a:pt x="820211" y="11307"/>
                  <a:pt x="1223927" y="-32258"/>
                  <a:pt x="1389705" y="0"/>
                </a:cubicBezTo>
                <a:cubicBezTo>
                  <a:pt x="1555483" y="32258"/>
                  <a:pt x="1779211" y="27105"/>
                  <a:pt x="1949983" y="0"/>
                </a:cubicBezTo>
                <a:cubicBezTo>
                  <a:pt x="2120755" y="-27105"/>
                  <a:pt x="2393944" y="-1974"/>
                  <a:pt x="2510260" y="0"/>
                </a:cubicBezTo>
                <a:cubicBezTo>
                  <a:pt x="2626576" y="1974"/>
                  <a:pt x="3033996" y="-18168"/>
                  <a:pt x="3185140" y="0"/>
                </a:cubicBezTo>
                <a:cubicBezTo>
                  <a:pt x="3336284" y="18168"/>
                  <a:pt x="3692156" y="-33769"/>
                  <a:pt x="3936421" y="0"/>
                </a:cubicBezTo>
                <a:cubicBezTo>
                  <a:pt x="3997945" y="-10524"/>
                  <a:pt x="4047914" y="47291"/>
                  <a:pt x="4052768" y="116347"/>
                </a:cubicBezTo>
                <a:cubicBezTo>
                  <a:pt x="4031829" y="338188"/>
                  <a:pt x="4069554" y="473231"/>
                  <a:pt x="4052768" y="581723"/>
                </a:cubicBezTo>
                <a:cubicBezTo>
                  <a:pt x="4059059" y="643398"/>
                  <a:pt x="4005638" y="702486"/>
                  <a:pt x="3936421" y="698070"/>
                </a:cubicBezTo>
                <a:cubicBezTo>
                  <a:pt x="3658537" y="679544"/>
                  <a:pt x="3607657" y="709490"/>
                  <a:pt x="3337943" y="698070"/>
                </a:cubicBezTo>
                <a:cubicBezTo>
                  <a:pt x="3068229" y="686650"/>
                  <a:pt x="3075167" y="710840"/>
                  <a:pt x="2815866" y="698070"/>
                </a:cubicBezTo>
                <a:cubicBezTo>
                  <a:pt x="2556565" y="685300"/>
                  <a:pt x="2418306" y="673019"/>
                  <a:pt x="2140986" y="698070"/>
                </a:cubicBezTo>
                <a:cubicBezTo>
                  <a:pt x="1863666" y="723121"/>
                  <a:pt x="1745122" y="726438"/>
                  <a:pt x="1542508" y="698070"/>
                </a:cubicBezTo>
                <a:cubicBezTo>
                  <a:pt x="1339894" y="669702"/>
                  <a:pt x="987974" y="673684"/>
                  <a:pt x="829427" y="698070"/>
                </a:cubicBezTo>
                <a:cubicBezTo>
                  <a:pt x="670880" y="722456"/>
                  <a:pt x="280997" y="713627"/>
                  <a:pt x="116347" y="698070"/>
                </a:cubicBezTo>
                <a:cubicBezTo>
                  <a:pt x="44602" y="700307"/>
                  <a:pt x="2861" y="633045"/>
                  <a:pt x="0" y="581723"/>
                </a:cubicBezTo>
                <a:cubicBezTo>
                  <a:pt x="-11135" y="449113"/>
                  <a:pt x="16897" y="266078"/>
                  <a:pt x="0" y="116347"/>
                </a:cubicBezTo>
                <a:close/>
              </a:path>
              <a:path w="4052768" h="698070" stroke="0" extrusionOk="0">
                <a:moveTo>
                  <a:pt x="0" y="116347"/>
                </a:moveTo>
                <a:cubicBezTo>
                  <a:pt x="1649" y="49722"/>
                  <a:pt x="51717" y="2781"/>
                  <a:pt x="116347" y="0"/>
                </a:cubicBezTo>
                <a:cubicBezTo>
                  <a:pt x="397846" y="-10970"/>
                  <a:pt x="615830" y="-31463"/>
                  <a:pt x="753026" y="0"/>
                </a:cubicBezTo>
                <a:cubicBezTo>
                  <a:pt x="890222" y="31463"/>
                  <a:pt x="1243630" y="35329"/>
                  <a:pt x="1466106" y="0"/>
                </a:cubicBezTo>
                <a:cubicBezTo>
                  <a:pt x="1688582" y="-35329"/>
                  <a:pt x="1930478" y="32534"/>
                  <a:pt x="2179187" y="0"/>
                </a:cubicBezTo>
                <a:cubicBezTo>
                  <a:pt x="2427896" y="-32534"/>
                  <a:pt x="2579404" y="-2194"/>
                  <a:pt x="2777665" y="0"/>
                </a:cubicBezTo>
                <a:cubicBezTo>
                  <a:pt x="2975926" y="2194"/>
                  <a:pt x="3368343" y="-6285"/>
                  <a:pt x="3936421" y="0"/>
                </a:cubicBezTo>
                <a:cubicBezTo>
                  <a:pt x="3993249" y="10299"/>
                  <a:pt x="4059393" y="50695"/>
                  <a:pt x="4052768" y="116347"/>
                </a:cubicBezTo>
                <a:cubicBezTo>
                  <a:pt x="4073515" y="257547"/>
                  <a:pt x="4048287" y="395205"/>
                  <a:pt x="4052768" y="581723"/>
                </a:cubicBezTo>
                <a:cubicBezTo>
                  <a:pt x="4050234" y="660991"/>
                  <a:pt x="4004167" y="706065"/>
                  <a:pt x="3936421" y="698070"/>
                </a:cubicBezTo>
                <a:cubicBezTo>
                  <a:pt x="3800056" y="706438"/>
                  <a:pt x="3511721" y="683145"/>
                  <a:pt x="3337943" y="698070"/>
                </a:cubicBezTo>
                <a:cubicBezTo>
                  <a:pt x="3164165" y="712995"/>
                  <a:pt x="2967011" y="672599"/>
                  <a:pt x="2739464" y="698070"/>
                </a:cubicBezTo>
                <a:cubicBezTo>
                  <a:pt x="2511917" y="723541"/>
                  <a:pt x="2315486" y="693521"/>
                  <a:pt x="2026384" y="698070"/>
                </a:cubicBezTo>
                <a:cubicBezTo>
                  <a:pt x="1737282" y="702619"/>
                  <a:pt x="1581522" y="705119"/>
                  <a:pt x="1389705" y="698070"/>
                </a:cubicBezTo>
                <a:cubicBezTo>
                  <a:pt x="1197888" y="691021"/>
                  <a:pt x="897943" y="718833"/>
                  <a:pt x="676625" y="698070"/>
                </a:cubicBezTo>
                <a:cubicBezTo>
                  <a:pt x="455307" y="677307"/>
                  <a:pt x="361513" y="680546"/>
                  <a:pt x="116347" y="698070"/>
                </a:cubicBezTo>
                <a:cubicBezTo>
                  <a:pt x="52620" y="694513"/>
                  <a:pt x="12600" y="649218"/>
                  <a:pt x="0" y="581723"/>
                </a:cubicBezTo>
                <a:cubicBezTo>
                  <a:pt x="4784" y="389930"/>
                  <a:pt x="-15083" y="241036"/>
                  <a:pt x="0" y="116347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أهمية نسبة النقد ؟</a:t>
            </a:r>
            <a:endParaRPr lang="en-US" sz="1100" b="1" dirty="0">
              <a:solidFill>
                <a:srgbClr val="00B05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1B7E24-A9F0-CD8B-AD84-754F210A71DD}"/>
              </a:ext>
            </a:extLst>
          </p:cNvPr>
          <p:cNvSpPr txBox="1"/>
          <p:nvPr/>
        </p:nvSpPr>
        <p:spPr>
          <a:xfrm>
            <a:off x="9272659" y="85688"/>
            <a:ext cx="2030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Cash Ratio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1910607-DEFB-2F48-F924-E1E8973B14B3}"/>
              </a:ext>
            </a:extLst>
          </p:cNvPr>
          <p:cNvSpPr/>
          <p:nvPr/>
        </p:nvSpPr>
        <p:spPr>
          <a:xfrm>
            <a:off x="817905" y="1490862"/>
            <a:ext cx="10780578" cy="984090"/>
          </a:xfrm>
          <a:custGeom>
            <a:avLst/>
            <a:gdLst>
              <a:gd name="connsiteX0" fmla="*/ 0 w 10780578"/>
              <a:gd name="connsiteY0" fmla="*/ 164018 h 984090"/>
              <a:gd name="connsiteX1" fmla="*/ 164018 w 10780578"/>
              <a:gd name="connsiteY1" fmla="*/ 0 h 984090"/>
              <a:gd name="connsiteX2" fmla="*/ 547278 w 10780578"/>
              <a:gd name="connsiteY2" fmla="*/ 0 h 984090"/>
              <a:gd name="connsiteX3" fmla="*/ 1453165 w 10780578"/>
              <a:gd name="connsiteY3" fmla="*/ 0 h 984090"/>
              <a:gd name="connsiteX4" fmla="*/ 2254526 w 10780578"/>
              <a:gd name="connsiteY4" fmla="*/ 0 h 984090"/>
              <a:gd name="connsiteX5" fmla="*/ 3055888 w 10780578"/>
              <a:gd name="connsiteY5" fmla="*/ 0 h 984090"/>
              <a:gd name="connsiteX6" fmla="*/ 3648199 w 10780578"/>
              <a:gd name="connsiteY6" fmla="*/ 0 h 984090"/>
              <a:gd name="connsiteX7" fmla="*/ 4554086 w 10780578"/>
              <a:gd name="connsiteY7" fmla="*/ 0 h 984090"/>
              <a:gd name="connsiteX8" fmla="*/ 5459973 w 10780578"/>
              <a:gd name="connsiteY8" fmla="*/ 0 h 984090"/>
              <a:gd name="connsiteX9" fmla="*/ 5843232 w 10780578"/>
              <a:gd name="connsiteY9" fmla="*/ 0 h 984090"/>
              <a:gd name="connsiteX10" fmla="*/ 6749119 w 10780578"/>
              <a:gd name="connsiteY10" fmla="*/ 0 h 984090"/>
              <a:gd name="connsiteX11" fmla="*/ 7341430 w 10780578"/>
              <a:gd name="connsiteY11" fmla="*/ 0 h 984090"/>
              <a:gd name="connsiteX12" fmla="*/ 8142792 w 10780578"/>
              <a:gd name="connsiteY12" fmla="*/ 0 h 984090"/>
              <a:gd name="connsiteX13" fmla="*/ 8735102 w 10780578"/>
              <a:gd name="connsiteY13" fmla="*/ 0 h 984090"/>
              <a:gd name="connsiteX14" fmla="*/ 9431939 w 10780578"/>
              <a:gd name="connsiteY14" fmla="*/ 0 h 984090"/>
              <a:gd name="connsiteX15" fmla="*/ 9815198 w 10780578"/>
              <a:gd name="connsiteY15" fmla="*/ 0 h 984090"/>
              <a:gd name="connsiteX16" fmla="*/ 10616560 w 10780578"/>
              <a:gd name="connsiteY16" fmla="*/ 0 h 984090"/>
              <a:gd name="connsiteX17" fmla="*/ 10780578 w 10780578"/>
              <a:gd name="connsiteY17" fmla="*/ 164018 h 984090"/>
              <a:gd name="connsiteX18" fmla="*/ 10780578 w 10780578"/>
              <a:gd name="connsiteY18" fmla="*/ 820072 h 984090"/>
              <a:gd name="connsiteX19" fmla="*/ 10616560 w 10780578"/>
              <a:gd name="connsiteY19" fmla="*/ 984090 h 984090"/>
              <a:gd name="connsiteX20" fmla="*/ 9919724 w 10780578"/>
              <a:gd name="connsiteY20" fmla="*/ 984090 h 984090"/>
              <a:gd name="connsiteX21" fmla="*/ 9536464 w 10780578"/>
              <a:gd name="connsiteY21" fmla="*/ 984090 h 984090"/>
              <a:gd name="connsiteX22" fmla="*/ 9048679 w 10780578"/>
              <a:gd name="connsiteY22" fmla="*/ 984090 h 984090"/>
              <a:gd name="connsiteX23" fmla="*/ 8665419 w 10780578"/>
              <a:gd name="connsiteY23" fmla="*/ 984090 h 984090"/>
              <a:gd name="connsiteX24" fmla="*/ 8073108 w 10780578"/>
              <a:gd name="connsiteY24" fmla="*/ 984090 h 984090"/>
              <a:gd name="connsiteX25" fmla="*/ 7376272 w 10780578"/>
              <a:gd name="connsiteY25" fmla="*/ 984090 h 984090"/>
              <a:gd name="connsiteX26" fmla="*/ 6679436 w 10780578"/>
              <a:gd name="connsiteY26" fmla="*/ 984090 h 984090"/>
              <a:gd name="connsiteX27" fmla="*/ 5878074 w 10780578"/>
              <a:gd name="connsiteY27" fmla="*/ 984090 h 984090"/>
              <a:gd name="connsiteX28" fmla="*/ 5494814 w 10780578"/>
              <a:gd name="connsiteY28" fmla="*/ 984090 h 984090"/>
              <a:gd name="connsiteX29" fmla="*/ 5007029 w 10780578"/>
              <a:gd name="connsiteY29" fmla="*/ 984090 h 984090"/>
              <a:gd name="connsiteX30" fmla="*/ 4101142 w 10780578"/>
              <a:gd name="connsiteY30" fmla="*/ 984090 h 984090"/>
              <a:gd name="connsiteX31" fmla="*/ 3717882 w 10780578"/>
              <a:gd name="connsiteY31" fmla="*/ 984090 h 984090"/>
              <a:gd name="connsiteX32" fmla="*/ 3125572 w 10780578"/>
              <a:gd name="connsiteY32" fmla="*/ 984090 h 984090"/>
              <a:gd name="connsiteX33" fmla="*/ 2428735 w 10780578"/>
              <a:gd name="connsiteY33" fmla="*/ 984090 h 984090"/>
              <a:gd name="connsiteX34" fmla="*/ 1836425 w 10780578"/>
              <a:gd name="connsiteY34" fmla="*/ 984090 h 984090"/>
              <a:gd name="connsiteX35" fmla="*/ 1139589 w 10780578"/>
              <a:gd name="connsiteY35" fmla="*/ 984090 h 984090"/>
              <a:gd name="connsiteX36" fmla="*/ 164018 w 10780578"/>
              <a:gd name="connsiteY36" fmla="*/ 984090 h 984090"/>
              <a:gd name="connsiteX37" fmla="*/ 0 w 10780578"/>
              <a:gd name="connsiteY37" fmla="*/ 820072 h 984090"/>
              <a:gd name="connsiteX38" fmla="*/ 0 w 10780578"/>
              <a:gd name="connsiteY38" fmla="*/ 164018 h 984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780578" h="984090" fill="none" extrusionOk="0">
                <a:moveTo>
                  <a:pt x="0" y="164018"/>
                </a:moveTo>
                <a:cubicBezTo>
                  <a:pt x="-20813" y="81731"/>
                  <a:pt x="86895" y="10214"/>
                  <a:pt x="164018" y="0"/>
                </a:cubicBezTo>
                <a:cubicBezTo>
                  <a:pt x="243735" y="-8415"/>
                  <a:pt x="366327" y="-103"/>
                  <a:pt x="547278" y="0"/>
                </a:cubicBezTo>
                <a:cubicBezTo>
                  <a:pt x="728229" y="103"/>
                  <a:pt x="1155647" y="-32190"/>
                  <a:pt x="1453165" y="0"/>
                </a:cubicBezTo>
                <a:cubicBezTo>
                  <a:pt x="1750683" y="32190"/>
                  <a:pt x="2036717" y="31842"/>
                  <a:pt x="2254526" y="0"/>
                </a:cubicBezTo>
                <a:cubicBezTo>
                  <a:pt x="2472335" y="-31842"/>
                  <a:pt x="2763024" y="-7057"/>
                  <a:pt x="3055888" y="0"/>
                </a:cubicBezTo>
                <a:cubicBezTo>
                  <a:pt x="3348752" y="7057"/>
                  <a:pt x="3504504" y="-1587"/>
                  <a:pt x="3648199" y="0"/>
                </a:cubicBezTo>
                <a:cubicBezTo>
                  <a:pt x="3791894" y="1587"/>
                  <a:pt x="4326408" y="-13714"/>
                  <a:pt x="4554086" y="0"/>
                </a:cubicBezTo>
                <a:cubicBezTo>
                  <a:pt x="4781764" y="13714"/>
                  <a:pt x="5219746" y="-559"/>
                  <a:pt x="5459973" y="0"/>
                </a:cubicBezTo>
                <a:cubicBezTo>
                  <a:pt x="5700200" y="559"/>
                  <a:pt x="5729168" y="-12779"/>
                  <a:pt x="5843232" y="0"/>
                </a:cubicBezTo>
                <a:cubicBezTo>
                  <a:pt x="5957296" y="12779"/>
                  <a:pt x="6522688" y="-33588"/>
                  <a:pt x="6749119" y="0"/>
                </a:cubicBezTo>
                <a:cubicBezTo>
                  <a:pt x="6975550" y="33588"/>
                  <a:pt x="7066380" y="-7488"/>
                  <a:pt x="7341430" y="0"/>
                </a:cubicBezTo>
                <a:cubicBezTo>
                  <a:pt x="7616480" y="7488"/>
                  <a:pt x="7869640" y="-20235"/>
                  <a:pt x="8142792" y="0"/>
                </a:cubicBezTo>
                <a:cubicBezTo>
                  <a:pt x="8415944" y="20235"/>
                  <a:pt x="8509530" y="2362"/>
                  <a:pt x="8735102" y="0"/>
                </a:cubicBezTo>
                <a:cubicBezTo>
                  <a:pt x="8960674" y="-2362"/>
                  <a:pt x="9093897" y="15338"/>
                  <a:pt x="9431939" y="0"/>
                </a:cubicBezTo>
                <a:cubicBezTo>
                  <a:pt x="9769981" y="-15338"/>
                  <a:pt x="9664821" y="18135"/>
                  <a:pt x="9815198" y="0"/>
                </a:cubicBezTo>
                <a:cubicBezTo>
                  <a:pt x="9965575" y="-18135"/>
                  <a:pt x="10313359" y="-2938"/>
                  <a:pt x="10616560" y="0"/>
                </a:cubicBezTo>
                <a:cubicBezTo>
                  <a:pt x="10711865" y="-13873"/>
                  <a:pt x="10797728" y="64908"/>
                  <a:pt x="10780578" y="164018"/>
                </a:cubicBezTo>
                <a:cubicBezTo>
                  <a:pt x="10811819" y="364578"/>
                  <a:pt x="10767144" y="539571"/>
                  <a:pt x="10780578" y="820072"/>
                </a:cubicBezTo>
                <a:cubicBezTo>
                  <a:pt x="10777197" y="930130"/>
                  <a:pt x="10701110" y="984928"/>
                  <a:pt x="10616560" y="984090"/>
                </a:cubicBezTo>
                <a:cubicBezTo>
                  <a:pt x="10377396" y="969382"/>
                  <a:pt x="10190376" y="1007798"/>
                  <a:pt x="9919724" y="984090"/>
                </a:cubicBezTo>
                <a:cubicBezTo>
                  <a:pt x="9649072" y="960382"/>
                  <a:pt x="9629882" y="996283"/>
                  <a:pt x="9536464" y="984090"/>
                </a:cubicBezTo>
                <a:cubicBezTo>
                  <a:pt x="9443046" y="971897"/>
                  <a:pt x="9243808" y="998090"/>
                  <a:pt x="9048679" y="984090"/>
                </a:cubicBezTo>
                <a:cubicBezTo>
                  <a:pt x="8853551" y="970090"/>
                  <a:pt x="8772494" y="985260"/>
                  <a:pt x="8665419" y="984090"/>
                </a:cubicBezTo>
                <a:cubicBezTo>
                  <a:pt x="8558344" y="982920"/>
                  <a:pt x="8239000" y="966343"/>
                  <a:pt x="8073108" y="984090"/>
                </a:cubicBezTo>
                <a:cubicBezTo>
                  <a:pt x="7907216" y="1001837"/>
                  <a:pt x="7673627" y="961914"/>
                  <a:pt x="7376272" y="984090"/>
                </a:cubicBezTo>
                <a:cubicBezTo>
                  <a:pt x="7078917" y="1006266"/>
                  <a:pt x="6862016" y="955715"/>
                  <a:pt x="6679436" y="984090"/>
                </a:cubicBezTo>
                <a:cubicBezTo>
                  <a:pt x="6496856" y="1012465"/>
                  <a:pt x="6193949" y="1012637"/>
                  <a:pt x="5878074" y="984090"/>
                </a:cubicBezTo>
                <a:cubicBezTo>
                  <a:pt x="5562199" y="955543"/>
                  <a:pt x="5648977" y="974509"/>
                  <a:pt x="5494814" y="984090"/>
                </a:cubicBezTo>
                <a:cubicBezTo>
                  <a:pt x="5340651" y="993671"/>
                  <a:pt x="5204306" y="976945"/>
                  <a:pt x="5007029" y="984090"/>
                </a:cubicBezTo>
                <a:cubicBezTo>
                  <a:pt x="4809752" y="991235"/>
                  <a:pt x="4459247" y="1018952"/>
                  <a:pt x="4101142" y="984090"/>
                </a:cubicBezTo>
                <a:cubicBezTo>
                  <a:pt x="3743037" y="949228"/>
                  <a:pt x="3800106" y="968457"/>
                  <a:pt x="3717882" y="984090"/>
                </a:cubicBezTo>
                <a:cubicBezTo>
                  <a:pt x="3635658" y="999723"/>
                  <a:pt x="3312549" y="1003182"/>
                  <a:pt x="3125572" y="984090"/>
                </a:cubicBezTo>
                <a:cubicBezTo>
                  <a:pt x="2938595" y="964999"/>
                  <a:pt x="2637879" y="956948"/>
                  <a:pt x="2428735" y="984090"/>
                </a:cubicBezTo>
                <a:cubicBezTo>
                  <a:pt x="2219591" y="1011232"/>
                  <a:pt x="2032162" y="967857"/>
                  <a:pt x="1836425" y="984090"/>
                </a:cubicBezTo>
                <a:cubicBezTo>
                  <a:pt x="1640688" y="1000324"/>
                  <a:pt x="1468751" y="965732"/>
                  <a:pt x="1139589" y="984090"/>
                </a:cubicBezTo>
                <a:cubicBezTo>
                  <a:pt x="810427" y="1002448"/>
                  <a:pt x="529095" y="944733"/>
                  <a:pt x="164018" y="984090"/>
                </a:cubicBezTo>
                <a:cubicBezTo>
                  <a:pt x="55124" y="975798"/>
                  <a:pt x="2524" y="892004"/>
                  <a:pt x="0" y="820072"/>
                </a:cubicBezTo>
                <a:cubicBezTo>
                  <a:pt x="10190" y="497013"/>
                  <a:pt x="-16080" y="307940"/>
                  <a:pt x="0" y="164018"/>
                </a:cubicBezTo>
                <a:close/>
              </a:path>
              <a:path w="10780578" h="984090" stroke="0" extrusionOk="0">
                <a:moveTo>
                  <a:pt x="0" y="164018"/>
                </a:moveTo>
                <a:cubicBezTo>
                  <a:pt x="3792" y="67986"/>
                  <a:pt x="72320" y="8287"/>
                  <a:pt x="164018" y="0"/>
                </a:cubicBezTo>
                <a:cubicBezTo>
                  <a:pt x="368807" y="22024"/>
                  <a:pt x="637122" y="-23982"/>
                  <a:pt x="860854" y="0"/>
                </a:cubicBezTo>
                <a:cubicBezTo>
                  <a:pt x="1084586" y="23982"/>
                  <a:pt x="1458187" y="-21414"/>
                  <a:pt x="1766741" y="0"/>
                </a:cubicBezTo>
                <a:cubicBezTo>
                  <a:pt x="2075295" y="21414"/>
                  <a:pt x="2320522" y="24986"/>
                  <a:pt x="2672628" y="0"/>
                </a:cubicBezTo>
                <a:cubicBezTo>
                  <a:pt x="3024734" y="-24986"/>
                  <a:pt x="3092931" y="2836"/>
                  <a:pt x="3264939" y="0"/>
                </a:cubicBezTo>
                <a:cubicBezTo>
                  <a:pt x="3436947" y="-2836"/>
                  <a:pt x="3854509" y="29363"/>
                  <a:pt x="4066300" y="0"/>
                </a:cubicBezTo>
                <a:cubicBezTo>
                  <a:pt x="4278091" y="-29363"/>
                  <a:pt x="4780081" y="-18637"/>
                  <a:pt x="4972187" y="0"/>
                </a:cubicBezTo>
                <a:cubicBezTo>
                  <a:pt x="5164293" y="18637"/>
                  <a:pt x="5340363" y="-11903"/>
                  <a:pt x="5564498" y="0"/>
                </a:cubicBezTo>
                <a:cubicBezTo>
                  <a:pt x="5788633" y="11903"/>
                  <a:pt x="6083410" y="27636"/>
                  <a:pt x="6261334" y="0"/>
                </a:cubicBezTo>
                <a:cubicBezTo>
                  <a:pt x="6439258" y="-27636"/>
                  <a:pt x="6455736" y="13263"/>
                  <a:pt x="6644594" y="0"/>
                </a:cubicBezTo>
                <a:cubicBezTo>
                  <a:pt x="6833452" y="-13263"/>
                  <a:pt x="7221789" y="23"/>
                  <a:pt x="7445956" y="0"/>
                </a:cubicBezTo>
                <a:cubicBezTo>
                  <a:pt x="7670123" y="-23"/>
                  <a:pt x="7725608" y="15656"/>
                  <a:pt x="7829215" y="0"/>
                </a:cubicBezTo>
                <a:cubicBezTo>
                  <a:pt x="7932822" y="-15656"/>
                  <a:pt x="8245800" y="18268"/>
                  <a:pt x="8421526" y="0"/>
                </a:cubicBezTo>
                <a:cubicBezTo>
                  <a:pt x="8597252" y="-18268"/>
                  <a:pt x="9099896" y="-41127"/>
                  <a:pt x="9327413" y="0"/>
                </a:cubicBezTo>
                <a:cubicBezTo>
                  <a:pt x="9554930" y="41127"/>
                  <a:pt x="9752907" y="11747"/>
                  <a:pt x="10024249" y="0"/>
                </a:cubicBezTo>
                <a:cubicBezTo>
                  <a:pt x="10295591" y="-11747"/>
                  <a:pt x="10346748" y="13179"/>
                  <a:pt x="10616560" y="0"/>
                </a:cubicBezTo>
                <a:cubicBezTo>
                  <a:pt x="10702736" y="-12679"/>
                  <a:pt x="10770730" y="86331"/>
                  <a:pt x="10780578" y="164018"/>
                </a:cubicBezTo>
                <a:cubicBezTo>
                  <a:pt x="10767999" y="335551"/>
                  <a:pt x="10809976" y="530012"/>
                  <a:pt x="10780578" y="820072"/>
                </a:cubicBezTo>
                <a:cubicBezTo>
                  <a:pt x="10788702" y="900003"/>
                  <a:pt x="10721486" y="986836"/>
                  <a:pt x="10616560" y="984090"/>
                </a:cubicBezTo>
                <a:cubicBezTo>
                  <a:pt x="10452913" y="955412"/>
                  <a:pt x="10157116" y="962667"/>
                  <a:pt x="9815198" y="984090"/>
                </a:cubicBezTo>
                <a:cubicBezTo>
                  <a:pt x="9473280" y="1005513"/>
                  <a:pt x="9494732" y="968587"/>
                  <a:pt x="9327413" y="984090"/>
                </a:cubicBezTo>
                <a:cubicBezTo>
                  <a:pt x="9160094" y="999593"/>
                  <a:pt x="8732251" y="940499"/>
                  <a:pt x="8421526" y="984090"/>
                </a:cubicBezTo>
                <a:cubicBezTo>
                  <a:pt x="8110801" y="1027681"/>
                  <a:pt x="8124366" y="992181"/>
                  <a:pt x="7933741" y="984090"/>
                </a:cubicBezTo>
                <a:cubicBezTo>
                  <a:pt x="7743117" y="975999"/>
                  <a:pt x="7603138" y="976463"/>
                  <a:pt x="7445956" y="984090"/>
                </a:cubicBezTo>
                <a:cubicBezTo>
                  <a:pt x="7288775" y="991717"/>
                  <a:pt x="6874323" y="961227"/>
                  <a:pt x="6644594" y="984090"/>
                </a:cubicBezTo>
                <a:cubicBezTo>
                  <a:pt x="6414865" y="1006953"/>
                  <a:pt x="6208535" y="983672"/>
                  <a:pt x="5843232" y="984090"/>
                </a:cubicBezTo>
                <a:cubicBezTo>
                  <a:pt x="5477929" y="984508"/>
                  <a:pt x="5256794" y="957806"/>
                  <a:pt x="5041871" y="984090"/>
                </a:cubicBezTo>
                <a:cubicBezTo>
                  <a:pt x="4826948" y="1010374"/>
                  <a:pt x="4773831" y="961484"/>
                  <a:pt x="4554086" y="984090"/>
                </a:cubicBezTo>
                <a:cubicBezTo>
                  <a:pt x="4334342" y="1006696"/>
                  <a:pt x="4101757" y="982826"/>
                  <a:pt x="3857250" y="984090"/>
                </a:cubicBezTo>
                <a:cubicBezTo>
                  <a:pt x="3612743" y="985354"/>
                  <a:pt x="3427410" y="966206"/>
                  <a:pt x="3264939" y="984090"/>
                </a:cubicBezTo>
                <a:cubicBezTo>
                  <a:pt x="3102468" y="1001974"/>
                  <a:pt x="2982403" y="969881"/>
                  <a:pt x="2881679" y="984090"/>
                </a:cubicBezTo>
                <a:cubicBezTo>
                  <a:pt x="2780955" y="998299"/>
                  <a:pt x="2395550" y="1022768"/>
                  <a:pt x="1975792" y="984090"/>
                </a:cubicBezTo>
                <a:cubicBezTo>
                  <a:pt x="1556034" y="945412"/>
                  <a:pt x="1697769" y="982524"/>
                  <a:pt x="1592532" y="984090"/>
                </a:cubicBezTo>
                <a:cubicBezTo>
                  <a:pt x="1487295" y="985656"/>
                  <a:pt x="988376" y="974420"/>
                  <a:pt x="791171" y="984090"/>
                </a:cubicBezTo>
                <a:cubicBezTo>
                  <a:pt x="593966" y="993760"/>
                  <a:pt x="401863" y="968593"/>
                  <a:pt x="164018" y="984090"/>
                </a:cubicBezTo>
                <a:cubicBezTo>
                  <a:pt x="75270" y="966370"/>
                  <a:pt x="-13528" y="914972"/>
                  <a:pt x="0" y="820072"/>
                </a:cubicBezTo>
                <a:cubicBezTo>
                  <a:pt x="-13476" y="644631"/>
                  <a:pt x="-9607" y="330336"/>
                  <a:pt x="0" y="164018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تقييم السيولة: </a:t>
            </a:r>
            <a:r>
              <a:rPr lang="ar-EG" sz="1400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توفر نسبة النقد لمحة فورية عن سيولة الشركة، مما يظهر قدرتها على </a:t>
            </a:r>
            <a:r>
              <a:rPr lang="ar-EG" sz="1400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تغطية الالتزامات قصيرة الأجل </a:t>
            </a:r>
            <a:r>
              <a:rPr lang="ar-EG" sz="1400" b="1" dirty="0">
                <a:solidFill>
                  <a:schemeClr val="accent5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دون الحاجة إلى بيع المخزون أو الذمم المدينة</a:t>
            </a:r>
            <a:r>
              <a:rPr lang="en-US" sz="1400" b="1" dirty="0">
                <a:solidFill>
                  <a:schemeClr val="accent5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</a:t>
            </a:r>
            <a:endParaRPr lang="en-US" sz="1000" b="1" dirty="0">
              <a:solidFill>
                <a:schemeClr val="accent5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54089B3-ACB5-EE0C-7AAC-11F170B68487}"/>
              </a:ext>
            </a:extLst>
          </p:cNvPr>
          <p:cNvSpPr/>
          <p:nvPr/>
        </p:nvSpPr>
        <p:spPr>
          <a:xfrm>
            <a:off x="1713925" y="3161759"/>
            <a:ext cx="9829418" cy="698070"/>
          </a:xfrm>
          <a:custGeom>
            <a:avLst/>
            <a:gdLst>
              <a:gd name="connsiteX0" fmla="*/ 0 w 9829418"/>
              <a:gd name="connsiteY0" fmla="*/ 116347 h 698070"/>
              <a:gd name="connsiteX1" fmla="*/ 116347 w 9829418"/>
              <a:gd name="connsiteY1" fmla="*/ 0 h 698070"/>
              <a:gd name="connsiteX2" fmla="*/ 801827 w 9829418"/>
              <a:gd name="connsiteY2" fmla="*/ 0 h 698070"/>
              <a:gd name="connsiteX3" fmla="*/ 1391340 w 9829418"/>
              <a:gd name="connsiteY3" fmla="*/ 0 h 698070"/>
              <a:gd name="connsiteX4" fmla="*/ 2172788 w 9829418"/>
              <a:gd name="connsiteY4" fmla="*/ 0 h 698070"/>
              <a:gd name="connsiteX5" fmla="*/ 3050203 w 9829418"/>
              <a:gd name="connsiteY5" fmla="*/ 0 h 698070"/>
              <a:gd name="connsiteX6" fmla="*/ 3831650 w 9829418"/>
              <a:gd name="connsiteY6" fmla="*/ 0 h 698070"/>
              <a:gd name="connsiteX7" fmla="*/ 4613098 w 9829418"/>
              <a:gd name="connsiteY7" fmla="*/ 0 h 698070"/>
              <a:gd name="connsiteX8" fmla="*/ 5202611 w 9829418"/>
              <a:gd name="connsiteY8" fmla="*/ 0 h 698070"/>
              <a:gd name="connsiteX9" fmla="*/ 6080025 w 9829418"/>
              <a:gd name="connsiteY9" fmla="*/ 0 h 698070"/>
              <a:gd name="connsiteX10" fmla="*/ 6957440 w 9829418"/>
              <a:gd name="connsiteY10" fmla="*/ 0 h 698070"/>
              <a:gd name="connsiteX11" fmla="*/ 7355019 w 9829418"/>
              <a:gd name="connsiteY11" fmla="*/ 0 h 698070"/>
              <a:gd name="connsiteX12" fmla="*/ 8232434 w 9829418"/>
              <a:gd name="connsiteY12" fmla="*/ 0 h 698070"/>
              <a:gd name="connsiteX13" fmla="*/ 8821947 w 9829418"/>
              <a:gd name="connsiteY13" fmla="*/ 0 h 698070"/>
              <a:gd name="connsiteX14" fmla="*/ 9713071 w 9829418"/>
              <a:gd name="connsiteY14" fmla="*/ 0 h 698070"/>
              <a:gd name="connsiteX15" fmla="*/ 9829418 w 9829418"/>
              <a:gd name="connsiteY15" fmla="*/ 116347 h 698070"/>
              <a:gd name="connsiteX16" fmla="*/ 9829418 w 9829418"/>
              <a:gd name="connsiteY16" fmla="*/ 581723 h 698070"/>
              <a:gd name="connsiteX17" fmla="*/ 9713071 w 9829418"/>
              <a:gd name="connsiteY17" fmla="*/ 698070 h 698070"/>
              <a:gd name="connsiteX18" fmla="*/ 9219525 w 9829418"/>
              <a:gd name="connsiteY18" fmla="*/ 698070 h 698070"/>
              <a:gd name="connsiteX19" fmla="*/ 8821947 w 9829418"/>
              <a:gd name="connsiteY19" fmla="*/ 698070 h 698070"/>
              <a:gd name="connsiteX20" fmla="*/ 8232434 w 9829418"/>
              <a:gd name="connsiteY20" fmla="*/ 698070 h 698070"/>
              <a:gd name="connsiteX21" fmla="*/ 7834855 w 9829418"/>
              <a:gd name="connsiteY21" fmla="*/ 698070 h 698070"/>
              <a:gd name="connsiteX22" fmla="*/ 7341309 w 9829418"/>
              <a:gd name="connsiteY22" fmla="*/ 698070 h 698070"/>
              <a:gd name="connsiteX23" fmla="*/ 6943731 w 9829418"/>
              <a:gd name="connsiteY23" fmla="*/ 698070 h 698070"/>
              <a:gd name="connsiteX24" fmla="*/ 6450185 w 9829418"/>
              <a:gd name="connsiteY24" fmla="*/ 698070 h 698070"/>
              <a:gd name="connsiteX25" fmla="*/ 6052606 w 9829418"/>
              <a:gd name="connsiteY25" fmla="*/ 698070 h 698070"/>
              <a:gd name="connsiteX26" fmla="*/ 5463093 w 9829418"/>
              <a:gd name="connsiteY26" fmla="*/ 698070 h 698070"/>
              <a:gd name="connsiteX27" fmla="*/ 4777613 w 9829418"/>
              <a:gd name="connsiteY27" fmla="*/ 698070 h 698070"/>
              <a:gd name="connsiteX28" fmla="*/ 4092133 w 9829418"/>
              <a:gd name="connsiteY28" fmla="*/ 698070 h 698070"/>
              <a:gd name="connsiteX29" fmla="*/ 3310685 w 9829418"/>
              <a:gd name="connsiteY29" fmla="*/ 698070 h 698070"/>
              <a:gd name="connsiteX30" fmla="*/ 2913107 w 9829418"/>
              <a:gd name="connsiteY30" fmla="*/ 698070 h 698070"/>
              <a:gd name="connsiteX31" fmla="*/ 2419561 w 9829418"/>
              <a:gd name="connsiteY31" fmla="*/ 698070 h 698070"/>
              <a:gd name="connsiteX32" fmla="*/ 1542146 w 9829418"/>
              <a:gd name="connsiteY32" fmla="*/ 698070 h 698070"/>
              <a:gd name="connsiteX33" fmla="*/ 1144567 w 9829418"/>
              <a:gd name="connsiteY33" fmla="*/ 698070 h 698070"/>
              <a:gd name="connsiteX34" fmla="*/ 116347 w 9829418"/>
              <a:gd name="connsiteY34" fmla="*/ 698070 h 698070"/>
              <a:gd name="connsiteX35" fmla="*/ 0 w 9829418"/>
              <a:gd name="connsiteY35" fmla="*/ 581723 h 698070"/>
              <a:gd name="connsiteX36" fmla="*/ 0 w 9829418"/>
              <a:gd name="connsiteY36" fmla="*/ 116347 h 69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829418" h="698070" fill="none" extrusionOk="0">
                <a:moveTo>
                  <a:pt x="0" y="116347"/>
                </a:moveTo>
                <a:cubicBezTo>
                  <a:pt x="-8843" y="64142"/>
                  <a:pt x="39802" y="7737"/>
                  <a:pt x="116347" y="0"/>
                </a:cubicBezTo>
                <a:cubicBezTo>
                  <a:pt x="429093" y="-1246"/>
                  <a:pt x="467224" y="4898"/>
                  <a:pt x="801827" y="0"/>
                </a:cubicBezTo>
                <a:cubicBezTo>
                  <a:pt x="1136430" y="-4898"/>
                  <a:pt x="1174122" y="10561"/>
                  <a:pt x="1391340" y="0"/>
                </a:cubicBezTo>
                <a:cubicBezTo>
                  <a:pt x="1608558" y="-10561"/>
                  <a:pt x="1923107" y="-2874"/>
                  <a:pt x="2172788" y="0"/>
                </a:cubicBezTo>
                <a:cubicBezTo>
                  <a:pt x="2422469" y="2874"/>
                  <a:pt x="2847107" y="14833"/>
                  <a:pt x="3050203" y="0"/>
                </a:cubicBezTo>
                <a:cubicBezTo>
                  <a:pt x="3253299" y="-14833"/>
                  <a:pt x="3520839" y="33788"/>
                  <a:pt x="3831650" y="0"/>
                </a:cubicBezTo>
                <a:cubicBezTo>
                  <a:pt x="4142461" y="-33788"/>
                  <a:pt x="4413843" y="34710"/>
                  <a:pt x="4613098" y="0"/>
                </a:cubicBezTo>
                <a:cubicBezTo>
                  <a:pt x="4812353" y="-34710"/>
                  <a:pt x="5068468" y="-22607"/>
                  <a:pt x="5202611" y="0"/>
                </a:cubicBezTo>
                <a:cubicBezTo>
                  <a:pt x="5336754" y="22607"/>
                  <a:pt x="5712463" y="1399"/>
                  <a:pt x="6080025" y="0"/>
                </a:cubicBezTo>
                <a:cubicBezTo>
                  <a:pt x="6447587" y="-1399"/>
                  <a:pt x="6546246" y="39621"/>
                  <a:pt x="6957440" y="0"/>
                </a:cubicBezTo>
                <a:cubicBezTo>
                  <a:pt x="7368634" y="-39621"/>
                  <a:pt x="7160261" y="-1992"/>
                  <a:pt x="7355019" y="0"/>
                </a:cubicBezTo>
                <a:cubicBezTo>
                  <a:pt x="7549777" y="1992"/>
                  <a:pt x="7952415" y="27283"/>
                  <a:pt x="8232434" y="0"/>
                </a:cubicBezTo>
                <a:cubicBezTo>
                  <a:pt x="8512454" y="-27283"/>
                  <a:pt x="8548432" y="11338"/>
                  <a:pt x="8821947" y="0"/>
                </a:cubicBezTo>
                <a:cubicBezTo>
                  <a:pt x="9095462" y="-11338"/>
                  <a:pt x="9361202" y="26696"/>
                  <a:pt x="9713071" y="0"/>
                </a:cubicBezTo>
                <a:cubicBezTo>
                  <a:pt x="9781438" y="694"/>
                  <a:pt x="9822031" y="62524"/>
                  <a:pt x="9829418" y="116347"/>
                </a:cubicBezTo>
                <a:cubicBezTo>
                  <a:pt x="9816424" y="252439"/>
                  <a:pt x="9818586" y="400697"/>
                  <a:pt x="9829418" y="581723"/>
                </a:cubicBezTo>
                <a:cubicBezTo>
                  <a:pt x="9833291" y="653562"/>
                  <a:pt x="9768146" y="696955"/>
                  <a:pt x="9713071" y="698070"/>
                </a:cubicBezTo>
                <a:cubicBezTo>
                  <a:pt x="9511566" y="718189"/>
                  <a:pt x="9446309" y="679265"/>
                  <a:pt x="9219525" y="698070"/>
                </a:cubicBezTo>
                <a:cubicBezTo>
                  <a:pt x="8992741" y="716875"/>
                  <a:pt x="9019562" y="704896"/>
                  <a:pt x="8821947" y="698070"/>
                </a:cubicBezTo>
                <a:cubicBezTo>
                  <a:pt x="8624332" y="691244"/>
                  <a:pt x="8391340" y="693040"/>
                  <a:pt x="8232434" y="698070"/>
                </a:cubicBezTo>
                <a:cubicBezTo>
                  <a:pt x="8073528" y="703100"/>
                  <a:pt x="8014676" y="678763"/>
                  <a:pt x="7834855" y="698070"/>
                </a:cubicBezTo>
                <a:cubicBezTo>
                  <a:pt x="7655034" y="717377"/>
                  <a:pt x="7558287" y="698516"/>
                  <a:pt x="7341309" y="698070"/>
                </a:cubicBezTo>
                <a:cubicBezTo>
                  <a:pt x="7124331" y="697624"/>
                  <a:pt x="7077186" y="706570"/>
                  <a:pt x="6943731" y="698070"/>
                </a:cubicBezTo>
                <a:cubicBezTo>
                  <a:pt x="6810276" y="689570"/>
                  <a:pt x="6617386" y="689316"/>
                  <a:pt x="6450185" y="698070"/>
                </a:cubicBezTo>
                <a:cubicBezTo>
                  <a:pt x="6282984" y="706824"/>
                  <a:pt x="6192878" y="715563"/>
                  <a:pt x="6052606" y="698070"/>
                </a:cubicBezTo>
                <a:cubicBezTo>
                  <a:pt x="5912334" y="680577"/>
                  <a:pt x="5640493" y="682890"/>
                  <a:pt x="5463093" y="698070"/>
                </a:cubicBezTo>
                <a:cubicBezTo>
                  <a:pt x="5285693" y="713250"/>
                  <a:pt x="5022651" y="669041"/>
                  <a:pt x="4777613" y="698070"/>
                </a:cubicBezTo>
                <a:cubicBezTo>
                  <a:pt x="4532575" y="727099"/>
                  <a:pt x="4318030" y="678125"/>
                  <a:pt x="4092133" y="698070"/>
                </a:cubicBezTo>
                <a:cubicBezTo>
                  <a:pt x="3866236" y="718015"/>
                  <a:pt x="3558406" y="715552"/>
                  <a:pt x="3310685" y="698070"/>
                </a:cubicBezTo>
                <a:cubicBezTo>
                  <a:pt x="3062964" y="680588"/>
                  <a:pt x="3020302" y="713734"/>
                  <a:pt x="2913107" y="698070"/>
                </a:cubicBezTo>
                <a:cubicBezTo>
                  <a:pt x="2805912" y="682406"/>
                  <a:pt x="2531846" y="681062"/>
                  <a:pt x="2419561" y="698070"/>
                </a:cubicBezTo>
                <a:cubicBezTo>
                  <a:pt x="2307276" y="715078"/>
                  <a:pt x="1838361" y="665543"/>
                  <a:pt x="1542146" y="698070"/>
                </a:cubicBezTo>
                <a:cubicBezTo>
                  <a:pt x="1245932" y="730597"/>
                  <a:pt x="1324133" y="699514"/>
                  <a:pt x="1144567" y="698070"/>
                </a:cubicBezTo>
                <a:cubicBezTo>
                  <a:pt x="965001" y="696626"/>
                  <a:pt x="332578" y="664865"/>
                  <a:pt x="116347" y="698070"/>
                </a:cubicBezTo>
                <a:cubicBezTo>
                  <a:pt x="53778" y="706493"/>
                  <a:pt x="-11523" y="637537"/>
                  <a:pt x="0" y="581723"/>
                </a:cubicBezTo>
                <a:cubicBezTo>
                  <a:pt x="-19624" y="399149"/>
                  <a:pt x="15893" y="316618"/>
                  <a:pt x="0" y="116347"/>
                </a:cubicBezTo>
                <a:close/>
              </a:path>
              <a:path w="9829418" h="698070" stroke="0" extrusionOk="0">
                <a:moveTo>
                  <a:pt x="0" y="116347"/>
                </a:moveTo>
                <a:cubicBezTo>
                  <a:pt x="1649" y="49722"/>
                  <a:pt x="51717" y="2781"/>
                  <a:pt x="116347" y="0"/>
                </a:cubicBezTo>
                <a:cubicBezTo>
                  <a:pt x="352081" y="22815"/>
                  <a:pt x="648926" y="-28175"/>
                  <a:pt x="801827" y="0"/>
                </a:cubicBezTo>
                <a:cubicBezTo>
                  <a:pt x="954728" y="28175"/>
                  <a:pt x="1292429" y="-35338"/>
                  <a:pt x="1679242" y="0"/>
                </a:cubicBezTo>
                <a:cubicBezTo>
                  <a:pt x="2066055" y="35338"/>
                  <a:pt x="2262460" y="-37641"/>
                  <a:pt x="2556657" y="0"/>
                </a:cubicBezTo>
                <a:cubicBezTo>
                  <a:pt x="2850855" y="37641"/>
                  <a:pt x="2870270" y="17974"/>
                  <a:pt x="3146170" y="0"/>
                </a:cubicBezTo>
                <a:cubicBezTo>
                  <a:pt x="3422070" y="-17974"/>
                  <a:pt x="3733934" y="17007"/>
                  <a:pt x="3927617" y="0"/>
                </a:cubicBezTo>
                <a:cubicBezTo>
                  <a:pt x="4121300" y="-17007"/>
                  <a:pt x="4546459" y="1664"/>
                  <a:pt x="4805032" y="0"/>
                </a:cubicBezTo>
                <a:cubicBezTo>
                  <a:pt x="5063606" y="-1664"/>
                  <a:pt x="5141147" y="-20446"/>
                  <a:pt x="5394545" y="0"/>
                </a:cubicBezTo>
                <a:cubicBezTo>
                  <a:pt x="5647943" y="20446"/>
                  <a:pt x="5921992" y="32705"/>
                  <a:pt x="6080025" y="0"/>
                </a:cubicBezTo>
                <a:cubicBezTo>
                  <a:pt x="6238058" y="-32705"/>
                  <a:pt x="6289027" y="-8029"/>
                  <a:pt x="6477604" y="0"/>
                </a:cubicBezTo>
                <a:cubicBezTo>
                  <a:pt x="6666181" y="8029"/>
                  <a:pt x="6902890" y="2257"/>
                  <a:pt x="7259052" y="0"/>
                </a:cubicBezTo>
                <a:cubicBezTo>
                  <a:pt x="7615214" y="-2257"/>
                  <a:pt x="7574642" y="12038"/>
                  <a:pt x="7656630" y="0"/>
                </a:cubicBezTo>
                <a:cubicBezTo>
                  <a:pt x="7738618" y="-12038"/>
                  <a:pt x="7975290" y="1040"/>
                  <a:pt x="8246143" y="0"/>
                </a:cubicBezTo>
                <a:cubicBezTo>
                  <a:pt x="8516996" y="-1040"/>
                  <a:pt x="8724800" y="-17681"/>
                  <a:pt x="9123558" y="0"/>
                </a:cubicBezTo>
                <a:cubicBezTo>
                  <a:pt x="9522317" y="17681"/>
                  <a:pt x="9533592" y="-1979"/>
                  <a:pt x="9713071" y="0"/>
                </a:cubicBezTo>
                <a:cubicBezTo>
                  <a:pt x="9775305" y="-1225"/>
                  <a:pt x="9839662" y="40263"/>
                  <a:pt x="9829418" y="116347"/>
                </a:cubicBezTo>
                <a:cubicBezTo>
                  <a:pt x="9827279" y="260860"/>
                  <a:pt x="9823441" y="448232"/>
                  <a:pt x="9829418" y="581723"/>
                </a:cubicBezTo>
                <a:cubicBezTo>
                  <a:pt x="9829852" y="642037"/>
                  <a:pt x="9768891" y="707806"/>
                  <a:pt x="9713071" y="698070"/>
                </a:cubicBezTo>
                <a:cubicBezTo>
                  <a:pt x="9418381" y="689892"/>
                  <a:pt x="9295825" y="723233"/>
                  <a:pt x="9123558" y="698070"/>
                </a:cubicBezTo>
                <a:cubicBezTo>
                  <a:pt x="8951291" y="672907"/>
                  <a:pt x="8803573" y="717254"/>
                  <a:pt x="8534045" y="698070"/>
                </a:cubicBezTo>
                <a:cubicBezTo>
                  <a:pt x="8264517" y="678886"/>
                  <a:pt x="8174605" y="687358"/>
                  <a:pt x="8040499" y="698070"/>
                </a:cubicBezTo>
                <a:cubicBezTo>
                  <a:pt x="7906393" y="708782"/>
                  <a:pt x="7509106" y="724105"/>
                  <a:pt x="7163084" y="698070"/>
                </a:cubicBezTo>
                <a:cubicBezTo>
                  <a:pt x="6817062" y="672035"/>
                  <a:pt x="6843594" y="701380"/>
                  <a:pt x="6669539" y="698070"/>
                </a:cubicBezTo>
                <a:cubicBezTo>
                  <a:pt x="6495485" y="694760"/>
                  <a:pt x="6352629" y="708417"/>
                  <a:pt x="6175993" y="698070"/>
                </a:cubicBezTo>
                <a:cubicBezTo>
                  <a:pt x="5999357" y="687723"/>
                  <a:pt x="5665136" y="711754"/>
                  <a:pt x="5394545" y="698070"/>
                </a:cubicBezTo>
                <a:cubicBezTo>
                  <a:pt x="5123954" y="684386"/>
                  <a:pt x="4790402" y="716068"/>
                  <a:pt x="4613098" y="698070"/>
                </a:cubicBezTo>
                <a:cubicBezTo>
                  <a:pt x="4435794" y="680072"/>
                  <a:pt x="4126902" y="671739"/>
                  <a:pt x="3831650" y="698070"/>
                </a:cubicBezTo>
                <a:cubicBezTo>
                  <a:pt x="3536398" y="724401"/>
                  <a:pt x="3451530" y="702236"/>
                  <a:pt x="3338104" y="698070"/>
                </a:cubicBezTo>
                <a:cubicBezTo>
                  <a:pt x="3224678" y="693904"/>
                  <a:pt x="2923899" y="718077"/>
                  <a:pt x="2652624" y="698070"/>
                </a:cubicBezTo>
                <a:cubicBezTo>
                  <a:pt x="2381349" y="678063"/>
                  <a:pt x="2318254" y="672787"/>
                  <a:pt x="2063111" y="698070"/>
                </a:cubicBezTo>
                <a:cubicBezTo>
                  <a:pt x="1807968" y="723353"/>
                  <a:pt x="1806900" y="694873"/>
                  <a:pt x="1665532" y="698070"/>
                </a:cubicBezTo>
                <a:cubicBezTo>
                  <a:pt x="1524164" y="701267"/>
                  <a:pt x="1035149" y="655423"/>
                  <a:pt x="788118" y="698070"/>
                </a:cubicBezTo>
                <a:cubicBezTo>
                  <a:pt x="541087" y="740717"/>
                  <a:pt x="324622" y="712309"/>
                  <a:pt x="116347" y="698070"/>
                </a:cubicBezTo>
                <a:cubicBezTo>
                  <a:pt x="55177" y="698118"/>
                  <a:pt x="-10072" y="654602"/>
                  <a:pt x="0" y="581723"/>
                </a:cubicBezTo>
                <a:cubicBezTo>
                  <a:pt x="15381" y="443435"/>
                  <a:pt x="-8129" y="227516"/>
                  <a:pt x="0" y="116347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الاستقرار المالي: </a:t>
            </a:r>
            <a:r>
              <a:rPr lang="ar-EG" sz="1400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تشير نسبة النقد العالية إلى </a:t>
            </a:r>
            <a:r>
              <a:rPr lang="ar-EG" sz="1400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صحة مالية قوية وقدرة على الصمود في وجه الأزمات الاقتصادية</a:t>
            </a:r>
            <a:r>
              <a:rPr lang="ar-EG" sz="1400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، حيث تمتلك الشركة أصولاً سائلة كافية لتغطية ديونها</a:t>
            </a:r>
            <a:endParaRPr lang="en-US" sz="1200" b="1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01040B2-7726-7EA6-10C7-B0B72BA6121A}"/>
              </a:ext>
            </a:extLst>
          </p:cNvPr>
          <p:cNvSpPr/>
          <p:nvPr/>
        </p:nvSpPr>
        <p:spPr>
          <a:xfrm>
            <a:off x="1614969" y="4275988"/>
            <a:ext cx="9392293" cy="698070"/>
          </a:xfrm>
          <a:custGeom>
            <a:avLst/>
            <a:gdLst>
              <a:gd name="connsiteX0" fmla="*/ 0 w 9392293"/>
              <a:gd name="connsiteY0" fmla="*/ 116347 h 698070"/>
              <a:gd name="connsiteX1" fmla="*/ 116347 w 9392293"/>
              <a:gd name="connsiteY1" fmla="*/ 0 h 698070"/>
              <a:gd name="connsiteX2" fmla="*/ 770604 w 9392293"/>
              <a:gd name="connsiteY2" fmla="*/ 0 h 698070"/>
              <a:gd name="connsiteX3" fmla="*/ 1333265 w 9392293"/>
              <a:gd name="connsiteY3" fmla="*/ 0 h 698070"/>
              <a:gd name="connsiteX4" fmla="*/ 2079118 w 9392293"/>
              <a:gd name="connsiteY4" fmla="*/ 0 h 698070"/>
              <a:gd name="connsiteX5" fmla="*/ 2916567 w 9392293"/>
              <a:gd name="connsiteY5" fmla="*/ 0 h 698070"/>
              <a:gd name="connsiteX6" fmla="*/ 3662420 w 9392293"/>
              <a:gd name="connsiteY6" fmla="*/ 0 h 698070"/>
              <a:gd name="connsiteX7" fmla="*/ 4408273 w 9392293"/>
              <a:gd name="connsiteY7" fmla="*/ 0 h 698070"/>
              <a:gd name="connsiteX8" fmla="*/ 4970934 w 9392293"/>
              <a:gd name="connsiteY8" fmla="*/ 0 h 698070"/>
              <a:gd name="connsiteX9" fmla="*/ 5808384 w 9392293"/>
              <a:gd name="connsiteY9" fmla="*/ 0 h 698070"/>
              <a:gd name="connsiteX10" fmla="*/ 6645833 w 9392293"/>
              <a:gd name="connsiteY10" fmla="*/ 0 h 698070"/>
              <a:gd name="connsiteX11" fmla="*/ 7025302 w 9392293"/>
              <a:gd name="connsiteY11" fmla="*/ 0 h 698070"/>
              <a:gd name="connsiteX12" fmla="*/ 7862751 w 9392293"/>
              <a:gd name="connsiteY12" fmla="*/ 0 h 698070"/>
              <a:gd name="connsiteX13" fmla="*/ 8425412 w 9392293"/>
              <a:gd name="connsiteY13" fmla="*/ 0 h 698070"/>
              <a:gd name="connsiteX14" fmla="*/ 9275946 w 9392293"/>
              <a:gd name="connsiteY14" fmla="*/ 0 h 698070"/>
              <a:gd name="connsiteX15" fmla="*/ 9392293 w 9392293"/>
              <a:gd name="connsiteY15" fmla="*/ 116347 h 698070"/>
              <a:gd name="connsiteX16" fmla="*/ 9392293 w 9392293"/>
              <a:gd name="connsiteY16" fmla="*/ 581723 h 698070"/>
              <a:gd name="connsiteX17" fmla="*/ 9275946 w 9392293"/>
              <a:gd name="connsiteY17" fmla="*/ 698070 h 698070"/>
              <a:gd name="connsiteX18" fmla="*/ 8804881 w 9392293"/>
              <a:gd name="connsiteY18" fmla="*/ 698070 h 698070"/>
              <a:gd name="connsiteX19" fmla="*/ 8425412 w 9392293"/>
              <a:gd name="connsiteY19" fmla="*/ 698070 h 698070"/>
              <a:gd name="connsiteX20" fmla="*/ 7862751 w 9392293"/>
              <a:gd name="connsiteY20" fmla="*/ 698070 h 698070"/>
              <a:gd name="connsiteX21" fmla="*/ 7483282 w 9392293"/>
              <a:gd name="connsiteY21" fmla="*/ 698070 h 698070"/>
              <a:gd name="connsiteX22" fmla="*/ 7012217 w 9392293"/>
              <a:gd name="connsiteY22" fmla="*/ 698070 h 698070"/>
              <a:gd name="connsiteX23" fmla="*/ 6632747 w 9392293"/>
              <a:gd name="connsiteY23" fmla="*/ 698070 h 698070"/>
              <a:gd name="connsiteX24" fmla="*/ 6161682 w 9392293"/>
              <a:gd name="connsiteY24" fmla="*/ 698070 h 698070"/>
              <a:gd name="connsiteX25" fmla="*/ 5782213 w 9392293"/>
              <a:gd name="connsiteY25" fmla="*/ 698070 h 698070"/>
              <a:gd name="connsiteX26" fmla="*/ 5219552 w 9392293"/>
              <a:gd name="connsiteY26" fmla="*/ 698070 h 698070"/>
              <a:gd name="connsiteX27" fmla="*/ 4565295 w 9392293"/>
              <a:gd name="connsiteY27" fmla="*/ 698070 h 698070"/>
              <a:gd name="connsiteX28" fmla="*/ 3911038 w 9392293"/>
              <a:gd name="connsiteY28" fmla="*/ 698070 h 698070"/>
              <a:gd name="connsiteX29" fmla="*/ 3165185 w 9392293"/>
              <a:gd name="connsiteY29" fmla="*/ 698070 h 698070"/>
              <a:gd name="connsiteX30" fmla="*/ 2785716 w 9392293"/>
              <a:gd name="connsiteY30" fmla="*/ 698070 h 698070"/>
              <a:gd name="connsiteX31" fmla="*/ 2314651 w 9392293"/>
              <a:gd name="connsiteY31" fmla="*/ 698070 h 698070"/>
              <a:gd name="connsiteX32" fmla="*/ 1477202 w 9392293"/>
              <a:gd name="connsiteY32" fmla="*/ 698070 h 698070"/>
              <a:gd name="connsiteX33" fmla="*/ 1097733 w 9392293"/>
              <a:gd name="connsiteY33" fmla="*/ 698070 h 698070"/>
              <a:gd name="connsiteX34" fmla="*/ 116347 w 9392293"/>
              <a:gd name="connsiteY34" fmla="*/ 698070 h 698070"/>
              <a:gd name="connsiteX35" fmla="*/ 0 w 9392293"/>
              <a:gd name="connsiteY35" fmla="*/ 581723 h 698070"/>
              <a:gd name="connsiteX36" fmla="*/ 0 w 9392293"/>
              <a:gd name="connsiteY36" fmla="*/ 116347 h 69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392293" h="698070" fill="none" extrusionOk="0">
                <a:moveTo>
                  <a:pt x="0" y="116347"/>
                </a:moveTo>
                <a:cubicBezTo>
                  <a:pt x="-8843" y="64142"/>
                  <a:pt x="39802" y="7737"/>
                  <a:pt x="116347" y="0"/>
                </a:cubicBezTo>
                <a:cubicBezTo>
                  <a:pt x="431475" y="-20755"/>
                  <a:pt x="575112" y="-21609"/>
                  <a:pt x="770604" y="0"/>
                </a:cubicBezTo>
                <a:cubicBezTo>
                  <a:pt x="966096" y="21609"/>
                  <a:pt x="1160582" y="5296"/>
                  <a:pt x="1333265" y="0"/>
                </a:cubicBezTo>
                <a:cubicBezTo>
                  <a:pt x="1505948" y="-5296"/>
                  <a:pt x="1842321" y="-26404"/>
                  <a:pt x="2079118" y="0"/>
                </a:cubicBezTo>
                <a:cubicBezTo>
                  <a:pt x="2315915" y="26404"/>
                  <a:pt x="2740677" y="-27821"/>
                  <a:pt x="2916567" y="0"/>
                </a:cubicBezTo>
                <a:cubicBezTo>
                  <a:pt x="3092457" y="27821"/>
                  <a:pt x="3477150" y="2625"/>
                  <a:pt x="3662420" y="0"/>
                </a:cubicBezTo>
                <a:cubicBezTo>
                  <a:pt x="3847690" y="-2625"/>
                  <a:pt x="4083980" y="5463"/>
                  <a:pt x="4408273" y="0"/>
                </a:cubicBezTo>
                <a:cubicBezTo>
                  <a:pt x="4732566" y="-5463"/>
                  <a:pt x="4742398" y="2256"/>
                  <a:pt x="4970934" y="0"/>
                </a:cubicBezTo>
                <a:cubicBezTo>
                  <a:pt x="5199470" y="-2256"/>
                  <a:pt x="5478584" y="-33483"/>
                  <a:pt x="5808384" y="0"/>
                </a:cubicBezTo>
                <a:cubicBezTo>
                  <a:pt x="6138184" y="33483"/>
                  <a:pt x="6465784" y="-40889"/>
                  <a:pt x="6645833" y="0"/>
                </a:cubicBezTo>
                <a:cubicBezTo>
                  <a:pt x="6825882" y="40889"/>
                  <a:pt x="6867441" y="-11606"/>
                  <a:pt x="7025302" y="0"/>
                </a:cubicBezTo>
                <a:cubicBezTo>
                  <a:pt x="7183163" y="11606"/>
                  <a:pt x="7613965" y="36445"/>
                  <a:pt x="7862751" y="0"/>
                </a:cubicBezTo>
                <a:cubicBezTo>
                  <a:pt x="8111537" y="-36445"/>
                  <a:pt x="8231578" y="-8406"/>
                  <a:pt x="8425412" y="0"/>
                </a:cubicBezTo>
                <a:cubicBezTo>
                  <a:pt x="8619246" y="8406"/>
                  <a:pt x="8872220" y="10407"/>
                  <a:pt x="9275946" y="0"/>
                </a:cubicBezTo>
                <a:cubicBezTo>
                  <a:pt x="9344313" y="694"/>
                  <a:pt x="9384906" y="62524"/>
                  <a:pt x="9392293" y="116347"/>
                </a:cubicBezTo>
                <a:cubicBezTo>
                  <a:pt x="9379299" y="252439"/>
                  <a:pt x="9381461" y="400697"/>
                  <a:pt x="9392293" y="581723"/>
                </a:cubicBezTo>
                <a:cubicBezTo>
                  <a:pt x="9396166" y="653562"/>
                  <a:pt x="9331021" y="696955"/>
                  <a:pt x="9275946" y="698070"/>
                </a:cubicBezTo>
                <a:cubicBezTo>
                  <a:pt x="9097865" y="679779"/>
                  <a:pt x="9006368" y="674783"/>
                  <a:pt x="8804881" y="698070"/>
                </a:cubicBezTo>
                <a:cubicBezTo>
                  <a:pt x="8603394" y="721357"/>
                  <a:pt x="8590113" y="689286"/>
                  <a:pt x="8425412" y="698070"/>
                </a:cubicBezTo>
                <a:cubicBezTo>
                  <a:pt x="8260711" y="706854"/>
                  <a:pt x="8036026" y="691094"/>
                  <a:pt x="7862751" y="698070"/>
                </a:cubicBezTo>
                <a:cubicBezTo>
                  <a:pt x="7689476" y="705046"/>
                  <a:pt x="7592141" y="688436"/>
                  <a:pt x="7483282" y="698070"/>
                </a:cubicBezTo>
                <a:cubicBezTo>
                  <a:pt x="7374423" y="707704"/>
                  <a:pt x="7109594" y="685662"/>
                  <a:pt x="7012217" y="698070"/>
                </a:cubicBezTo>
                <a:cubicBezTo>
                  <a:pt x="6914841" y="710478"/>
                  <a:pt x="6791185" y="693130"/>
                  <a:pt x="6632747" y="698070"/>
                </a:cubicBezTo>
                <a:cubicBezTo>
                  <a:pt x="6474309" y="703011"/>
                  <a:pt x="6268724" y="701636"/>
                  <a:pt x="6161682" y="698070"/>
                </a:cubicBezTo>
                <a:cubicBezTo>
                  <a:pt x="6054641" y="694504"/>
                  <a:pt x="5953234" y="713081"/>
                  <a:pt x="5782213" y="698070"/>
                </a:cubicBezTo>
                <a:cubicBezTo>
                  <a:pt x="5611192" y="683059"/>
                  <a:pt x="5360222" y="690106"/>
                  <a:pt x="5219552" y="698070"/>
                </a:cubicBezTo>
                <a:cubicBezTo>
                  <a:pt x="5078882" y="706034"/>
                  <a:pt x="4703223" y="700335"/>
                  <a:pt x="4565295" y="698070"/>
                </a:cubicBezTo>
                <a:cubicBezTo>
                  <a:pt x="4427367" y="695805"/>
                  <a:pt x="4209816" y="692971"/>
                  <a:pt x="3911038" y="698070"/>
                </a:cubicBezTo>
                <a:cubicBezTo>
                  <a:pt x="3612260" y="703169"/>
                  <a:pt x="3338982" y="670955"/>
                  <a:pt x="3165185" y="698070"/>
                </a:cubicBezTo>
                <a:cubicBezTo>
                  <a:pt x="2991388" y="725185"/>
                  <a:pt x="2942553" y="680614"/>
                  <a:pt x="2785716" y="698070"/>
                </a:cubicBezTo>
                <a:cubicBezTo>
                  <a:pt x="2628879" y="715526"/>
                  <a:pt x="2510785" y="679903"/>
                  <a:pt x="2314651" y="698070"/>
                </a:cubicBezTo>
                <a:cubicBezTo>
                  <a:pt x="2118518" y="716237"/>
                  <a:pt x="1745058" y="676202"/>
                  <a:pt x="1477202" y="698070"/>
                </a:cubicBezTo>
                <a:cubicBezTo>
                  <a:pt x="1209346" y="719938"/>
                  <a:pt x="1285638" y="700304"/>
                  <a:pt x="1097733" y="698070"/>
                </a:cubicBezTo>
                <a:cubicBezTo>
                  <a:pt x="909828" y="695836"/>
                  <a:pt x="401193" y="691614"/>
                  <a:pt x="116347" y="698070"/>
                </a:cubicBezTo>
                <a:cubicBezTo>
                  <a:pt x="53778" y="706493"/>
                  <a:pt x="-11523" y="637537"/>
                  <a:pt x="0" y="581723"/>
                </a:cubicBezTo>
                <a:cubicBezTo>
                  <a:pt x="-19624" y="399149"/>
                  <a:pt x="15893" y="316618"/>
                  <a:pt x="0" y="116347"/>
                </a:cubicBezTo>
                <a:close/>
              </a:path>
              <a:path w="9392293" h="698070" stroke="0" extrusionOk="0">
                <a:moveTo>
                  <a:pt x="0" y="116347"/>
                </a:moveTo>
                <a:cubicBezTo>
                  <a:pt x="1649" y="49722"/>
                  <a:pt x="51717" y="2781"/>
                  <a:pt x="116347" y="0"/>
                </a:cubicBezTo>
                <a:cubicBezTo>
                  <a:pt x="435800" y="-13804"/>
                  <a:pt x="510541" y="29353"/>
                  <a:pt x="770604" y="0"/>
                </a:cubicBezTo>
                <a:cubicBezTo>
                  <a:pt x="1030667" y="-29353"/>
                  <a:pt x="1219355" y="-22977"/>
                  <a:pt x="1608053" y="0"/>
                </a:cubicBezTo>
                <a:cubicBezTo>
                  <a:pt x="1996751" y="22977"/>
                  <a:pt x="2185590" y="-10399"/>
                  <a:pt x="2445502" y="0"/>
                </a:cubicBezTo>
                <a:cubicBezTo>
                  <a:pt x="2705414" y="10399"/>
                  <a:pt x="2890917" y="23323"/>
                  <a:pt x="3008163" y="0"/>
                </a:cubicBezTo>
                <a:cubicBezTo>
                  <a:pt x="3125409" y="-23323"/>
                  <a:pt x="3499477" y="17191"/>
                  <a:pt x="3754016" y="0"/>
                </a:cubicBezTo>
                <a:cubicBezTo>
                  <a:pt x="4008555" y="-17191"/>
                  <a:pt x="4282060" y="17547"/>
                  <a:pt x="4591465" y="0"/>
                </a:cubicBezTo>
                <a:cubicBezTo>
                  <a:pt x="4900870" y="-17547"/>
                  <a:pt x="5039744" y="-11505"/>
                  <a:pt x="5154126" y="0"/>
                </a:cubicBezTo>
                <a:cubicBezTo>
                  <a:pt x="5268508" y="11505"/>
                  <a:pt x="5534319" y="23069"/>
                  <a:pt x="5808384" y="0"/>
                </a:cubicBezTo>
                <a:cubicBezTo>
                  <a:pt x="6082449" y="-23069"/>
                  <a:pt x="6070956" y="-852"/>
                  <a:pt x="6187853" y="0"/>
                </a:cubicBezTo>
                <a:cubicBezTo>
                  <a:pt x="6304750" y="852"/>
                  <a:pt x="6744136" y="18856"/>
                  <a:pt x="6933706" y="0"/>
                </a:cubicBezTo>
                <a:cubicBezTo>
                  <a:pt x="7123276" y="-18856"/>
                  <a:pt x="7180106" y="475"/>
                  <a:pt x="7313175" y="0"/>
                </a:cubicBezTo>
                <a:cubicBezTo>
                  <a:pt x="7446244" y="-475"/>
                  <a:pt x="7648618" y="21818"/>
                  <a:pt x="7875836" y="0"/>
                </a:cubicBezTo>
                <a:cubicBezTo>
                  <a:pt x="8103054" y="-21818"/>
                  <a:pt x="8337846" y="9210"/>
                  <a:pt x="8713285" y="0"/>
                </a:cubicBezTo>
                <a:cubicBezTo>
                  <a:pt x="9088724" y="-9210"/>
                  <a:pt x="9137045" y="-13011"/>
                  <a:pt x="9275946" y="0"/>
                </a:cubicBezTo>
                <a:cubicBezTo>
                  <a:pt x="9338180" y="-1225"/>
                  <a:pt x="9402537" y="40263"/>
                  <a:pt x="9392293" y="116347"/>
                </a:cubicBezTo>
                <a:cubicBezTo>
                  <a:pt x="9390154" y="260860"/>
                  <a:pt x="9386316" y="448232"/>
                  <a:pt x="9392293" y="581723"/>
                </a:cubicBezTo>
                <a:cubicBezTo>
                  <a:pt x="9392727" y="642037"/>
                  <a:pt x="9331766" y="707806"/>
                  <a:pt x="9275946" y="698070"/>
                </a:cubicBezTo>
                <a:cubicBezTo>
                  <a:pt x="9013983" y="725272"/>
                  <a:pt x="8856548" y="724007"/>
                  <a:pt x="8713285" y="698070"/>
                </a:cubicBezTo>
                <a:cubicBezTo>
                  <a:pt x="8570022" y="672133"/>
                  <a:pt x="8373297" y="709011"/>
                  <a:pt x="8150624" y="698070"/>
                </a:cubicBezTo>
                <a:cubicBezTo>
                  <a:pt x="7927951" y="687129"/>
                  <a:pt x="7877618" y="690521"/>
                  <a:pt x="7679559" y="698070"/>
                </a:cubicBezTo>
                <a:cubicBezTo>
                  <a:pt x="7481501" y="705619"/>
                  <a:pt x="7076483" y="656208"/>
                  <a:pt x="6842110" y="698070"/>
                </a:cubicBezTo>
                <a:cubicBezTo>
                  <a:pt x="6607737" y="739932"/>
                  <a:pt x="6598785" y="720995"/>
                  <a:pt x="6371045" y="698070"/>
                </a:cubicBezTo>
                <a:cubicBezTo>
                  <a:pt x="6143306" y="675145"/>
                  <a:pt x="6088141" y="690954"/>
                  <a:pt x="5899980" y="698070"/>
                </a:cubicBezTo>
                <a:cubicBezTo>
                  <a:pt x="5711819" y="705186"/>
                  <a:pt x="5359456" y="721112"/>
                  <a:pt x="5154126" y="698070"/>
                </a:cubicBezTo>
                <a:cubicBezTo>
                  <a:pt x="4948796" y="675028"/>
                  <a:pt x="4560037" y="666797"/>
                  <a:pt x="4408273" y="698070"/>
                </a:cubicBezTo>
                <a:cubicBezTo>
                  <a:pt x="4256509" y="729343"/>
                  <a:pt x="3972809" y="674462"/>
                  <a:pt x="3662420" y="698070"/>
                </a:cubicBezTo>
                <a:cubicBezTo>
                  <a:pt x="3352031" y="721678"/>
                  <a:pt x="3331776" y="690378"/>
                  <a:pt x="3191355" y="698070"/>
                </a:cubicBezTo>
                <a:cubicBezTo>
                  <a:pt x="3050934" y="705762"/>
                  <a:pt x="2855229" y="723365"/>
                  <a:pt x="2537098" y="698070"/>
                </a:cubicBezTo>
                <a:cubicBezTo>
                  <a:pt x="2218967" y="672775"/>
                  <a:pt x="2110452" y="678231"/>
                  <a:pt x="1974437" y="698070"/>
                </a:cubicBezTo>
                <a:cubicBezTo>
                  <a:pt x="1838422" y="717909"/>
                  <a:pt x="1671812" y="702171"/>
                  <a:pt x="1594968" y="698070"/>
                </a:cubicBezTo>
                <a:cubicBezTo>
                  <a:pt x="1518124" y="693969"/>
                  <a:pt x="1026674" y="713678"/>
                  <a:pt x="757519" y="698070"/>
                </a:cubicBezTo>
                <a:cubicBezTo>
                  <a:pt x="488364" y="682462"/>
                  <a:pt x="272766" y="715034"/>
                  <a:pt x="116347" y="698070"/>
                </a:cubicBezTo>
                <a:cubicBezTo>
                  <a:pt x="55177" y="698118"/>
                  <a:pt x="-10072" y="654602"/>
                  <a:pt x="0" y="581723"/>
                </a:cubicBezTo>
                <a:cubicBezTo>
                  <a:pt x="15381" y="443435"/>
                  <a:pt x="-8129" y="227516"/>
                  <a:pt x="0" y="116347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EG" sz="14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الجاذبية الائتمانية: </a:t>
            </a:r>
            <a:r>
              <a:rPr lang="ar-EG" sz="1100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غالباً ما ينظر الدائنون والمستثمرون إلى نسبة النقد لتقييم ملاءة الشركة على المدى القصير. </a:t>
            </a:r>
            <a:r>
              <a:rPr lang="ar-EG" sz="1100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يمكن أن تعزز نسبة النقد الأعلى التصنيف الائتماني للشركة</a:t>
            </a:r>
            <a:endParaRPr lang="en-US" sz="1100" b="1" dirty="0">
              <a:solidFill>
                <a:srgbClr val="00B05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C7270F0-A18E-F9F0-CED7-A4CBC69C4C7B}"/>
              </a:ext>
            </a:extLst>
          </p:cNvPr>
          <p:cNvSpPr/>
          <p:nvPr/>
        </p:nvSpPr>
        <p:spPr>
          <a:xfrm>
            <a:off x="1975838" y="5457665"/>
            <a:ext cx="8634725" cy="698070"/>
          </a:xfrm>
          <a:custGeom>
            <a:avLst/>
            <a:gdLst>
              <a:gd name="connsiteX0" fmla="*/ 0 w 8634725"/>
              <a:gd name="connsiteY0" fmla="*/ 116347 h 698070"/>
              <a:gd name="connsiteX1" fmla="*/ 116347 w 8634725"/>
              <a:gd name="connsiteY1" fmla="*/ 0 h 698070"/>
              <a:gd name="connsiteX2" fmla="*/ 678637 w 8634725"/>
              <a:gd name="connsiteY2" fmla="*/ 0 h 698070"/>
              <a:gd name="connsiteX3" fmla="*/ 1492987 w 8634725"/>
              <a:gd name="connsiteY3" fmla="*/ 0 h 698070"/>
              <a:gd name="connsiteX4" fmla="*/ 2139298 w 8634725"/>
              <a:gd name="connsiteY4" fmla="*/ 0 h 698070"/>
              <a:gd name="connsiteX5" fmla="*/ 2701587 w 8634725"/>
              <a:gd name="connsiteY5" fmla="*/ 0 h 698070"/>
              <a:gd name="connsiteX6" fmla="*/ 3263877 w 8634725"/>
              <a:gd name="connsiteY6" fmla="*/ 0 h 698070"/>
              <a:gd name="connsiteX7" fmla="*/ 3994207 w 8634725"/>
              <a:gd name="connsiteY7" fmla="*/ 0 h 698070"/>
              <a:gd name="connsiteX8" fmla="*/ 4808558 w 8634725"/>
              <a:gd name="connsiteY8" fmla="*/ 0 h 698070"/>
              <a:gd name="connsiteX9" fmla="*/ 5538889 w 8634725"/>
              <a:gd name="connsiteY9" fmla="*/ 0 h 698070"/>
              <a:gd name="connsiteX10" fmla="*/ 6269219 w 8634725"/>
              <a:gd name="connsiteY10" fmla="*/ 0 h 698070"/>
              <a:gd name="connsiteX11" fmla="*/ 6831509 w 8634725"/>
              <a:gd name="connsiteY11" fmla="*/ 0 h 698070"/>
              <a:gd name="connsiteX12" fmla="*/ 7645859 w 8634725"/>
              <a:gd name="connsiteY12" fmla="*/ 0 h 698070"/>
              <a:gd name="connsiteX13" fmla="*/ 8518378 w 8634725"/>
              <a:gd name="connsiteY13" fmla="*/ 0 h 698070"/>
              <a:gd name="connsiteX14" fmla="*/ 8634725 w 8634725"/>
              <a:gd name="connsiteY14" fmla="*/ 116347 h 698070"/>
              <a:gd name="connsiteX15" fmla="*/ 8634725 w 8634725"/>
              <a:gd name="connsiteY15" fmla="*/ 581723 h 698070"/>
              <a:gd name="connsiteX16" fmla="*/ 8518378 w 8634725"/>
              <a:gd name="connsiteY16" fmla="*/ 698070 h 698070"/>
              <a:gd name="connsiteX17" fmla="*/ 7704027 w 8634725"/>
              <a:gd name="connsiteY17" fmla="*/ 698070 h 698070"/>
              <a:gd name="connsiteX18" fmla="*/ 7309778 w 8634725"/>
              <a:gd name="connsiteY18" fmla="*/ 698070 h 698070"/>
              <a:gd name="connsiteX19" fmla="*/ 6831509 w 8634725"/>
              <a:gd name="connsiteY19" fmla="*/ 698070 h 698070"/>
              <a:gd name="connsiteX20" fmla="*/ 6101178 w 8634725"/>
              <a:gd name="connsiteY20" fmla="*/ 698070 h 698070"/>
              <a:gd name="connsiteX21" fmla="*/ 5706929 w 8634725"/>
              <a:gd name="connsiteY21" fmla="*/ 698070 h 698070"/>
              <a:gd name="connsiteX22" fmla="*/ 5312680 w 8634725"/>
              <a:gd name="connsiteY22" fmla="*/ 698070 h 698070"/>
              <a:gd name="connsiteX23" fmla="*/ 4750390 w 8634725"/>
              <a:gd name="connsiteY23" fmla="*/ 698070 h 698070"/>
              <a:gd name="connsiteX24" fmla="*/ 4356141 w 8634725"/>
              <a:gd name="connsiteY24" fmla="*/ 698070 h 698070"/>
              <a:gd name="connsiteX25" fmla="*/ 3877872 w 8634725"/>
              <a:gd name="connsiteY25" fmla="*/ 698070 h 698070"/>
              <a:gd name="connsiteX26" fmla="*/ 3483623 w 8634725"/>
              <a:gd name="connsiteY26" fmla="*/ 698070 h 698070"/>
              <a:gd name="connsiteX27" fmla="*/ 3005353 w 8634725"/>
              <a:gd name="connsiteY27" fmla="*/ 698070 h 698070"/>
              <a:gd name="connsiteX28" fmla="*/ 2611104 w 8634725"/>
              <a:gd name="connsiteY28" fmla="*/ 698070 h 698070"/>
              <a:gd name="connsiteX29" fmla="*/ 2048814 w 8634725"/>
              <a:gd name="connsiteY29" fmla="*/ 698070 h 698070"/>
              <a:gd name="connsiteX30" fmla="*/ 1402504 w 8634725"/>
              <a:gd name="connsiteY30" fmla="*/ 698070 h 698070"/>
              <a:gd name="connsiteX31" fmla="*/ 756194 w 8634725"/>
              <a:gd name="connsiteY31" fmla="*/ 698070 h 698070"/>
              <a:gd name="connsiteX32" fmla="*/ 116347 w 8634725"/>
              <a:gd name="connsiteY32" fmla="*/ 698070 h 698070"/>
              <a:gd name="connsiteX33" fmla="*/ 0 w 8634725"/>
              <a:gd name="connsiteY33" fmla="*/ 581723 h 698070"/>
              <a:gd name="connsiteX34" fmla="*/ 0 w 8634725"/>
              <a:gd name="connsiteY34" fmla="*/ 116347 h 69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634725" h="698070" fill="none" extrusionOk="0">
                <a:moveTo>
                  <a:pt x="0" y="116347"/>
                </a:moveTo>
                <a:cubicBezTo>
                  <a:pt x="3087" y="52138"/>
                  <a:pt x="42018" y="8622"/>
                  <a:pt x="116347" y="0"/>
                </a:cubicBezTo>
                <a:cubicBezTo>
                  <a:pt x="263813" y="-24636"/>
                  <a:pt x="477934" y="-16715"/>
                  <a:pt x="678637" y="0"/>
                </a:cubicBezTo>
                <a:cubicBezTo>
                  <a:pt x="879340" y="16715"/>
                  <a:pt x="1193026" y="4975"/>
                  <a:pt x="1492987" y="0"/>
                </a:cubicBezTo>
                <a:cubicBezTo>
                  <a:pt x="1792948" y="-4975"/>
                  <a:pt x="1971338" y="-8092"/>
                  <a:pt x="2139298" y="0"/>
                </a:cubicBezTo>
                <a:cubicBezTo>
                  <a:pt x="2307258" y="8092"/>
                  <a:pt x="2470853" y="-795"/>
                  <a:pt x="2701587" y="0"/>
                </a:cubicBezTo>
                <a:cubicBezTo>
                  <a:pt x="2932321" y="795"/>
                  <a:pt x="3144538" y="12655"/>
                  <a:pt x="3263877" y="0"/>
                </a:cubicBezTo>
                <a:cubicBezTo>
                  <a:pt x="3383216" y="-12655"/>
                  <a:pt x="3715683" y="25175"/>
                  <a:pt x="3994207" y="0"/>
                </a:cubicBezTo>
                <a:cubicBezTo>
                  <a:pt x="4272731" y="-25175"/>
                  <a:pt x="4486930" y="-35489"/>
                  <a:pt x="4808558" y="0"/>
                </a:cubicBezTo>
                <a:cubicBezTo>
                  <a:pt x="5130186" y="35489"/>
                  <a:pt x="5246210" y="10442"/>
                  <a:pt x="5538889" y="0"/>
                </a:cubicBezTo>
                <a:cubicBezTo>
                  <a:pt x="5831568" y="-10442"/>
                  <a:pt x="6021330" y="13902"/>
                  <a:pt x="6269219" y="0"/>
                </a:cubicBezTo>
                <a:cubicBezTo>
                  <a:pt x="6517108" y="-13902"/>
                  <a:pt x="6649596" y="-701"/>
                  <a:pt x="6831509" y="0"/>
                </a:cubicBezTo>
                <a:cubicBezTo>
                  <a:pt x="7013422" y="701"/>
                  <a:pt x="7286789" y="31828"/>
                  <a:pt x="7645859" y="0"/>
                </a:cubicBezTo>
                <a:cubicBezTo>
                  <a:pt x="8004929" y="-31828"/>
                  <a:pt x="8138843" y="-6595"/>
                  <a:pt x="8518378" y="0"/>
                </a:cubicBezTo>
                <a:cubicBezTo>
                  <a:pt x="8574138" y="-1"/>
                  <a:pt x="8631264" y="60668"/>
                  <a:pt x="8634725" y="116347"/>
                </a:cubicBezTo>
                <a:cubicBezTo>
                  <a:pt x="8624977" y="245507"/>
                  <a:pt x="8651967" y="436092"/>
                  <a:pt x="8634725" y="581723"/>
                </a:cubicBezTo>
                <a:cubicBezTo>
                  <a:pt x="8637032" y="647570"/>
                  <a:pt x="8592996" y="703258"/>
                  <a:pt x="8518378" y="698070"/>
                </a:cubicBezTo>
                <a:cubicBezTo>
                  <a:pt x="8228121" y="732701"/>
                  <a:pt x="8032959" y="705754"/>
                  <a:pt x="7704027" y="698070"/>
                </a:cubicBezTo>
                <a:cubicBezTo>
                  <a:pt x="7375095" y="690386"/>
                  <a:pt x="7412802" y="686869"/>
                  <a:pt x="7309778" y="698070"/>
                </a:cubicBezTo>
                <a:cubicBezTo>
                  <a:pt x="7206754" y="709271"/>
                  <a:pt x="7056772" y="701383"/>
                  <a:pt x="6831509" y="698070"/>
                </a:cubicBezTo>
                <a:cubicBezTo>
                  <a:pt x="6606246" y="694757"/>
                  <a:pt x="6439104" y="676408"/>
                  <a:pt x="6101178" y="698070"/>
                </a:cubicBezTo>
                <a:cubicBezTo>
                  <a:pt x="5763252" y="719732"/>
                  <a:pt x="5894944" y="678560"/>
                  <a:pt x="5706929" y="698070"/>
                </a:cubicBezTo>
                <a:cubicBezTo>
                  <a:pt x="5518914" y="717580"/>
                  <a:pt x="5494303" y="693865"/>
                  <a:pt x="5312680" y="698070"/>
                </a:cubicBezTo>
                <a:cubicBezTo>
                  <a:pt x="5131057" y="702275"/>
                  <a:pt x="4972991" y="715187"/>
                  <a:pt x="4750390" y="698070"/>
                </a:cubicBezTo>
                <a:cubicBezTo>
                  <a:pt x="4527789" y="680954"/>
                  <a:pt x="4465864" y="714790"/>
                  <a:pt x="4356141" y="698070"/>
                </a:cubicBezTo>
                <a:cubicBezTo>
                  <a:pt x="4246418" y="681350"/>
                  <a:pt x="3996470" y="699570"/>
                  <a:pt x="3877872" y="698070"/>
                </a:cubicBezTo>
                <a:cubicBezTo>
                  <a:pt x="3759274" y="696570"/>
                  <a:pt x="3588631" y="706120"/>
                  <a:pt x="3483623" y="698070"/>
                </a:cubicBezTo>
                <a:cubicBezTo>
                  <a:pt x="3378615" y="690020"/>
                  <a:pt x="3163459" y="701096"/>
                  <a:pt x="3005353" y="698070"/>
                </a:cubicBezTo>
                <a:cubicBezTo>
                  <a:pt x="2847247" y="695045"/>
                  <a:pt x="2698679" y="686141"/>
                  <a:pt x="2611104" y="698070"/>
                </a:cubicBezTo>
                <a:cubicBezTo>
                  <a:pt x="2523529" y="709999"/>
                  <a:pt x="2174658" y="724771"/>
                  <a:pt x="2048814" y="698070"/>
                </a:cubicBezTo>
                <a:cubicBezTo>
                  <a:pt x="1922970" y="671370"/>
                  <a:pt x="1724460" y="715484"/>
                  <a:pt x="1402504" y="698070"/>
                </a:cubicBezTo>
                <a:cubicBezTo>
                  <a:pt x="1080548" y="680657"/>
                  <a:pt x="1024086" y="686943"/>
                  <a:pt x="756194" y="698070"/>
                </a:cubicBezTo>
                <a:cubicBezTo>
                  <a:pt x="488302" y="709198"/>
                  <a:pt x="384814" y="715729"/>
                  <a:pt x="116347" y="698070"/>
                </a:cubicBezTo>
                <a:cubicBezTo>
                  <a:pt x="55443" y="704494"/>
                  <a:pt x="2109" y="646979"/>
                  <a:pt x="0" y="581723"/>
                </a:cubicBezTo>
                <a:cubicBezTo>
                  <a:pt x="18032" y="365035"/>
                  <a:pt x="-10859" y="308138"/>
                  <a:pt x="0" y="116347"/>
                </a:cubicBezTo>
                <a:close/>
              </a:path>
              <a:path w="8634725" h="698070" stroke="0" extrusionOk="0">
                <a:moveTo>
                  <a:pt x="0" y="116347"/>
                </a:moveTo>
                <a:cubicBezTo>
                  <a:pt x="1649" y="49722"/>
                  <a:pt x="51717" y="2781"/>
                  <a:pt x="116347" y="0"/>
                </a:cubicBezTo>
                <a:cubicBezTo>
                  <a:pt x="302726" y="20956"/>
                  <a:pt x="480301" y="4940"/>
                  <a:pt x="762657" y="0"/>
                </a:cubicBezTo>
                <a:cubicBezTo>
                  <a:pt x="1045013" y="-4940"/>
                  <a:pt x="1319015" y="-32625"/>
                  <a:pt x="1577008" y="0"/>
                </a:cubicBezTo>
                <a:cubicBezTo>
                  <a:pt x="1835001" y="32625"/>
                  <a:pt x="2197888" y="25260"/>
                  <a:pt x="2391358" y="0"/>
                </a:cubicBezTo>
                <a:cubicBezTo>
                  <a:pt x="2584828" y="-25260"/>
                  <a:pt x="2830063" y="-6125"/>
                  <a:pt x="2953648" y="0"/>
                </a:cubicBezTo>
                <a:cubicBezTo>
                  <a:pt x="3077233" y="6125"/>
                  <a:pt x="3398931" y="-1994"/>
                  <a:pt x="3683979" y="0"/>
                </a:cubicBezTo>
                <a:cubicBezTo>
                  <a:pt x="3969027" y="1994"/>
                  <a:pt x="4159424" y="-27208"/>
                  <a:pt x="4498329" y="0"/>
                </a:cubicBezTo>
                <a:cubicBezTo>
                  <a:pt x="4837234" y="27208"/>
                  <a:pt x="4937955" y="3752"/>
                  <a:pt x="5060619" y="0"/>
                </a:cubicBezTo>
                <a:cubicBezTo>
                  <a:pt x="5183283" y="-3752"/>
                  <a:pt x="5489132" y="-3077"/>
                  <a:pt x="5706929" y="0"/>
                </a:cubicBezTo>
                <a:cubicBezTo>
                  <a:pt x="5924726" y="3077"/>
                  <a:pt x="5986030" y="3791"/>
                  <a:pt x="6101178" y="0"/>
                </a:cubicBezTo>
                <a:cubicBezTo>
                  <a:pt x="6216326" y="-3791"/>
                  <a:pt x="6599171" y="-29385"/>
                  <a:pt x="6831509" y="0"/>
                </a:cubicBezTo>
                <a:cubicBezTo>
                  <a:pt x="7063847" y="29385"/>
                  <a:pt x="7103664" y="-7823"/>
                  <a:pt x="7225758" y="0"/>
                </a:cubicBezTo>
                <a:cubicBezTo>
                  <a:pt x="7347852" y="7823"/>
                  <a:pt x="7514663" y="-12133"/>
                  <a:pt x="7788048" y="0"/>
                </a:cubicBezTo>
                <a:cubicBezTo>
                  <a:pt x="8061433" y="12133"/>
                  <a:pt x="8265401" y="-26597"/>
                  <a:pt x="8518378" y="0"/>
                </a:cubicBezTo>
                <a:cubicBezTo>
                  <a:pt x="8580968" y="-811"/>
                  <a:pt x="8622819" y="62630"/>
                  <a:pt x="8634725" y="116347"/>
                </a:cubicBezTo>
                <a:cubicBezTo>
                  <a:pt x="8631060" y="239029"/>
                  <a:pt x="8639987" y="436799"/>
                  <a:pt x="8634725" y="581723"/>
                </a:cubicBezTo>
                <a:cubicBezTo>
                  <a:pt x="8635255" y="642423"/>
                  <a:pt x="8595235" y="701308"/>
                  <a:pt x="8518378" y="698070"/>
                </a:cubicBezTo>
                <a:cubicBezTo>
                  <a:pt x="8357976" y="724900"/>
                  <a:pt x="8155351" y="676804"/>
                  <a:pt x="7956088" y="698070"/>
                </a:cubicBezTo>
                <a:cubicBezTo>
                  <a:pt x="7756825" y="719337"/>
                  <a:pt x="7449957" y="670137"/>
                  <a:pt x="7225758" y="698070"/>
                </a:cubicBezTo>
                <a:cubicBezTo>
                  <a:pt x="7001559" y="726004"/>
                  <a:pt x="6849098" y="692722"/>
                  <a:pt x="6663468" y="698070"/>
                </a:cubicBezTo>
                <a:cubicBezTo>
                  <a:pt x="6477838" y="703419"/>
                  <a:pt x="6348434" y="676556"/>
                  <a:pt x="6185199" y="698070"/>
                </a:cubicBezTo>
                <a:cubicBezTo>
                  <a:pt x="6021964" y="719584"/>
                  <a:pt x="5701991" y="660136"/>
                  <a:pt x="5370848" y="698070"/>
                </a:cubicBezTo>
                <a:cubicBezTo>
                  <a:pt x="5039705" y="736004"/>
                  <a:pt x="5119325" y="702749"/>
                  <a:pt x="4892578" y="698070"/>
                </a:cubicBezTo>
                <a:cubicBezTo>
                  <a:pt x="4665831" y="693392"/>
                  <a:pt x="4607501" y="698505"/>
                  <a:pt x="4414309" y="698070"/>
                </a:cubicBezTo>
                <a:cubicBezTo>
                  <a:pt x="4221117" y="697635"/>
                  <a:pt x="3890003" y="720254"/>
                  <a:pt x="3683979" y="698070"/>
                </a:cubicBezTo>
                <a:cubicBezTo>
                  <a:pt x="3477955" y="675887"/>
                  <a:pt x="3273844" y="707021"/>
                  <a:pt x="2953648" y="698070"/>
                </a:cubicBezTo>
                <a:cubicBezTo>
                  <a:pt x="2633452" y="689119"/>
                  <a:pt x="2499487" y="666361"/>
                  <a:pt x="2223318" y="698070"/>
                </a:cubicBezTo>
                <a:cubicBezTo>
                  <a:pt x="1947149" y="729780"/>
                  <a:pt x="1873488" y="690453"/>
                  <a:pt x="1745048" y="698070"/>
                </a:cubicBezTo>
                <a:cubicBezTo>
                  <a:pt x="1616608" y="705688"/>
                  <a:pt x="1315545" y="683322"/>
                  <a:pt x="1098738" y="698070"/>
                </a:cubicBezTo>
                <a:cubicBezTo>
                  <a:pt x="881931" y="712819"/>
                  <a:pt x="364819" y="685320"/>
                  <a:pt x="116347" y="698070"/>
                </a:cubicBezTo>
                <a:cubicBezTo>
                  <a:pt x="52822" y="693697"/>
                  <a:pt x="-601" y="651334"/>
                  <a:pt x="0" y="581723"/>
                </a:cubicBezTo>
                <a:cubicBezTo>
                  <a:pt x="10324" y="484538"/>
                  <a:pt x="-20525" y="274418"/>
                  <a:pt x="0" y="116347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EG" sz="12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إدارة المخاطر: </a:t>
            </a:r>
            <a:r>
              <a:rPr lang="ar-EG" sz="1600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الشركات ذات نسبة النقد العالية تكون أقل عرضة لأزمات السيولة، مما يجعلها </a:t>
            </a:r>
            <a:r>
              <a:rPr lang="ar-EG" sz="1600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استثمارات أقل خطورة</a:t>
            </a:r>
            <a:endParaRPr lang="en-US" sz="1050" b="1" dirty="0">
              <a:solidFill>
                <a:srgbClr val="00B05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13195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" grpId="0" animBg="1"/>
      <p:bldP spid="5" grpId="0" animBg="1"/>
      <p:bldP spid="8" grpId="0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612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9087" y="5973045"/>
            <a:ext cx="1142245" cy="669925"/>
          </a:xfrm>
        </p:spPr>
        <p:txBody>
          <a:bodyPr/>
          <a:lstStyle/>
          <a:p>
            <a:r>
              <a:rPr lang="ar-EG" sz="5400" dirty="0">
                <a:solidFill>
                  <a:schemeClr val="tx1"/>
                </a:solidFill>
              </a:rPr>
              <a:t>35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ED6A5C3-E923-9AFC-2D44-F282061FE451}"/>
              </a:ext>
            </a:extLst>
          </p:cNvPr>
          <p:cNvSpPr/>
          <p:nvPr/>
        </p:nvSpPr>
        <p:spPr>
          <a:xfrm>
            <a:off x="1907128" y="94364"/>
            <a:ext cx="2287670" cy="399590"/>
          </a:xfrm>
          <a:custGeom>
            <a:avLst/>
            <a:gdLst>
              <a:gd name="connsiteX0" fmla="*/ 0 w 2287670"/>
              <a:gd name="connsiteY0" fmla="*/ 66600 h 399590"/>
              <a:gd name="connsiteX1" fmla="*/ 66600 w 2287670"/>
              <a:gd name="connsiteY1" fmla="*/ 0 h 399590"/>
              <a:gd name="connsiteX2" fmla="*/ 626762 w 2287670"/>
              <a:gd name="connsiteY2" fmla="*/ 0 h 399590"/>
              <a:gd name="connsiteX3" fmla="*/ 1122290 w 2287670"/>
              <a:gd name="connsiteY3" fmla="*/ 0 h 399590"/>
              <a:gd name="connsiteX4" fmla="*/ 1682453 w 2287670"/>
              <a:gd name="connsiteY4" fmla="*/ 0 h 399590"/>
              <a:gd name="connsiteX5" fmla="*/ 2221070 w 2287670"/>
              <a:gd name="connsiteY5" fmla="*/ 0 h 399590"/>
              <a:gd name="connsiteX6" fmla="*/ 2287670 w 2287670"/>
              <a:gd name="connsiteY6" fmla="*/ 66600 h 399590"/>
              <a:gd name="connsiteX7" fmla="*/ 2287670 w 2287670"/>
              <a:gd name="connsiteY7" fmla="*/ 332990 h 399590"/>
              <a:gd name="connsiteX8" fmla="*/ 2221070 w 2287670"/>
              <a:gd name="connsiteY8" fmla="*/ 399590 h 399590"/>
              <a:gd name="connsiteX9" fmla="*/ 1725542 w 2287670"/>
              <a:gd name="connsiteY9" fmla="*/ 399590 h 399590"/>
              <a:gd name="connsiteX10" fmla="*/ 1165380 w 2287670"/>
              <a:gd name="connsiteY10" fmla="*/ 399590 h 399590"/>
              <a:gd name="connsiteX11" fmla="*/ 669852 w 2287670"/>
              <a:gd name="connsiteY11" fmla="*/ 399590 h 399590"/>
              <a:gd name="connsiteX12" fmla="*/ 66600 w 2287670"/>
              <a:gd name="connsiteY12" fmla="*/ 399590 h 399590"/>
              <a:gd name="connsiteX13" fmla="*/ 0 w 2287670"/>
              <a:gd name="connsiteY13" fmla="*/ 332990 h 399590"/>
              <a:gd name="connsiteX14" fmla="*/ 0 w 2287670"/>
              <a:gd name="connsiteY14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87670" h="399590" fill="none" extrusionOk="0">
                <a:moveTo>
                  <a:pt x="0" y="66600"/>
                </a:moveTo>
                <a:cubicBezTo>
                  <a:pt x="-1319" y="26026"/>
                  <a:pt x="27749" y="2710"/>
                  <a:pt x="66600" y="0"/>
                </a:cubicBezTo>
                <a:cubicBezTo>
                  <a:pt x="274827" y="-14280"/>
                  <a:pt x="510167" y="-20786"/>
                  <a:pt x="626762" y="0"/>
                </a:cubicBezTo>
                <a:cubicBezTo>
                  <a:pt x="743357" y="20786"/>
                  <a:pt x="992672" y="-8574"/>
                  <a:pt x="1122290" y="0"/>
                </a:cubicBezTo>
                <a:cubicBezTo>
                  <a:pt x="1251908" y="8574"/>
                  <a:pt x="1489049" y="12459"/>
                  <a:pt x="1682453" y="0"/>
                </a:cubicBezTo>
                <a:cubicBezTo>
                  <a:pt x="1875857" y="-12459"/>
                  <a:pt x="1970639" y="1372"/>
                  <a:pt x="2221070" y="0"/>
                </a:cubicBezTo>
                <a:cubicBezTo>
                  <a:pt x="2263831" y="2945"/>
                  <a:pt x="2287966" y="34586"/>
                  <a:pt x="2287670" y="66600"/>
                </a:cubicBezTo>
                <a:cubicBezTo>
                  <a:pt x="2287261" y="145208"/>
                  <a:pt x="2281070" y="278051"/>
                  <a:pt x="2287670" y="332990"/>
                </a:cubicBezTo>
                <a:cubicBezTo>
                  <a:pt x="2290799" y="368370"/>
                  <a:pt x="2258374" y="398465"/>
                  <a:pt x="2221070" y="399590"/>
                </a:cubicBezTo>
                <a:cubicBezTo>
                  <a:pt x="2121774" y="392702"/>
                  <a:pt x="1939072" y="419862"/>
                  <a:pt x="1725542" y="399590"/>
                </a:cubicBezTo>
                <a:cubicBezTo>
                  <a:pt x="1512012" y="379318"/>
                  <a:pt x="1396928" y="416522"/>
                  <a:pt x="1165380" y="399590"/>
                </a:cubicBezTo>
                <a:cubicBezTo>
                  <a:pt x="933832" y="382658"/>
                  <a:pt x="826168" y="398911"/>
                  <a:pt x="669852" y="399590"/>
                </a:cubicBezTo>
                <a:cubicBezTo>
                  <a:pt x="513536" y="400269"/>
                  <a:pt x="247731" y="415896"/>
                  <a:pt x="66600" y="399590"/>
                </a:cubicBezTo>
                <a:cubicBezTo>
                  <a:pt x="31039" y="399089"/>
                  <a:pt x="2323" y="371840"/>
                  <a:pt x="0" y="332990"/>
                </a:cubicBezTo>
                <a:cubicBezTo>
                  <a:pt x="10228" y="258184"/>
                  <a:pt x="918" y="197869"/>
                  <a:pt x="0" y="66600"/>
                </a:cubicBezTo>
                <a:close/>
              </a:path>
              <a:path w="2287670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34148" y="3811"/>
                  <a:pt x="392562" y="22708"/>
                  <a:pt x="605218" y="0"/>
                </a:cubicBezTo>
                <a:cubicBezTo>
                  <a:pt x="817874" y="-22708"/>
                  <a:pt x="1027715" y="18320"/>
                  <a:pt x="1186924" y="0"/>
                </a:cubicBezTo>
                <a:cubicBezTo>
                  <a:pt x="1346133" y="-18320"/>
                  <a:pt x="1926288" y="-6255"/>
                  <a:pt x="2221070" y="0"/>
                </a:cubicBezTo>
                <a:cubicBezTo>
                  <a:pt x="2255308" y="3418"/>
                  <a:pt x="2287424" y="25716"/>
                  <a:pt x="2287670" y="66600"/>
                </a:cubicBezTo>
                <a:cubicBezTo>
                  <a:pt x="2288288" y="163177"/>
                  <a:pt x="2293621" y="233743"/>
                  <a:pt x="2287670" y="332990"/>
                </a:cubicBezTo>
                <a:cubicBezTo>
                  <a:pt x="2281513" y="368193"/>
                  <a:pt x="2257034" y="398983"/>
                  <a:pt x="2221070" y="399590"/>
                </a:cubicBezTo>
                <a:cubicBezTo>
                  <a:pt x="2014527" y="371817"/>
                  <a:pt x="1822231" y="410819"/>
                  <a:pt x="1660908" y="399590"/>
                </a:cubicBezTo>
                <a:cubicBezTo>
                  <a:pt x="1499585" y="388361"/>
                  <a:pt x="1306211" y="418438"/>
                  <a:pt x="1100746" y="399590"/>
                </a:cubicBezTo>
                <a:cubicBezTo>
                  <a:pt x="895281" y="380742"/>
                  <a:pt x="818954" y="398774"/>
                  <a:pt x="626762" y="399590"/>
                </a:cubicBezTo>
                <a:cubicBezTo>
                  <a:pt x="434570" y="400406"/>
                  <a:pt x="261003" y="395756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Risk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E40120B-0469-2620-B752-A32832B06369}"/>
              </a:ext>
            </a:extLst>
          </p:cNvPr>
          <p:cNvSpPr/>
          <p:nvPr/>
        </p:nvSpPr>
        <p:spPr>
          <a:xfrm>
            <a:off x="4905901" y="156513"/>
            <a:ext cx="2859607" cy="387446"/>
          </a:xfrm>
          <a:custGeom>
            <a:avLst/>
            <a:gdLst>
              <a:gd name="connsiteX0" fmla="*/ 0 w 2859607"/>
              <a:gd name="connsiteY0" fmla="*/ 64576 h 387446"/>
              <a:gd name="connsiteX1" fmla="*/ 64576 w 2859607"/>
              <a:gd name="connsiteY1" fmla="*/ 0 h 387446"/>
              <a:gd name="connsiteX2" fmla="*/ 774494 w 2859607"/>
              <a:gd name="connsiteY2" fmla="*/ 0 h 387446"/>
              <a:gd name="connsiteX3" fmla="*/ 1402499 w 2859607"/>
              <a:gd name="connsiteY3" fmla="*/ 0 h 387446"/>
              <a:gd name="connsiteX4" fmla="*/ 2112417 w 2859607"/>
              <a:gd name="connsiteY4" fmla="*/ 0 h 387446"/>
              <a:gd name="connsiteX5" fmla="*/ 2795031 w 2859607"/>
              <a:gd name="connsiteY5" fmla="*/ 0 h 387446"/>
              <a:gd name="connsiteX6" fmla="*/ 2859607 w 2859607"/>
              <a:gd name="connsiteY6" fmla="*/ 64576 h 387446"/>
              <a:gd name="connsiteX7" fmla="*/ 2859607 w 2859607"/>
              <a:gd name="connsiteY7" fmla="*/ 322870 h 387446"/>
              <a:gd name="connsiteX8" fmla="*/ 2795031 w 2859607"/>
              <a:gd name="connsiteY8" fmla="*/ 387446 h 387446"/>
              <a:gd name="connsiteX9" fmla="*/ 2167026 w 2859607"/>
              <a:gd name="connsiteY9" fmla="*/ 387446 h 387446"/>
              <a:gd name="connsiteX10" fmla="*/ 1457108 w 2859607"/>
              <a:gd name="connsiteY10" fmla="*/ 387446 h 387446"/>
              <a:gd name="connsiteX11" fmla="*/ 829103 w 2859607"/>
              <a:gd name="connsiteY11" fmla="*/ 387446 h 387446"/>
              <a:gd name="connsiteX12" fmla="*/ 64576 w 2859607"/>
              <a:gd name="connsiteY12" fmla="*/ 387446 h 387446"/>
              <a:gd name="connsiteX13" fmla="*/ 0 w 2859607"/>
              <a:gd name="connsiteY13" fmla="*/ 322870 h 387446"/>
              <a:gd name="connsiteX14" fmla="*/ 0 w 2859607"/>
              <a:gd name="connsiteY14" fmla="*/ 64576 h 387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59607" h="387446" fill="none" extrusionOk="0">
                <a:moveTo>
                  <a:pt x="0" y="64576"/>
                </a:moveTo>
                <a:cubicBezTo>
                  <a:pt x="-2156" y="22713"/>
                  <a:pt x="26996" y="2509"/>
                  <a:pt x="64576" y="0"/>
                </a:cubicBezTo>
                <a:cubicBezTo>
                  <a:pt x="408261" y="-5408"/>
                  <a:pt x="632041" y="-29392"/>
                  <a:pt x="774494" y="0"/>
                </a:cubicBezTo>
                <a:cubicBezTo>
                  <a:pt x="916947" y="29392"/>
                  <a:pt x="1269387" y="13455"/>
                  <a:pt x="1402499" y="0"/>
                </a:cubicBezTo>
                <a:cubicBezTo>
                  <a:pt x="1535612" y="-13455"/>
                  <a:pt x="1915101" y="33324"/>
                  <a:pt x="2112417" y="0"/>
                </a:cubicBezTo>
                <a:cubicBezTo>
                  <a:pt x="2309733" y="-33324"/>
                  <a:pt x="2474078" y="24396"/>
                  <a:pt x="2795031" y="0"/>
                </a:cubicBezTo>
                <a:cubicBezTo>
                  <a:pt x="2837337" y="3271"/>
                  <a:pt x="2859765" y="31451"/>
                  <a:pt x="2859607" y="64576"/>
                </a:cubicBezTo>
                <a:cubicBezTo>
                  <a:pt x="2860133" y="179952"/>
                  <a:pt x="2858085" y="215685"/>
                  <a:pt x="2859607" y="322870"/>
                </a:cubicBezTo>
                <a:cubicBezTo>
                  <a:pt x="2860524" y="358123"/>
                  <a:pt x="2832551" y="383448"/>
                  <a:pt x="2795031" y="387446"/>
                </a:cubicBezTo>
                <a:cubicBezTo>
                  <a:pt x="2532482" y="409298"/>
                  <a:pt x="2454405" y="383326"/>
                  <a:pt x="2167026" y="387446"/>
                </a:cubicBezTo>
                <a:cubicBezTo>
                  <a:pt x="1879648" y="391566"/>
                  <a:pt x="1771679" y="420131"/>
                  <a:pt x="1457108" y="387446"/>
                </a:cubicBezTo>
                <a:cubicBezTo>
                  <a:pt x="1142537" y="354761"/>
                  <a:pt x="1091480" y="405868"/>
                  <a:pt x="829103" y="387446"/>
                </a:cubicBezTo>
                <a:cubicBezTo>
                  <a:pt x="566726" y="369024"/>
                  <a:pt x="328497" y="360870"/>
                  <a:pt x="64576" y="387446"/>
                </a:cubicBezTo>
                <a:cubicBezTo>
                  <a:pt x="30335" y="386862"/>
                  <a:pt x="944" y="359374"/>
                  <a:pt x="0" y="322870"/>
                </a:cubicBezTo>
                <a:cubicBezTo>
                  <a:pt x="11199" y="220013"/>
                  <a:pt x="9161" y="155429"/>
                  <a:pt x="0" y="64576"/>
                </a:cubicBezTo>
                <a:close/>
              </a:path>
              <a:path w="2859607" h="387446" stroke="0" extrusionOk="0">
                <a:moveTo>
                  <a:pt x="0" y="64576"/>
                </a:moveTo>
                <a:cubicBezTo>
                  <a:pt x="1200" y="27188"/>
                  <a:pt x="28391" y="3881"/>
                  <a:pt x="64576" y="0"/>
                </a:cubicBezTo>
                <a:cubicBezTo>
                  <a:pt x="271402" y="-1847"/>
                  <a:pt x="512611" y="-29870"/>
                  <a:pt x="747190" y="0"/>
                </a:cubicBezTo>
                <a:cubicBezTo>
                  <a:pt x="981769" y="29870"/>
                  <a:pt x="1297334" y="-31432"/>
                  <a:pt x="1484413" y="0"/>
                </a:cubicBezTo>
                <a:cubicBezTo>
                  <a:pt x="1671492" y="31432"/>
                  <a:pt x="2492319" y="21514"/>
                  <a:pt x="2795031" y="0"/>
                </a:cubicBezTo>
                <a:cubicBezTo>
                  <a:pt x="2829091" y="2155"/>
                  <a:pt x="2859076" y="20069"/>
                  <a:pt x="2859607" y="64576"/>
                </a:cubicBezTo>
                <a:cubicBezTo>
                  <a:pt x="2850436" y="140109"/>
                  <a:pt x="2857648" y="255482"/>
                  <a:pt x="2859607" y="322870"/>
                </a:cubicBezTo>
                <a:cubicBezTo>
                  <a:pt x="2857809" y="358073"/>
                  <a:pt x="2827327" y="384949"/>
                  <a:pt x="2795031" y="387446"/>
                </a:cubicBezTo>
                <a:cubicBezTo>
                  <a:pt x="2523484" y="411111"/>
                  <a:pt x="2271913" y="394040"/>
                  <a:pt x="2085113" y="387446"/>
                </a:cubicBezTo>
                <a:cubicBezTo>
                  <a:pt x="1898313" y="380852"/>
                  <a:pt x="1681690" y="355437"/>
                  <a:pt x="1375194" y="387446"/>
                </a:cubicBezTo>
                <a:cubicBezTo>
                  <a:pt x="1068698" y="419455"/>
                  <a:pt x="1054064" y="395625"/>
                  <a:pt x="774494" y="387446"/>
                </a:cubicBezTo>
                <a:cubicBezTo>
                  <a:pt x="494924" y="379267"/>
                  <a:pt x="393965" y="405428"/>
                  <a:pt x="64576" y="387446"/>
                </a:cubicBezTo>
                <a:cubicBezTo>
                  <a:pt x="25040" y="395379"/>
                  <a:pt x="-5406" y="361828"/>
                  <a:pt x="0" y="322870"/>
                </a:cubicBezTo>
                <a:cubicBezTo>
                  <a:pt x="-1975" y="232919"/>
                  <a:pt x="12475" y="192893"/>
                  <a:pt x="0" y="64576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المخاطر المعرض لها المشروع </a:t>
            </a:r>
            <a:endParaRPr lang="en-US" sz="20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E541FE8-1561-5374-CEC7-1CD7C845003A}"/>
              </a:ext>
            </a:extLst>
          </p:cNvPr>
          <p:cNvCxnSpPr>
            <a:cxnSpLocks/>
          </p:cNvCxnSpPr>
          <p:nvPr/>
        </p:nvCxnSpPr>
        <p:spPr>
          <a:xfrm>
            <a:off x="5508960" y="685184"/>
            <a:ext cx="82721" cy="5908605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9878BF13-B3E8-7729-CCF5-2CBD0A8C68DE}"/>
              </a:ext>
            </a:extLst>
          </p:cNvPr>
          <p:cNvCxnSpPr>
            <a:cxnSpLocks/>
          </p:cNvCxnSpPr>
          <p:nvPr/>
        </p:nvCxnSpPr>
        <p:spPr>
          <a:xfrm flipH="1">
            <a:off x="9297741" y="3591459"/>
            <a:ext cx="2461802" cy="21729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34A43442-9BEA-6A93-F283-45A51973CC54}"/>
              </a:ext>
            </a:extLst>
          </p:cNvPr>
          <p:cNvSpPr/>
          <p:nvPr/>
        </p:nvSpPr>
        <p:spPr>
          <a:xfrm>
            <a:off x="6129410" y="3006160"/>
            <a:ext cx="1769399" cy="327746"/>
          </a:xfrm>
          <a:custGeom>
            <a:avLst/>
            <a:gdLst>
              <a:gd name="connsiteX0" fmla="*/ 0 w 1769399"/>
              <a:gd name="connsiteY0" fmla="*/ 54625 h 327746"/>
              <a:gd name="connsiteX1" fmla="*/ 54625 w 1769399"/>
              <a:gd name="connsiteY1" fmla="*/ 0 h 327746"/>
              <a:gd name="connsiteX2" fmla="*/ 624609 w 1769399"/>
              <a:gd name="connsiteY2" fmla="*/ 0 h 327746"/>
              <a:gd name="connsiteX3" fmla="*/ 1194594 w 1769399"/>
              <a:gd name="connsiteY3" fmla="*/ 0 h 327746"/>
              <a:gd name="connsiteX4" fmla="*/ 1714774 w 1769399"/>
              <a:gd name="connsiteY4" fmla="*/ 0 h 327746"/>
              <a:gd name="connsiteX5" fmla="*/ 1769399 w 1769399"/>
              <a:gd name="connsiteY5" fmla="*/ 54625 h 327746"/>
              <a:gd name="connsiteX6" fmla="*/ 1769399 w 1769399"/>
              <a:gd name="connsiteY6" fmla="*/ 273121 h 327746"/>
              <a:gd name="connsiteX7" fmla="*/ 1714774 w 1769399"/>
              <a:gd name="connsiteY7" fmla="*/ 327746 h 327746"/>
              <a:gd name="connsiteX8" fmla="*/ 1144790 w 1769399"/>
              <a:gd name="connsiteY8" fmla="*/ 327746 h 327746"/>
              <a:gd name="connsiteX9" fmla="*/ 574805 w 1769399"/>
              <a:gd name="connsiteY9" fmla="*/ 327746 h 327746"/>
              <a:gd name="connsiteX10" fmla="*/ 54625 w 1769399"/>
              <a:gd name="connsiteY10" fmla="*/ 327746 h 327746"/>
              <a:gd name="connsiteX11" fmla="*/ 0 w 1769399"/>
              <a:gd name="connsiteY11" fmla="*/ 273121 h 327746"/>
              <a:gd name="connsiteX12" fmla="*/ 0 w 1769399"/>
              <a:gd name="connsiteY12" fmla="*/ 54625 h 32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69399" h="327746" fill="none" extrusionOk="0">
                <a:moveTo>
                  <a:pt x="0" y="54625"/>
                </a:moveTo>
                <a:cubicBezTo>
                  <a:pt x="-2948" y="22671"/>
                  <a:pt x="26711" y="-2604"/>
                  <a:pt x="54625" y="0"/>
                </a:cubicBezTo>
                <a:cubicBezTo>
                  <a:pt x="307800" y="13529"/>
                  <a:pt x="433648" y="15355"/>
                  <a:pt x="624609" y="0"/>
                </a:cubicBezTo>
                <a:cubicBezTo>
                  <a:pt x="815570" y="-15355"/>
                  <a:pt x="956108" y="6120"/>
                  <a:pt x="1194594" y="0"/>
                </a:cubicBezTo>
                <a:cubicBezTo>
                  <a:pt x="1433080" y="-6120"/>
                  <a:pt x="1597369" y="12157"/>
                  <a:pt x="1714774" y="0"/>
                </a:cubicBezTo>
                <a:cubicBezTo>
                  <a:pt x="1743543" y="-137"/>
                  <a:pt x="1772139" y="23109"/>
                  <a:pt x="1769399" y="54625"/>
                </a:cubicBezTo>
                <a:cubicBezTo>
                  <a:pt x="1776581" y="133548"/>
                  <a:pt x="1774067" y="215416"/>
                  <a:pt x="1769399" y="273121"/>
                </a:cubicBezTo>
                <a:cubicBezTo>
                  <a:pt x="1763615" y="303120"/>
                  <a:pt x="1742593" y="322812"/>
                  <a:pt x="1714774" y="327746"/>
                </a:cubicBezTo>
                <a:cubicBezTo>
                  <a:pt x="1440039" y="307499"/>
                  <a:pt x="1273481" y="305540"/>
                  <a:pt x="1144790" y="327746"/>
                </a:cubicBezTo>
                <a:cubicBezTo>
                  <a:pt x="1016099" y="349952"/>
                  <a:pt x="784284" y="333898"/>
                  <a:pt x="574805" y="327746"/>
                </a:cubicBezTo>
                <a:cubicBezTo>
                  <a:pt x="365327" y="321594"/>
                  <a:pt x="204021" y="315024"/>
                  <a:pt x="54625" y="327746"/>
                </a:cubicBezTo>
                <a:cubicBezTo>
                  <a:pt x="23155" y="322736"/>
                  <a:pt x="-1581" y="301726"/>
                  <a:pt x="0" y="273121"/>
                </a:cubicBezTo>
                <a:cubicBezTo>
                  <a:pt x="7539" y="172502"/>
                  <a:pt x="-2647" y="122899"/>
                  <a:pt x="0" y="54625"/>
                </a:cubicBezTo>
                <a:close/>
              </a:path>
              <a:path w="1769399" h="327746" stroke="0" extrusionOk="0">
                <a:moveTo>
                  <a:pt x="0" y="54625"/>
                </a:moveTo>
                <a:cubicBezTo>
                  <a:pt x="2570" y="20764"/>
                  <a:pt x="24014" y="3289"/>
                  <a:pt x="54625" y="0"/>
                </a:cubicBezTo>
                <a:cubicBezTo>
                  <a:pt x="186595" y="20823"/>
                  <a:pt x="388716" y="24678"/>
                  <a:pt x="608008" y="0"/>
                </a:cubicBezTo>
                <a:cubicBezTo>
                  <a:pt x="827300" y="-24678"/>
                  <a:pt x="934186" y="21099"/>
                  <a:pt x="1194594" y="0"/>
                </a:cubicBezTo>
                <a:cubicBezTo>
                  <a:pt x="1455002" y="-21099"/>
                  <a:pt x="1593662" y="23067"/>
                  <a:pt x="1714774" y="0"/>
                </a:cubicBezTo>
                <a:cubicBezTo>
                  <a:pt x="1742964" y="2658"/>
                  <a:pt x="1769125" y="19897"/>
                  <a:pt x="1769399" y="54625"/>
                </a:cubicBezTo>
                <a:cubicBezTo>
                  <a:pt x="1767259" y="134737"/>
                  <a:pt x="1763034" y="218407"/>
                  <a:pt x="1769399" y="273121"/>
                </a:cubicBezTo>
                <a:cubicBezTo>
                  <a:pt x="1764664" y="302075"/>
                  <a:pt x="1742110" y="325645"/>
                  <a:pt x="1714774" y="327746"/>
                </a:cubicBezTo>
                <a:cubicBezTo>
                  <a:pt x="1595056" y="299311"/>
                  <a:pt x="1305890" y="335664"/>
                  <a:pt x="1144790" y="327746"/>
                </a:cubicBezTo>
                <a:cubicBezTo>
                  <a:pt x="983690" y="319828"/>
                  <a:pt x="859605" y="339978"/>
                  <a:pt x="574805" y="327746"/>
                </a:cubicBezTo>
                <a:cubicBezTo>
                  <a:pt x="290005" y="315514"/>
                  <a:pt x="234742" y="303477"/>
                  <a:pt x="54625" y="327746"/>
                </a:cubicBezTo>
                <a:cubicBezTo>
                  <a:pt x="29747" y="332713"/>
                  <a:pt x="-1623" y="300383"/>
                  <a:pt x="0" y="273121"/>
                </a:cubicBezTo>
                <a:cubicBezTo>
                  <a:pt x="8128" y="168123"/>
                  <a:pt x="-8451" y="138880"/>
                  <a:pt x="0" y="54625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Operating Leverage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24D87606-14E1-7002-90F0-19A0E189CE86}"/>
              </a:ext>
            </a:extLst>
          </p:cNvPr>
          <p:cNvSpPr/>
          <p:nvPr/>
        </p:nvSpPr>
        <p:spPr>
          <a:xfrm>
            <a:off x="5712210" y="4900578"/>
            <a:ext cx="2408650" cy="347521"/>
          </a:xfrm>
          <a:custGeom>
            <a:avLst/>
            <a:gdLst>
              <a:gd name="connsiteX0" fmla="*/ 0 w 2408650"/>
              <a:gd name="connsiteY0" fmla="*/ 57921 h 347521"/>
              <a:gd name="connsiteX1" fmla="*/ 57921 w 2408650"/>
              <a:gd name="connsiteY1" fmla="*/ 0 h 347521"/>
              <a:gd name="connsiteX2" fmla="*/ 654051 w 2408650"/>
              <a:gd name="connsiteY2" fmla="*/ 0 h 347521"/>
              <a:gd name="connsiteX3" fmla="*/ 1181397 w 2408650"/>
              <a:gd name="connsiteY3" fmla="*/ 0 h 347521"/>
              <a:gd name="connsiteX4" fmla="*/ 1777527 w 2408650"/>
              <a:gd name="connsiteY4" fmla="*/ 0 h 347521"/>
              <a:gd name="connsiteX5" fmla="*/ 2350729 w 2408650"/>
              <a:gd name="connsiteY5" fmla="*/ 0 h 347521"/>
              <a:gd name="connsiteX6" fmla="*/ 2408650 w 2408650"/>
              <a:gd name="connsiteY6" fmla="*/ 57921 h 347521"/>
              <a:gd name="connsiteX7" fmla="*/ 2408650 w 2408650"/>
              <a:gd name="connsiteY7" fmla="*/ 289600 h 347521"/>
              <a:gd name="connsiteX8" fmla="*/ 2350729 w 2408650"/>
              <a:gd name="connsiteY8" fmla="*/ 347521 h 347521"/>
              <a:gd name="connsiteX9" fmla="*/ 1823383 w 2408650"/>
              <a:gd name="connsiteY9" fmla="*/ 347521 h 347521"/>
              <a:gd name="connsiteX10" fmla="*/ 1227253 w 2408650"/>
              <a:gd name="connsiteY10" fmla="*/ 347521 h 347521"/>
              <a:gd name="connsiteX11" fmla="*/ 699907 w 2408650"/>
              <a:gd name="connsiteY11" fmla="*/ 347521 h 347521"/>
              <a:gd name="connsiteX12" fmla="*/ 57921 w 2408650"/>
              <a:gd name="connsiteY12" fmla="*/ 347521 h 347521"/>
              <a:gd name="connsiteX13" fmla="*/ 0 w 2408650"/>
              <a:gd name="connsiteY13" fmla="*/ 289600 h 347521"/>
              <a:gd name="connsiteX14" fmla="*/ 0 w 2408650"/>
              <a:gd name="connsiteY14" fmla="*/ 57921 h 347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08650" h="347521" fill="none" extrusionOk="0">
                <a:moveTo>
                  <a:pt x="0" y="57921"/>
                </a:moveTo>
                <a:cubicBezTo>
                  <a:pt x="-2585" y="18500"/>
                  <a:pt x="23561" y="3105"/>
                  <a:pt x="57921" y="0"/>
                </a:cubicBezTo>
                <a:cubicBezTo>
                  <a:pt x="195972" y="-18139"/>
                  <a:pt x="521990" y="7732"/>
                  <a:pt x="654051" y="0"/>
                </a:cubicBezTo>
                <a:cubicBezTo>
                  <a:pt x="786112" y="-7732"/>
                  <a:pt x="918153" y="-10777"/>
                  <a:pt x="1181397" y="0"/>
                </a:cubicBezTo>
                <a:cubicBezTo>
                  <a:pt x="1444641" y="10777"/>
                  <a:pt x="1524948" y="-12644"/>
                  <a:pt x="1777527" y="0"/>
                </a:cubicBezTo>
                <a:cubicBezTo>
                  <a:pt x="2030106" y="12644"/>
                  <a:pt x="2173630" y="14252"/>
                  <a:pt x="2350729" y="0"/>
                </a:cubicBezTo>
                <a:cubicBezTo>
                  <a:pt x="2386053" y="1643"/>
                  <a:pt x="2408853" y="29200"/>
                  <a:pt x="2408650" y="57921"/>
                </a:cubicBezTo>
                <a:cubicBezTo>
                  <a:pt x="2401330" y="167355"/>
                  <a:pt x="2414168" y="215256"/>
                  <a:pt x="2408650" y="289600"/>
                </a:cubicBezTo>
                <a:cubicBezTo>
                  <a:pt x="2410552" y="320736"/>
                  <a:pt x="2384326" y="344057"/>
                  <a:pt x="2350729" y="347521"/>
                </a:cubicBezTo>
                <a:cubicBezTo>
                  <a:pt x="2200810" y="365060"/>
                  <a:pt x="2074209" y="360750"/>
                  <a:pt x="1823383" y="347521"/>
                </a:cubicBezTo>
                <a:cubicBezTo>
                  <a:pt x="1572557" y="334292"/>
                  <a:pt x="1511862" y="333643"/>
                  <a:pt x="1227253" y="347521"/>
                </a:cubicBezTo>
                <a:cubicBezTo>
                  <a:pt x="942644" y="361400"/>
                  <a:pt x="814029" y="355766"/>
                  <a:pt x="699907" y="347521"/>
                </a:cubicBezTo>
                <a:cubicBezTo>
                  <a:pt x="585785" y="339276"/>
                  <a:pt x="375669" y="375151"/>
                  <a:pt x="57921" y="347521"/>
                </a:cubicBezTo>
                <a:cubicBezTo>
                  <a:pt x="32324" y="344898"/>
                  <a:pt x="762" y="322267"/>
                  <a:pt x="0" y="289600"/>
                </a:cubicBezTo>
                <a:cubicBezTo>
                  <a:pt x="-4827" y="203490"/>
                  <a:pt x="1925" y="115456"/>
                  <a:pt x="0" y="57921"/>
                </a:cubicBezTo>
                <a:close/>
              </a:path>
              <a:path w="2408650" h="347521" stroke="0" extrusionOk="0">
                <a:moveTo>
                  <a:pt x="0" y="57921"/>
                </a:moveTo>
                <a:cubicBezTo>
                  <a:pt x="3954" y="20253"/>
                  <a:pt x="25006" y="6894"/>
                  <a:pt x="57921" y="0"/>
                </a:cubicBezTo>
                <a:cubicBezTo>
                  <a:pt x="225624" y="11116"/>
                  <a:pt x="411331" y="-17640"/>
                  <a:pt x="631123" y="0"/>
                </a:cubicBezTo>
                <a:cubicBezTo>
                  <a:pt x="850915" y="17640"/>
                  <a:pt x="1034025" y="-22195"/>
                  <a:pt x="1250181" y="0"/>
                </a:cubicBezTo>
                <a:cubicBezTo>
                  <a:pt x="1466337" y="22195"/>
                  <a:pt x="2044139" y="54562"/>
                  <a:pt x="2350729" y="0"/>
                </a:cubicBezTo>
                <a:cubicBezTo>
                  <a:pt x="2381176" y="2072"/>
                  <a:pt x="2408421" y="22109"/>
                  <a:pt x="2408650" y="57921"/>
                </a:cubicBezTo>
                <a:cubicBezTo>
                  <a:pt x="2407570" y="143142"/>
                  <a:pt x="2408817" y="221138"/>
                  <a:pt x="2408650" y="289600"/>
                </a:cubicBezTo>
                <a:cubicBezTo>
                  <a:pt x="2402778" y="320083"/>
                  <a:pt x="2381724" y="346784"/>
                  <a:pt x="2350729" y="347521"/>
                </a:cubicBezTo>
                <a:cubicBezTo>
                  <a:pt x="2134376" y="360609"/>
                  <a:pt x="2013687" y="337323"/>
                  <a:pt x="1754599" y="347521"/>
                </a:cubicBezTo>
                <a:cubicBezTo>
                  <a:pt x="1495511" y="357720"/>
                  <a:pt x="1283100" y="319916"/>
                  <a:pt x="1158469" y="347521"/>
                </a:cubicBezTo>
                <a:cubicBezTo>
                  <a:pt x="1033838" y="375127"/>
                  <a:pt x="900442" y="329188"/>
                  <a:pt x="654051" y="347521"/>
                </a:cubicBezTo>
                <a:cubicBezTo>
                  <a:pt x="407660" y="365854"/>
                  <a:pt x="299386" y="368288"/>
                  <a:pt x="57921" y="347521"/>
                </a:cubicBezTo>
                <a:cubicBezTo>
                  <a:pt x="23726" y="352041"/>
                  <a:pt x="-5690" y="325056"/>
                  <a:pt x="0" y="289600"/>
                </a:cubicBezTo>
                <a:cubicBezTo>
                  <a:pt x="90" y="181809"/>
                  <a:pt x="7255" y="128199"/>
                  <a:pt x="0" y="57921"/>
                </a:cubicBezTo>
                <a:close/>
              </a:path>
            </a:pathLst>
          </a:custGeom>
          <a:solidFill>
            <a:srgbClr val="7030A0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عدم القدرة على سداد التكاليف الثابتة</a:t>
            </a:r>
            <a:endParaRPr lang="en-US" sz="1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E8379E5A-DECF-31EF-3E4F-12CA8CDB65D2}"/>
              </a:ext>
            </a:extLst>
          </p:cNvPr>
          <p:cNvSpPr/>
          <p:nvPr/>
        </p:nvSpPr>
        <p:spPr>
          <a:xfrm>
            <a:off x="9316160" y="4341267"/>
            <a:ext cx="646711" cy="399590"/>
          </a:xfrm>
          <a:custGeom>
            <a:avLst/>
            <a:gdLst>
              <a:gd name="connsiteX0" fmla="*/ 0 w 646711"/>
              <a:gd name="connsiteY0" fmla="*/ 66600 h 399590"/>
              <a:gd name="connsiteX1" fmla="*/ 66600 w 646711"/>
              <a:gd name="connsiteY1" fmla="*/ 0 h 399590"/>
              <a:gd name="connsiteX2" fmla="*/ 580111 w 646711"/>
              <a:gd name="connsiteY2" fmla="*/ 0 h 399590"/>
              <a:gd name="connsiteX3" fmla="*/ 646711 w 646711"/>
              <a:gd name="connsiteY3" fmla="*/ 66600 h 399590"/>
              <a:gd name="connsiteX4" fmla="*/ 646711 w 646711"/>
              <a:gd name="connsiteY4" fmla="*/ 332990 h 399590"/>
              <a:gd name="connsiteX5" fmla="*/ 580111 w 646711"/>
              <a:gd name="connsiteY5" fmla="*/ 399590 h 399590"/>
              <a:gd name="connsiteX6" fmla="*/ 66600 w 646711"/>
              <a:gd name="connsiteY6" fmla="*/ 399590 h 399590"/>
              <a:gd name="connsiteX7" fmla="*/ 0 w 646711"/>
              <a:gd name="connsiteY7" fmla="*/ 332990 h 399590"/>
              <a:gd name="connsiteX8" fmla="*/ 0 w 646711"/>
              <a:gd name="connsiteY8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711" h="399590" fill="none" extrusionOk="0">
                <a:moveTo>
                  <a:pt x="0" y="66600"/>
                </a:moveTo>
                <a:cubicBezTo>
                  <a:pt x="-5" y="27907"/>
                  <a:pt x="21532" y="-3417"/>
                  <a:pt x="66600" y="0"/>
                </a:cubicBezTo>
                <a:cubicBezTo>
                  <a:pt x="241022" y="-22788"/>
                  <a:pt x="361425" y="4836"/>
                  <a:pt x="580111" y="0"/>
                </a:cubicBezTo>
                <a:cubicBezTo>
                  <a:pt x="614806" y="-1015"/>
                  <a:pt x="642987" y="33115"/>
                  <a:pt x="646711" y="66600"/>
                </a:cubicBezTo>
                <a:cubicBezTo>
                  <a:pt x="637489" y="171937"/>
                  <a:pt x="656622" y="215367"/>
                  <a:pt x="646711" y="332990"/>
                </a:cubicBezTo>
                <a:cubicBezTo>
                  <a:pt x="647553" y="364120"/>
                  <a:pt x="621194" y="400695"/>
                  <a:pt x="580111" y="399590"/>
                </a:cubicBezTo>
                <a:cubicBezTo>
                  <a:pt x="438014" y="395377"/>
                  <a:pt x="292741" y="390965"/>
                  <a:pt x="66600" y="399590"/>
                </a:cubicBezTo>
                <a:cubicBezTo>
                  <a:pt x="25373" y="399154"/>
                  <a:pt x="2899" y="368347"/>
                  <a:pt x="0" y="332990"/>
                </a:cubicBezTo>
                <a:cubicBezTo>
                  <a:pt x="-9474" y="261290"/>
                  <a:pt x="12493" y="172662"/>
                  <a:pt x="0" y="66600"/>
                </a:cubicBezTo>
                <a:close/>
              </a:path>
              <a:path w="646711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22057" y="19683"/>
                  <a:pt x="417448" y="-23807"/>
                  <a:pt x="580111" y="0"/>
                </a:cubicBezTo>
                <a:cubicBezTo>
                  <a:pt x="619248" y="266"/>
                  <a:pt x="647177" y="28952"/>
                  <a:pt x="646711" y="66600"/>
                </a:cubicBezTo>
                <a:cubicBezTo>
                  <a:pt x="656247" y="148680"/>
                  <a:pt x="636551" y="222057"/>
                  <a:pt x="646711" y="332990"/>
                </a:cubicBezTo>
                <a:cubicBezTo>
                  <a:pt x="649044" y="361951"/>
                  <a:pt x="620719" y="402288"/>
                  <a:pt x="580111" y="399590"/>
                </a:cubicBezTo>
                <a:cubicBezTo>
                  <a:pt x="447422" y="376659"/>
                  <a:pt x="304459" y="404425"/>
                  <a:pt x="66600" y="399590"/>
                </a:cubicBezTo>
                <a:cubicBezTo>
                  <a:pt x="24133" y="404785"/>
                  <a:pt x="-2861" y="371757"/>
                  <a:pt x="0" y="332990"/>
                </a:cubicBezTo>
                <a:cubicBezTo>
                  <a:pt x="-6620" y="278054"/>
                  <a:pt x="-6430" y="164941"/>
                  <a:pt x="0" y="6660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1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20%</a:t>
            </a:r>
            <a:endParaRPr lang="en-US" sz="1100" b="1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EEF9F141-4579-5782-B708-B9741C47E837}"/>
              </a:ext>
            </a:extLst>
          </p:cNvPr>
          <p:cNvSpPr/>
          <p:nvPr/>
        </p:nvSpPr>
        <p:spPr>
          <a:xfrm>
            <a:off x="9612784" y="3697030"/>
            <a:ext cx="1495265" cy="401147"/>
          </a:xfrm>
          <a:custGeom>
            <a:avLst/>
            <a:gdLst>
              <a:gd name="connsiteX0" fmla="*/ 0 w 1495265"/>
              <a:gd name="connsiteY0" fmla="*/ 66859 h 401147"/>
              <a:gd name="connsiteX1" fmla="*/ 66859 w 1495265"/>
              <a:gd name="connsiteY1" fmla="*/ 0 h 401147"/>
              <a:gd name="connsiteX2" fmla="*/ 720402 w 1495265"/>
              <a:gd name="connsiteY2" fmla="*/ 0 h 401147"/>
              <a:gd name="connsiteX3" fmla="*/ 1428406 w 1495265"/>
              <a:gd name="connsiteY3" fmla="*/ 0 h 401147"/>
              <a:gd name="connsiteX4" fmla="*/ 1495265 w 1495265"/>
              <a:gd name="connsiteY4" fmla="*/ 66859 h 401147"/>
              <a:gd name="connsiteX5" fmla="*/ 1495265 w 1495265"/>
              <a:gd name="connsiteY5" fmla="*/ 334288 h 401147"/>
              <a:gd name="connsiteX6" fmla="*/ 1428406 w 1495265"/>
              <a:gd name="connsiteY6" fmla="*/ 401147 h 401147"/>
              <a:gd name="connsiteX7" fmla="*/ 774863 w 1495265"/>
              <a:gd name="connsiteY7" fmla="*/ 401147 h 401147"/>
              <a:gd name="connsiteX8" fmla="*/ 66859 w 1495265"/>
              <a:gd name="connsiteY8" fmla="*/ 401147 h 401147"/>
              <a:gd name="connsiteX9" fmla="*/ 0 w 1495265"/>
              <a:gd name="connsiteY9" fmla="*/ 334288 h 401147"/>
              <a:gd name="connsiteX10" fmla="*/ 0 w 1495265"/>
              <a:gd name="connsiteY10" fmla="*/ 66859 h 401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5265" h="401147" fill="none" extrusionOk="0">
                <a:moveTo>
                  <a:pt x="0" y="66859"/>
                </a:moveTo>
                <a:cubicBezTo>
                  <a:pt x="-3482" y="37067"/>
                  <a:pt x="27202" y="1665"/>
                  <a:pt x="66859" y="0"/>
                </a:cubicBezTo>
                <a:cubicBezTo>
                  <a:pt x="322806" y="-20015"/>
                  <a:pt x="561708" y="23903"/>
                  <a:pt x="720402" y="0"/>
                </a:cubicBezTo>
                <a:cubicBezTo>
                  <a:pt x="879096" y="-23903"/>
                  <a:pt x="1264785" y="26975"/>
                  <a:pt x="1428406" y="0"/>
                </a:cubicBezTo>
                <a:cubicBezTo>
                  <a:pt x="1465530" y="-1339"/>
                  <a:pt x="1499686" y="31070"/>
                  <a:pt x="1495265" y="66859"/>
                </a:cubicBezTo>
                <a:cubicBezTo>
                  <a:pt x="1498007" y="193923"/>
                  <a:pt x="1483320" y="273741"/>
                  <a:pt x="1495265" y="334288"/>
                </a:cubicBezTo>
                <a:cubicBezTo>
                  <a:pt x="1490028" y="370699"/>
                  <a:pt x="1470281" y="398714"/>
                  <a:pt x="1428406" y="401147"/>
                </a:cubicBezTo>
                <a:cubicBezTo>
                  <a:pt x="1153763" y="370417"/>
                  <a:pt x="1089644" y="409925"/>
                  <a:pt x="774863" y="401147"/>
                </a:cubicBezTo>
                <a:cubicBezTo>
                  <a:pt x="460082" y="392369"/>
                  <a:pt x="209275" y="404121"/>
                  <a:pt x="66859" y="401147"/>
                </a:cubicBezTo>
                <a:cubicBezTo>
                  <a:pt x="27153" y="405061"/>
                  <a:pt x="6120" y="370470"/>
                  <a:pt x="0" y="334288"/>
                </a:cubicBezTo>
                <a:cubicBezTo>
                  <a:pt x="7525" y="201030"/>
                  <a:pt x="10614" y="151525"/>
                  <a:pt x="0" y="66859"/>
                </a:cubicBezTo>
                <a:close/>
              </a:path>
              <a:path w="1495265" h="401147" stroke="0" extrusionOk="0">
                <a:moveTo>
                  <a:pt x="0" y="66859"/>
                </a:moveTo>
                <a:cubicBezTo>
                  <a:pt x="3492" y="24917"/>
                  <a:pt x="29456" y="3556"/>
                  <a:pt x="66859" y="0"/>
                </a:cubicBezTo>
                <a:cubicBezTo>
                  <a:pt x="277781" y="-32417"/>
                  <a:pt x="417087" y="-19984"/>
                  <a:pt x="747633" y="0"/>
                </a:cubicBezTo>
                <a:cubicBezTo>
                  <a:pt x="1078179" y="19984"/>
                  <a:pt x="1138106" y="24595"/>
                  <a:pt x="1428406" y="0"/>
                </a:cubicBezTo>
                <a:cubicBezTo>
                  <a:pt x="1460648" y="-5178"/>
                  <a:pt x="1498636" y="28523"/>
                  <a:pt x="1495265" y="66859"/>
                </a:cubicBezTo>
                <a:cubicBezTo>
                  <a:pt x="1493971" y="122318"/>
                  <a:pt x="1495614" y="200612"/>
                  <a:pt x="1495265" y="334288"/>
                </a:cubicBezTo>
                <a:cubicBezTo>
                  <a:pt x="1492529" y="375006"/>
                  <a:pt x="1471226" y="399905"/>
                  <a:pt x="1428406" y="401147"/>
                </a:cubicBezTo>
                <a:cubicBezTo>
                  <a:pt x="1237176" y="394163"/>
                  <a:pt x="961723" y="379324"/>
                  <a:pt x="774863" y="401147"/>
                </a:cubicBezTo>
                <a:cubicBezTo>
                  <a:pt x="588003" y="422970"/>
                  <a:pt x="304087" y="403272"/>
                  <a:pt x="66859" y="401147"/>
                </a:cubicBezTo>
                <a:cubicBezTo>
                  <a:pt x="30904" y="402660"/>
                  <a:pt x="-1667" y="378816"/>
                  <a:pt x="0" y="334288"/>
                </a:cubicBezTo>
                <a:cubicBezTo>
                  <a:pt x="5924" y="237523"/>
                  <a:pt x="-6786" y="154220"/>
                  <a:pt x="0" y="66859"/>
                </a:cubicBezTo>
                <a:close/>
              </a:path>
            </a:pathLst>
          </a:custGeom>
          <a:solidFill>
            <a:srgbClr val="92D050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Total Assets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906281A3-A5BD-5EF9-2A55-9797C5687B8D}"/>
              </a:ext>
            </a:extLst>
          </p:cNvPr>
          <p:cNvSpPr/>
          <p:nvPr/>
        </p:nvSpPr>
        <p:spPr>
          <a:xfrm>
            <a:off x="8950867" y="2164754"/>
            <a:ext cx="446489" cy="347521"/>
          </a:xfrm>
          <a:custGeom>
            <a:avLst/>
            <a:gdLst>
              <a:gd name="connsiteX0" fmla="*/ 0 w 446489"/>
              <a:gd name="connsiteY0" fmla="*/ 57921 h 347521"/>
              <a:gd name="connsiteX1" fmla="*/ 57921 w 446489"/>
              <a:gd name="connsiteY1" fmla="*/ 0 h 347521"/>
              <a:gd name="connsiteX2" fmla="*/ 388568 w 446489"/>
              <a:gd name="connsiteY2" fmla="*/ 0 h 347521"/>
              <a:gd name="connsiteX3" fmla="*/ 446489 w 446489"/>
              <a:gd name="connsiteY3" fmla="*/ 57921 h 347521"/>
              <a:gd name="connsiteX4" fmla="*/ 446489 w 446489"/>
              <a:gd name="connsiteY4" fmla="*/ 289600 h 347521"/>
              <a:gd name="connsiteX5" fmla="*/ 388568 w 446489"/>
              <a:gd name="connsiteY5" fmla="*/ 347521 h 347521"/>
              <a:gd name="connsiteX6" fmla="*/ 57921 w 446489"/>
              <a:gd name="connsiteY6" fmla="*/ 347521 h 347521"/>
              <a:gd name="connsiteX7" fmla="*/ 0 w 446489"/>
              <a:gd name="connsiteY7" fmla="*/ 289600 h 347521"/>
              <a:gd name="connsiteX8" fmla="*/ 0 w 446489"/>
              <a:gd name="connsiteY8" fmla="*/ 57921 h 347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489" h="347521" fill="none" extrusionOk="0">
                <a:moveTo>
                  <a:pt x="0" y="57921"/>
                </a:moveTo>
                <a:cubicBezTo>
                  <a:pt x="-14" y="20171"/>
                  <a:pt x="20514" y="-2234"/>
                  <a:pt x="57921" y="0"/>
                </a:cubicBezTo>
                <a:cubicBezTo>
                  <a:pt x="207327" y="-9366"/>
                  <a:pt x="255066" y="13999"/>
                  <a:pt x="388568" y="0"/>
                </a:cubicBezTo>
                <a:cubicBezTo>
                  <a:pt x="414943" y="-2731"/>
                  <a:pt x="443046" y="28980"/>
                  <a:pt x="446489" y="57921"/>
                </a:cubicBezTo>
                <a:cubicBezTo>
                  <a:pt x="441842" y="171454"/>
                  <a:pt x="451476" y="177031"/>
                  <a:pt x="446489" y="289600"/>
                </a:cubicBezTo>
                <a:cubicBezTo>
                  <a:pt x="446974" y="318330"/>
                  <a:pt x="422872" y="348116"/>
                  <a:pt x="388568" y="347521"/>
                </a:cubicBezTo>
                <a:cubicBezTo>
                  <a:pt x="261868" y="337340"/>
                  <a:pt x="204208" y="349531"/>
                  <a:pt x="57921" y="347521"/>
                </a:cubicBezTo>
                <a:cubicBezTo>
                  <a:pt x="18867" y="346828"/>
                  <a:pt x="3132" y="320049"/>
                  <a:pt x="0" y="289600"/>
                </a:cubicBezTo>
                <a:cubicBezTo>
                  <a:pt x="-9830" y="173888"/>
                  <a:pt x="1573" y="167130"/>
                  <a:pt x="0" y="57921"/>
                </a:cubicBezTo>
                <a:close/>
              </a:path>
              <a:path w="446489" h="347521" stroke="0" extrusionOk="0">
                <a:moveTo>
                  <a:pt x="0" y="57921"/>
                </a:moveTo>
                <a:cubicBezTo>
                  <a:pt x="3954" y="20253"/>
                  <a:pt x="25006" y="6894"/>
                  <a:pt x="57921" y="0"/>
                </a:cubicBezTo>
                <a:cubicBezTo>
                  <a:pt x="143787" y="-7395"/>
                  <a:pt x="224811" y="-7745"/>
                  <a:pt x="388568" y="0"/>
                </a:cubicBezTo>
                <a:cubicBezTo>
                  <a:pt x="426489" y="670"/>
                  <a:pt x="449129" y="21025"/>
                  <a:pt x="446489" y="57921"/>
                </a:cubicBezTo>
                <a:cubicBezTo>
                  <a:pt x="447300" y="163224"/>
                  <a:pt x="454413" y="214995"/>
                  <a:pt x="446489" y="289600"/>
                </a:cubicBezTo>
                <a:cubicBezTo>
                  <a:pt x="447528" y="318107"/>
                  <a:pt x="425800" y="351219"/>
                  <a:pt x="388568" y="347521"/>
                </a:cubicBezTo>
                <a:cubicBezTo>
                  <a:pt x="244206" y="333505"/>
                  <a:pt x="147789" y="342123"/>
                  <a:pt x="57921" y="347521"/>
                </a:cubicBezTo>
                <a:cubicBezTo>
                  <a:pt x="21222" y="351825"/>
                  <a:pt x="-2148" y="323079"/>
                  <a:pt x="0" y="289600"/>
                </a:cubicBezTo>
                <a:cubicBezTo>
                  <a:pt x="3123" y="225739"/>
                  <a:pt x="-4005" y="107421"/>
                  <a:pt x="0" y="57921"/>
                </a:cubicBezTo>
                <a:close/>
              </a:path>
            </a:pathLst>
          </a:custGeom>
          <a:solidFill>
            <a:srgbClr val="7030A0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08C66E10-8C6C-EBB2-23B4-3E1B23C64CCC}"/>
              </a:ext>
            </a:extLst>
          </p:cNvPr>
          <p:cNvSpPr/>
          <p:nvPr/>
        </p:nvSpPr>
        <p:spPr>
          <a:xfrm>
            <a:off x="6019568" y="2139950"/>
            <a:ext cx="402260" cy="327747"/>
          </a:xfrm>
          <a:custGeom>
            <a:avLst/>
            <a:gdLst>
              <a:gd name="connsiteX0" fmla="*/ 0 w 402260"/>
              <a:gd name="connsiteY0" fmla="*/ 54626 h 327747"/>
              <a:gd name="connsiteX1" fmla="*/ 54626 w 402260"/>
              <a:gd name="connsiteY1" fmla="*/ 0 h 327747"/>
              <a:gd name="connsiteX2" fmla="*/ 347634 w 402260"/>
              <a:gd name="connsiteY2" fmla="*/ 0 h 327747"/>
              <a:gd name="connsiteX3" fmla="*/ 402260 w 402260"/>
              <a:gd name="connsiteY3" fmla="*/ 54626 h 327747"/>
              <a:gd name="connsiteX4" fmla="*/ 402260 w 402260"/>
              <a:gd name="connsiteY4" fmla="*/ 273121 h 327747"/>
              <a:gd name="connsiteX5" fmla="*/ 347634 w 402260"/>
              <a:gd name="connsiteY5" fmla="*/ 327747 h 327747"/>
              <a:gd name="connsiteX6" fmla="*/ 54626 w 402260"/>
              <a:gd name="connsiteY6" fmla="*/ 327747 h 327747"/>
              <a:gd name="connsiteX7" fmla="*/ 0 w 402260"/>
              <a:gd name="connsiteY7" fmla="*/ 273121 h 327747"/>
              <a:gd name="connsiteX8" fmla="*/ 0 w 402260"/>
              <a:gd name="connsiteY8" fmla="*/ 54626 h 327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2260" h="327747" fill="none" extrusionOk="0">
                <a:moveTo>
                  <a:pt x="0" y="54626"/>
                </a:moveTo>
                <a:cubicBezTo>
                  <a:pt x="-6251" y="24282"/>
                  <a:pt x="25459" y="-3334"/>
                  <a:pt x="54626" y="0"/>
                </a:cubicBezTo>
                <a:cubicBezTo>
                  <a:pt x="183290" y="13786"/>
                  <a:pt x="267916" y="9322"/>
                  <a:pt x="347634" y="0"/>
                </a:cubicBezTo>
                <a:cubicBezTo>
                  <a:pt x="373769" y="-843"/>
                  <a:pt x="401507" y="27312"/>
                  <a:pt x="402260" y="54626"/>
                </a:cubicBezTo>
                <a:cubicBezTo>
                  <a:pt x="406628" y="135662"/>
                  <a:pt x="407123" y="224099"/>
                  <a:pt x="402260" y="273121"/>
                </a:cubicBezTo>
                <a:cubicBezTo>
                  <a:pt x="399947" y="298331"/>
                  <a:pt x="378464" y="329896"/>
                  <a:pt x="347634" y="327747"/>
                </a:cubicBezTo>
                <a:cubicBezTo>
                  <a:pt x="252190" y="335922"/>
                  <a:pt x="124448" y="331457"/>
                  <a:pt x="54626" y="327747"/>
                </a:cubicBezTo>
                <a:cubicBezTo>
                  <a:pt x="21541" y="326335"/>
                  <a:pt x="-862" y="303194"/>
                  <a:pt x="0" y="273121"/>
                </a:cubicBezTo>
                <a:cubicBezTo>
                  <a:pt x="-5325" y="187492"/>
                  <a:pt x="4491" y="99888"/>
                  <a:pt x="0" y="54626"/>
                </a:cubicBezTo>
                <a:close/>
              </a:path>
              <a:path w="402260" h="327747" stroke="0" extrusionOk="0">
                <a:moveTo>
                  <a:pt x="0" y="54626"/>
                </a:moveTo>
                <a:cubicBezTo>
                  <a:pt x="3937" y="27023"/>
                  <a:pt x="23705" y="-365"/>
                  <a:pt x="54626" y="0"/>
                </a:cubicBezTo>
                <a:cubicBezTo>
                  <a:pt x="163528" y="-12922"/>
                  <a:pt x="239557" y="5375"/>
                  <a:pt x="347634" y="0"/>
                </a:cubicBezTo>
                <a:cubicBezTo>
                  <a:pt x="379507" y="957"/>
                  <a:pt x="405787" y="23353"/>
                  <a:pt x="402260" y="54626"/>
                </a:cubicBezTo>
                <a:cubicBezTo>
                  <a:pt x="404532" y="144266"/>
                  <a:pt x="394968" y="218772"/>
                  <a:pt x="402260" y="273121"/>
                </a:cubicBezTo>
                <a:cubicBezTo>
                  <a:pt x="407366" y="305700"/>
                  <a:pt x="377797" y="326464"/>
                  <a:pt x="347634" y="327747"/>
                </a:cubicBezTo>
                <a:cubicBezTo>
                  <a:pt x="286439" y="338169"/>
                  <a:pt x="138769" y="337339"/>
                  <a:pt x="54626" y="327747"/>
                </a:cubicBezTo>
                <a:cubicBezTo>
                  <a:pt x="24273" y="322446"/>
                  <a:pt x="4549" y="304657"/>
                  <a:pt x="0" y="273121"/>
                </a:cubicBezTo>
                <a:cubicBezTo>
                  <a:pt x="-7705" y="179846"/>
                  <a:pt x="-5460" y="139589"/>
                  <a:pt x="0" y="54626"/>
                </a:cubicBezTo>
                <a:close/>
              </a:path>
            </a:pathLst>
          </a:custGeom>
          <a:solidFill>
            <a:srgbClr val="7030A0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2348120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6FAC44CB-1B3B-7366-ACFD-64F02E3D7C84}"/>
              </a:ext>
            </a:extLst>
          </p:cNvPr>
          <p:cNvSpPr/>
          <p:nvPr/>
        </p:nvSpPr>
        <p:spPr>
          <a:xfrm>
            <a:off x="10450534" y="3124463"/>
            <a:ext cx="1087758" cy="399590"/>
          </a:xfrm>
          <a:custGeom>
            <a:avLst/>
            <a:gdLst>
              <a:gd name="connsiteX0" fmla="*/ 0 w 1087758"/>
              <a:gd name="connsiteY0" fmla="*/ 66600 h 399590"/>
              <a:gd name="connsiteX1" fmla="*/ 66600 w 1087758"/>
              <a:gd name="connsiteY1" fmla="*/ 0 h 399590"/>
              <a:gd name="connsiteX2" fmla="*/ 524788 w 1087758"/>
              <a:gd name="connsiteY2" fmla="*/ 0 h 399590"/>
              <a:gd name="connsiteX3" fmla="*/ 1021158 w 1087758"/>
              <a:gd name="connsiteY3" fmla="*/ 0 h 399590"/>
              <a:gd name="connsiteX4" fmla="*/ 1087758 w 1087758"/>
              <a:gd name="connsiteY4" fmla="*/ 66600 h 399590"/>
              <a:gd name="connsiteX5" fmla="*/ 1087758 w 1087758"/>
              <a:gd name="connsiteY5" fmla="*/ 332990 h 399590"/>
              <a:gd name="connsiteX6" fmla="*/ 1021158 w 1087758"/>
              <a:gd name="connsiteY6" fmla="*/ 399590 h 399590"/>
              <a:gd name="connsiteX7" fmla="*/ 562970 w 1087758"/>
              <a:gd name="connsiteY7" fmla="*/ 399590 h 399590"/>
              <a:gd name="connsiteX8" fmla="*/ 66600 w 1087758"/>
              <a:gd name="connsiteY8" fmla="*/ 399590 h 399590"/>
              <a:gd name="connsiteX9" fmla="*/ 0 w 1087758"/>
              <a:gd name="connsiteY9" fmla="*/ 332990 h 399590"/>
              <a:gd name="connsiteX10" fmla="*/ 0 w 1087758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87758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279089" y="7460"/>
                  <a:pt x="421356" y="-8478"/>
                  <a:pt x="524788" y="0"/>
                </a:cubicBezTo>
                <a:cubicBezTo>
                  <a:pt x="628220" y="8478"/>
                  <a:pt x="824335" y="-22584"/>
                  <a:pt x="1021158" y="0"/>
                </a:cubicBezTo>
                <a:cubicBezTo>
                  <a:pt x="1058782" y="-5652"/>
                  <a:pt x="1092059" y="30923"/>
                  <a:pt x="1087758" y="66600"/>
                </a:cubicBezTo>
                <a:cubicBezTo>
                  <a:pt x="1098598" y="142846"/>
                  <a:pt x="1097427" y="251105"/>
                  <a:pt x="1087758" y="332990"/>
                </a:cubicBezTo>
                <a:cubicBezTo>
                  <a:pt x="1083313" y="369336"/>
                  <a:pt x="1060839" y="398165"/>
                  <a:pt x="1021158" y="399590"/>
                </a:cubicBezTo>
                <a:cubicBezTo>
                  <a:pt x="900554" y="394808"/>
                  <a:pt x="688360" y="378245"/>
                  <a:pt x="562970" y="399590"/>
                </a:cubicBezTo>
                <a:cubicBezTo>
                  <a:pt x="437580" y="420935"/>
                  <a:pt x="213426" y="388506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1087758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89964" y="-11134"/>
                  <a:pt x="313730" y="14017"/>
                  <a:pt x="543879" y="0"/>
                </a:cubicBezTo>
                <a:cubicBezTo>
                  <a:pt x="774028" y="-14017"/>
                  <a:pt x="820658" y="-18218"/>
                  <a:pt x="1021158" y="0"/>
                </a:cubicBezTo>
                <a:cubicBezTo>
                  <a:pt x="1052234" y="-6310"/>
                  <a:pt x="1093196" y="27542"/>
                  <a:pt x="1087758" y="66600"/>
                </a:cubicBezTo>
                <a:cubicBezTo>
                  <a:pt x="1086064" y="189726"/>
                  <a:pt x="1093357" y="245350"/>
                  <a:pt x="1087758" y="332990"/>
                </a:cubicBezTo>
                <a:cubicBezTo>
                  <a:pt x="1083443" y="375755"/>
                  <a:pt x="1063838" y="398348"/>
                  <a:pt x="1021158" y="399590"/>
                </a:cubicBezTo>
                <a:cubicBezTo>
                  <a:pt x="801693" y="408022"/>
                  <a:pt x="686063" y="403818"/>
                  <a:pt x="562970" y="399590"/>
                </a:cubicBezTo>
                <a:cubicBezTo>
                  <a:pt x="439877" y="395362"/>
                  <a:pt x="211408" y="384546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Total Loans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5D509EE9-AF44-6447-9FE9-33946FF1DD72}"/>
              </a:ext>
            </a:extLst>
          </p:cNvPr>
          <p:cNvSpPr/>
          <p:nvPr/>
        </p:nvSpPr>
        <p:spPr>
          <a:xfrm>
            <a:off x="6829082" y="1418119"/>
            <a:ext cx="3108194" cy="399590"/>
          </a:xfrm>
          <a:custGeom>
            <a:avLst/>
            <a:gdLst>
              <a:gd name="connsiteX0" fmla="*/ 0 w 3108194"/>
              <a:gd name="connsiteY0" fmla="*/ 66600 h 399590"/>
              <a:gd name="connsiteX1" fmla="*/ 66600 w 3108194"/>
              <a:gd name="connsiteY1" fmla="*/ 0 h 399590"/>
              <a:gd name="connsiteX2" fmla="*/ 631849 w 3108194"/>
              <a:gd name="connsiteY2" fmla="*/ 0 h 399590"/>
              <a:gd name="connsiteX3" fmla="*/ 1197098 w 3108194"/>
              <a:gd name="connsiteY3" fmla="*/ 0 h 399590"/>
              <a:gd name="connsiteX4" fmla="*/ 1732597 w 3108194"/>
              <a:gd name="connsiteY4" fmla="*/ 0 h 399590"/>
              <a:gd name="connsiteX5" fmla="*/ 2387095 w 3108194"/>
              <a:gd name="connsiteY5" fmla="*/ 0 h 399590"/>
              <a:gd name="connsiteX6" fmla="*/ 3041594 w 3108194"/>
              <a:gd name="connsiteY6" fmla="*/ 0 h 399590"/>
              <a:gd name="connsiteX7" fmla="*/ 3108194 w 3108194"/>
              <a:gd name="connsiteY7" fmla="*/ 66600 h 399590"/>
              <a:gd name="connsiteX8" fmla="*/ 3108194 w 3108194"/>
              <a:gd name="connsiteY8" fmla="*/ 332990 h 399590"/>
              <a:gd name="connsiteX9" fmla="*/ 3041594 w 3108194"/>
              <a:gd name="connsiteY9" fmla="*/ 399590 h 399590"/>
              <a:gd name="connsiteX10" fmla="*/ 2387095 w 3108194"/>
              <a:gd name="connsiteY10" fmla="*/ 399590 h 399590"/>
              <a:gd name="connsiteX11" fmla="*/ 1821846 w 3108194"/>
              <a:gd name="connsiteY11" fmla="*/ 399590 h 399590"/>
              <a:gd name="connsiteX12" fmla="*/ 1316097 w 3108194"/>
              <a:gd name="connsiteY12" fmla="*/ 399590 h 399590"/>
              <a:gd name="connsiteX13" fmla="*/ 661599 w 3108194"/>
              <a:gd name="connsiteY13" fmla="*/ 399590 h 399590"/>
              <a:gd name="connsiteX14" fmla="*/ 66600 w 3108194"/>
              <a:gd name="connsiteY14" fmla="*/ 399590 h 399590"/>
              <a:gd name="connsiteX15" fmla="*/ 0 w 3108194"/>
              <a:gd name="connsiteY15" fmla="*/ 332990 h 399590"/>
              <a:gd name="connsiteX16" fmla="*/ 0 w 3108194"/>
              <a:gd name="connsiteY16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08194" h="399590" fill="none" extrusionOk="0">
                <a:moveTo>
                  <a:pt x="0" y="66600"/>
                </a:moveTo>
                <a:cubicBezTo>
                  <a:pt x="127" y="28663"/>
                  <a:pt x="26447" y="3890"/>
                  <a:pt x="66600" y="0"/>
                </a:cubicBezTo>
                <a:cubicBezTo>
                  <a:pt x="182446" y="17231"/>
                  <a:pt x="515369" y="-8194"/>
                  <a:pt x="631849" y="0"/>
                </a:cubicBezTo>
                <a:cubicBezTo>
                  <a:pt x="748329" y="8194"/>
                  <a:pt x="916517" y="2218"/>
                  <a:pt x="1197098" y="0"/>
                </a:cubicBezTo>
                <a:cubicBezTo>
                  <a:pt x="1477679" y="-2218"/>
                  <a:pt x="1539368" y="10434"/>
                  <a:pt x="1732597" y="0"/>
                </a:cubicBezTo>
                <a:cubicBezTo>
                  <a:pt x="1925826" y="-10434"/>
                  <a:pt x="2200547" y="25927"/>
                  <a:pt x="2387095" y="0"/>
                </a:cubicBezTo>
                <a:cubicBezTo>
                  <a:pt x="2573643" y="-25927"/>
                  <a:pt x="2845665" y="-22831"/>
                  <a:pt x="3041594" y="0"/>
                </a:cubicBezTo>
                <a:cubicBezTo>
                  <a:pt x="3081505" y="-1402"/>
                  <a:pt x="3108716" y="28693"/>
                  <a:pt x="3108194" y="66600"/>
                </a:cubicBezTo>
                <a:cubicBezTo>
                  <a:pt x="3115963" y="190006"/>
                  <a:pt x="3121000" y="260984"/>
                  <a:pt x="3108194" y="332990"/>
                </a:cubicBezTo>
                <a:cubicBezTo>
                  <a:pt x="3107405" y="366734"/>
                  <a:pt x="3076289" y="397526"/>
                  <a:pt x="3041594" y="399590"/>
                </a:cubicBezTo>
                <a:cubicBezTo>
                  <a:pt x="2843486" y="399009"/>
                  <a:pt x="2694997" y="383230"/>
                  <a:pt x="2387095" y="399590"/>
                </a:cubicBezTo>
                <a:cubicBezTo>
                  <a:pt x="2079193" y="415950"/>
                  <a:pt x="1943649" y="400950"/>
                  <a:pt x="1821846" y="399590"/>
                </a:cubicBezTo>
                <a:cubicBezTo>
                  <a:pt x="1700043" y="398230"/>
                  <a:pt x="1545454" y="410814"/>
                  <a:pt x="1316097" y="399590"/>
                </a:cubicBezTo>
                <a:cubicBezTo>
                  <a:pt x="1086740" y="388366"/>
                  <a:pt x="920574" y="416133"/>
                  <a:pt x="661599" y="399590"/>
                </a:cubicBezTo>
                <a:cubicBezTo>
                  <a:pt x="402624" y="383047"/>
                  <a:pt x="227074" y="383270"/>
                  <a:pt x="66600" y="399590"/>
                </a:cubicBezTo>
                <a:cubicBezTo>
                  <a:pt x="38918" y="399730"/>
                  <a:pt x="-4888" y="373956"/>
                  <a:pt x="0" y="332990"/>
                </a:cubicBezTo>
                <a:cubicBezTo>
                  <a:pt x="8959" y="220078"/>
                  <a:pt x="-3994" y="178027"/>
                  <a:pt x="0" y="66600"/>
                </a:cubicBezTo>
                <a:close/>
              </a:path>
              <a:path w="3108194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55767" y="-7167"/>
                  <a:pt x="457121" y="6538"/>
                  <a:pt x="661599" y="0"/>
                </a:cubicBezTo>
                <a:cubicBezTo>
                  <a:pt x="866077" y="-6538"/>
                  <a:pt x="1184866" y="-7033"/>
                  <a:pt x="1316097" y="0"/>
                </a:cubicBezTo>
                <a:cubicBezTo>
                  <a:pt x="1447328" y="7033"/>
                  <a:pt x="1780267" y="12169"/>
                  <a:pt x="1970596" y="0"/>
                </a:cubicBezTo>
                <a:cubicBezTo>
                  <a:pt x="2160925" y="-12169"/>
                  <a:pt x="2566820" y="43109"/>
                  <a:pt x="3041594" y="0"/>
                </a:cubicBezTo>
                <a:cubicBezTo>
                  <a:pt x="3080709" y="-7821"/>
                  <a:pt x="3112020" y="32516"/>
                  <a:pt x="3108194" y="66600"/>
                </a:cubicBezTo>
                <a:cubicBezTo>
                  <a:pt x="3113113" y="171387"/>
                  <a:pt x="3101156" y="238546"/>
                  <a:pt x="3108194" y="332990"/>
                </a:cubicBezTo>
                <a:cubicBezTo>
                  <a:pt x="3102509" y="374967"/>
                  <a:pt x="3075515" y="401575"/>
                  <a:pt x="3041594" y="399590"/>
                </a:cubicBezTo>
                <a:cubicBezTo>
                  <a:pt x="2767609" y="401781"/>
                  <a:pt x="2739207" y="401046"/>
                  <a:pt x="2446595" y="399590"/>
                </a:cubicBezTo>
                <a:cubicBezTo>
                  <a:pt x="2153983" y="398134"/>
                  <a:pt x="2183717" y="379885"/>
                  <a:pt x="1940846" y="399590"/>
                </a:cubicBezTo>
                <a:cubicBezTo>
                  <a:pt x="1697975" y="419295"/>
                  <a:pt x="1578696" y="420132"/>
                  <a:pt x="1375597" y="399590"/>
                </a:cubicBezTo>
                <a:cubicBezTo>
                  <a:pt x="1172498" y="379048"/>
                  <a:pt x="882502" y="424658"/>
                  <a:pt x="721099" y="399590"/>
                </a:cubicBezTo>
                <a:cubicBezTo>
                  <a:pt x="559696" y="374522"/>
                  <a:pt x="371611" y="387638"/>
                  <a:pt x="66600" y="399590"/>
                </a:cubicBezTo>
                <a:cubicBezTo>
                  <a:pt x="28771" y="398956"/>
                  <a:pt x="3436" y="365805"/>
                  <a:pt x="0" y="332990"/>
                </a:cubicBezTo>
                <a:cubicBezTo>
                  <a:pt x="-5720" y="272562"/>
                  <a:pt x="5455" y="188121"/>
                  <a:pt x="0" y="6660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المخاطر المعرضة لها الشركة</a:t>
            </a:r>
            <a:endParaRPr lang="en-US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9DEFA87C-167C-5BD7-F8EE-DF71B44B517A}"/>
              </a:ext>
            </a:extLst>
          </p:cNvPr>
          <p:cNvSpPr/>
          <p:nvPr/>
        </p:nvSpPr>
        <p:spPr>
          <a:xfrm>
            <a:off x="6312589" y="2397581"/>
            <a:ext cx="1366916" cy="374001"/>
          </a:xfrm>
          <a:custGeom>
            <a:avLst/>
            <a:gdLst>
              <a:gd name="connsiteX0" fmla="*/ 0 w 1366916"/>
              <a:gd name="connsiteY0" fmla="*/ 62335 h 374001"/>
              <a:gd name="connsiteX1" fmla="*/ 62335 w 1366916"/>
              <a:gd name="connsiteY1" fmla="*/ 0 h 374001"/>
              <a:gd name="connsiteX2" fmla="*/ 658613 w 1366916"/>
              <a:gd name="connsiteY2" fmla="*/ 0 h 374001"/>
              <a:gd name="connsiteX3" fmla="*/ 1304581 w 1366916"/>
              <a:gd name="connsiteY3" fmla="*/ 0 h 374001"/>
              <a:gd name="connsiteX4" fmla="*/ 1366916 w 1366916"/>
              <a:gd name="connsiteY4" fmla="*/ 62335 h 374001"/>
              <a:gd name="connsiteX5" fmla="*/ 1366916 w 1366916"/>
              <a:gd name="connsiteY5" fmla="*/ 311666 h 374001"/>
              <a:gd name="connsiteX6" fmla="*/ 1304581 w 1366916"/>
              <a:gd name="connsiteY6" fmla="*/ 374001 h 374001"/>
              <a:gd name="connsiteX7" fmla="*/ 708303 w 1366916"/>
              <a:gd name="connsiteY7" fmla="*/ 374001 h 374001"/>
              <a:gd name="connsiteX8" fmla="*/ 62335 w 1366916"/>
              <a:gd name="connsiteY8" fmla="*/ 374001 h 374001"/>
              <a:gd name="connsiteX9" fmla="*/ 0 w 1366916"/>
              <a:gd name="connsiteY9" fmla="*/ 311666 h 374001"/>
              <a:gd name="connsiteX10" fmla="*/ 0 w 1366916"/>
              <a:gd name="connsiteY10" fmla="*/ 62335 h 37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66916" h="374001" fill="none" extrusionOk="0">
                <a:moveTo>
                  <a:pt x="0" y="62335"/>
                </a:moveTo>
                <a:cubicBezTo>
                  <a:pt x="-1528" y="31039"/>
                  <a:pt x="26385" y="928"/>
                  <a:pt x="62335" y="0"/>
                </a:cubicBezTo>
                <a:cubicBezTo>
                  <a:pt x="294543" y="-24112"/>
                  <a:pt x="424491" y="8251"/>
                  <a:pt x="658613" y="0"/>
                </a:cubicBezTo>
                <a:cubicBezTo>
                  <a:pt x="892735" y="-8251"/>
                  <a:pt x="1074115" y="-25532"/>
                  <a:pt x="1304581" y="0"/>
                </a:cubicBezTo>
                <a:cubicBezTo>
                  <a:pt x="1340050" y="-6993"/>
                  <a:pt x="1373161" y="29513"/>
                  <a:pt x="1366916" y="62335"/>
                </a:cubicBezTo>
                <a:cubicBezTo>
                  <a:pt x="1355203" y="134111"/>
                  <a:pt x="1358558" y="259398"/>
                  <a:pt x="1366916" y="311666"/>
                </a:cubicBezTo>
                <a:cubicBezTo>
                  <a:pt x="1361853" y="345596"/>
                  <a:pt x="1345401" y="370858"/>
                  <a:pt x="1304581" y="374001"/>
                </a:cubicBezTo>
                <a:cubicBezTo>
                  <a:pt x="1021931" y="348542"/>
                  <a:pt x="922281" y="372460"/>
                  <a:pt x="708303" y="374001"/>
                </a:cubicBezTo>
                <a:cubicBezTo>
                  <a:pt x="494325" y="375542"/>
                  <a:pt x="317874" y="383866"/>
                  <a:pt x="62335" y="374001"/>
                </a:cubicBezTo>
                <a:cubicBezTo>
                  <a:pt x="25101" y="377951"/>
                  <a:pt x="6627" y="345288"/>
                  <a:pt x="0" y="311666"/>
                </a:cubicBezTo>
                <a:cubicBezTo>
                  <a:pt x="10820" y="199014"/>
                  <a:pt x="-918" y="154462"/>
                  <a:pt x="0" y="62335"/>
                </a:cubicBezTo>
                <a:close/>
              </a:path>
              <a:path w="1366916" h="374001" stroke="0" extrusionOk="0">
                <a:moveTo>
                  <a:pt x="0" y="62335"/>
                </a:moveTo>
                <a:cubicBezTo>
                  <a:pt x="1157" y="26246"/>
                  <a:pt x="26850" y="7882"/>
                  <a:pt x="62335" y="0"/>
                </a:cubicBezTo>
                <a:cubicBezTo>
                  <a:pt x="294108" y="29889"/>
                  <a:pt x="504662" y="-6590"/>
                  <a:pt x="683458" y="0"/>
                </a:cubicBezTo>
                <a:cubicBezTo>
                  <a:pt x="862254" y="6590"/>
                  <a:pt x="1136179" y="-968"/>
                  <a:pt x="1304581" y="0"/>
                </a:cubicBezTo>
                <a:cubicBezTo>
                  <a:pt x="1338205" y="-889"/>
                  <a:pt x="1373264" y="25252"/>
                  <a:pt x="1366916" y="62335"/>
                </a:cubicBezTo>
                <a:cubicBezTo>
                  <a:pt x="1367056" y="164814"/>
                  <a:pt x="1368987" y="257329"/>
                  <a:pt x="1366916" y="311666"/>
                </a:cubicBezTo>
                <a:cubicBezTo>
                  <a:pt x="1363577" y="350722"/>
                  <a:pt x="1341860" y="373400"/>
                  <a:pt x="1304581" y="374001"/>
                </a:cubicBezTo>
                <a:cubicBezTo>
                  <a:pt x="1026625" y="389572"/>
                  <a:pt x="828355" y="358132"/>
                  <a:pt x="708303" y="374001"/>
                </a:cubicBezTo>
                <a:cubicBezTo>
                  <a:pt x="588251" y="389870"/>
                  <a:pt x="379773" y="345409"/>
                  <a:pt x="62335" y="374001"/>
                </a:cubicBezTo>
                <a:cubicBezTo>
                  <a:pt x="28816" y="375417"/>
                  <a:pt x="-1240" y="351746"/>
                  <a:pt x="0" y="311666"/>
                </a:cubicBezTo>
                <a:cubicBezTo>
                  <a:pt x="-3408" y="228182"/>
                  <a:pt x="-12139" y="122663"/>
                  <a:pt x="0" y="62335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Fixed Cost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2946A3EB-2666-4EBB-3E34-99F37A3300D5}"/>
              </a:ext>
            </a:extLst>
          </p:cNvPr>
          <p:cNvSpPr/>
          <p:nvPr/>
        </p:nvSpPr>
        <p:spPr>
          <a:xfrm>
            <a:off x="9265667" y="2437791"/>
            <a:ext cx="1984821" cy="374001"/>
          </a:xfrm>
          <a:custGeom>
            <a:avLst/>
            <a:gdLst>
              <a:gd name="connsiteX0" fmla="*/ 0 w 1984821"/>
              <a:gd name="connsiteY0" fmla="*/ 62335 h 374001"/>
              <a:gd name="connsiteX1" fmla="*/ 62335 w 1984821"/>
              <a:gd name="connsiteY1" fmla="*/ 0 h 374001"/>
              <a:gd name="connsiteX2" fmla="*/ 700987 w 1984821"/>
              <a:gd name="connsiteY2" fmla="*/ 0 h 374001"/>
              <a:gd name="connsiteX3" fmla="*/ 1339639 w 1984821"/>
              <a:gd name="connsiteY3" fmla="*/ 0 h 374001"/>
              <a:gd name="connsiteX4" fmla="*/ 1922486 w 1984821"/>
              <a:gd name="connsiteY4" fmla="*/ 0 h 374001"/>
              <a:gd name="connsiteX5" fmla="*/ 1984821 w 1984821"/>
              <a:gd name="connsiteY5" fmla="*/ 62335 h 374001"/>
              <a:gd name="connsiteX6" fmla="*/ 1984821 w 1984821"/>
              <a:gd name="connsiteY6" fmla="*/ 311666 h 374001"/>
              <a:gd name="connsiteX7" fmla="*/ 1922486 w 1984821"/>
              <a:gd name="connsiteY7" fmla="*/ 374001 h 374001"/>
              <a:gd name="connsiteX8" fmla="*/ 1283834 w 1984821"/>
              <a:gd name="connsiteY8" fmla="*/ 374001 h 374001"/>
              <a:gd name="connsiteX9" fmla="*/ 645182 w 1984821"/>
              <a:gd name="connsiteY9" fmla="*/ 374001 h 374001"/>
              <a:gd name="connsiteX10" fmla="*/ 62335 w 1984821"/>
              <a:gd name="connsiteY10" fmla="*/ 374001 h 374001"/>
              <a:gd name="connsiteX11" fmla="*/ 0 w 1984821"/>
              <a:gd name="connsiteY11" fmla="*/ 311666 h 374001"/>
              <a:gd name="connsiteX12" fmla="*/ 0 w 1984821"/>
              <a:gd name="connsiteY12" fmla="*/ 62335 h 37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84821" h="374001" fill="none" extrusionOk="0">
                <a:moveTo>
                  <a:pt x="0" y="62335"/>
                </a:moveTo>
                <a:cubicBezTo>
                  <a:pt x="-6316" y="24084"/>
                  <a:pt x="31649" y="-4319"/>
                  <a:pt x="62335" y="0"/>
                </a:cubicBezTo>
                <a:cubicBezTo>
                  <a:pt x="220453" y="6423"/>
                  <a:pt x="493488" y="-16829"/>
                  <a:pt x="700987" y="0"/>
                </a:cubicBezTo>
                <a:cubicBezTo>
                  <a:pt x="908486" y="16829"/>
                  <a:pt x="1075438" y="15624"/>
                  <a:pt x="1339639" y="0"/>
                </a:cubicBezTo>
                <a:cubicBezTo>
                  <a:pt x="1603840" y="-15624"/>
                  <a:pt x="1771650" y="6788"/>
                  <a:pt x="1922486" y="0"/>
                </a:cubicBezTo>
                <a:cubicBezTo>
                  <a:pt x="1951850" y="-497"/>
                  <a:pt x="1991214" y="24765"/>
                  <a:pt x="1984821" y="62335"/>
                </a:cubicBezTo>
                <a:cubicBezTo>
                  <a:pt x="1983687" y="141842"/>
                  <a:pt x="1992231" y="260402"/>
                  <a:pt x="1984821" y="311666"/>
                </a:cubicBezTo>
                <a:cubicBezTo>
                  <a:pt x="1977858" y="345889"/>
                  <a:pt x="1954816" y="369598"/>
                  <a:pt x="1922486" y="374001"/>
                </a:cubicBezTo>
                <a:cubicBezTo>
                  <a:pt x="1765183" y="350379"/>
                  <a:pt x="1570622" y="391580"/>
                  <a:pt x="1283834" y="374001"/>
                </a:cubicBezTo>
                <a:cubicBezTo>
                  <a:pt x="997046" y="356422"/>
                  <a:pt x="894262" y="405047"/>
                  <a:pt x="645182" y="374001"/>
                </a:cubicBezTo>
                <a:cubicBezTo>
                  <a:pt x="396102" y="342955"/>
                  <a:pt x="206840" y="387021"/>
                  <a:pt x="62335" y="374001"/>
                </a:cubicBezTo>
                <a:cubicBezTo>
                  <a:pt x="26244" y="367593"/>
                  <a:pt x="-5248" y="340904"/>
                  <a:pt x="0" y="311666"/>
                </a:cubicBezTo>
                <a:cubicBezTo>
                  <a:pt x="3617" y="232360"/>
                  <a:pt x="-7548" y="121127"/>
                  <a:pt x="0" y="62335"/>
                </a:cubicBezTo>
                <a:close/>
              </a:path>
              <a:path w="1984821" h="374001" stroke="0" extrusionOk="0">
                <a:moveTo>
                  <a:pt x="0" y="62335"/>
                </a:moveTo>
                <a:cubicBezTo>
                  <a:pt x="1157" y="26246"/>
                  <a:pt x="26850" y="7882"/>
                  <a:pt x="62335" y="0"/>
                </a:cubicBezTo>
                <a:cubicBezTo>
                  <a:pt x="282838" y="-20185"/>
                  <a:pt x="524257" y="15726"/>
                  <a:pt x="682385" y="0"/>
                </a:cubicBezTo>
                <a:cubicBezTo>
                  <a:pt x="840513" y="-15726"/>
                  <a:pt x="1099624" y="23335"/>
                  <a:pt x="1339639" y="0"/>
                </a:cubicBezTo>
                <a:cubicBezTo>
                  <a:pt x="1579654" y="-23335"/>
                  <a:pt x="1765803" y="-22825"/>
                  <a:pt x="1922486" y="0"/>
                </a:cubicBezTo>
                <a:cubicBezTo>
                  <a:pt x="1951836" y="6821"/>
                  <a:pt x="1984623" y="24610"/>
                  <a:pt x="1984821" y="62335"/>
                </a:cubicBezTo>
                <a:cubicBezTo>
                  <a:pt x="1986200" y="125090"/>
                  <a:pt x="1972601" y="193275"/>
                  <a:pt x="1984821" y="311666"/>
                </a:cubicBezTo>
                <a:cubicBezTo>
                  <a:pt x="1980290" y="344931"/>
                  <a:pt x="1952483" y="370716"/>
                  <a:pt x="1922486" y="374001"/>
                </a:cubicBezTo>
                <a:cubicBezTo>
                  <a:pt x="1663986" y="391003"/>
                  <a:pt x="1457819" y="367584"/>
                  <a:pt x="1283834" y="374001"/>
                </a:cubicBezTo>
                <a:cubicBezTo>
                  <a:pt x="1109849" y="380418"/>
                  <a:pt x="813148" y="346237"/>
                  <a:pt x="645182" y="374001"/>
                </a:cubicBezTo>
                <a:cubicBezTo>
                  <a:pt x="477216" y="401765"/>
                  <a:pt x="321812" y="370949"/>
                  <a:pt x="62335" y="374001"/>
                </a:cubicBezTo>
                <a:cubicBezTo>
                  <a:pt x="32102" y="377938"/>
                  <a:pt x="-1429" y="343534"/>
                  <a:pt x="0" y="311666"/>
                </a:cubicBezTo>
                <a:cubicBezTo>
                  <a:pt x="-5420" y="210831"/>
                  <a:pt x="8509" y="156870"/>
                  <a:pt x="0" y="62335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Investment Risk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754A21FD-CF9A-27DF-8487-EE6EACA6BE70}"/>
              </a:ext>
            </a:extLst>
          </p:cNvPr>
          <p:cNvSpPr/>
          <p:nvPr/>
        </p:nvSpPr>
        <p:spPr>
          <a:xfrm>
            <a:off x="9013988" y="3123019"/>
            <a:ext cx="1346429" cy="399590"/>
          </a:xfrm>
          <a:custGeom>
            <a:avLst/>
            <a:gdLst>
              <a:gd name="connsiteX0" fmla="*/ 0 w 1346429"/>
              <a:gd name="connsiteY0" fmla="*/ 66600 h 399590"/>
              <a:gd name="connsiteX1" fmla="*/ 66600 w 1346429"/>
              <a:gd name="connsiteY1" fmla="*/ 0 h 399590"/>
              <a:gd name="connsiteX2" fmla="*/ 648950 w 1346429"/>
              <a:gd name="connsiteY2" fmla="*/ 0 h 399590"/>
              <a:gd name="connsiteX3" fmla="*/ 1279829 w 1346429"/>
              <a:gd name="connsiteY3" fmla="*/ 0 h 399590"/>
              <a:gd name="connsiteX4" fmla="*/ 1346429 w 1346429"/>
              <a:gd name="connsiteY4" fmla="*/ 66600 h 399590"/>
              <a:gd name="connsiteX5" fmla="*/ 1346429 w 1346429"/>
              <a:gd name="connsiteY5" fmla="*/ 332990 h 399590"/>
              <a:gd name="connsiteX6" fmla="*/ 1279829 w 1346429"/>
              <a:gd name="connsiteY6" fmla="*/ 399590 h 399590"/>
              <a:gd name="connsiteX7" fmla="*/ 697479 w 1346429"/>
              <a:gd name="connsiteY7" fmla="*/ 399590 h 399590"/>
              <a:gd name="connsiteX8" fmla="*/ 66600 w 1346429"/>
              <a:gd name="connsiteY8" fmla="*/ 399590 h 399590"/>
              <a:gd name="connsiteX9" fmla="*/ 0 w 1346429"/>
              <a:gd name="connsiteY9" fmla="*/ 332990 h 399590"/>
              <a:gd name="connsiteX10" fmla="*/ 0 w 1346429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6429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200348" y="-17816"/>
                  <a:pt x="388281" y="-19969"/>
                  <a:pt x="648950" y="0"/>
                </a:cubicBezTo>
                <a:cubicBezTo>
                  <a:pt x="909619" y="19969"/>
                  <a:pt x="1028946" y="10343"/>
                  <a:pt x="1279829" y="0"/>
                </a:cubicBezTo>
                <a:cubicBezTo>
                  <a:pt x="1317453" y="-5652"/>
                  <a:pt x="1350730" y="30923"/>
                  <a:pt x="1346429" y="66600"/>
                </a:cubicBezTo>
                <a:cubicBezTo>
                  <a:pt x="1357269" y="142846"/>
                  <a:pt x="1356098" y="251105"/>
                  <a:pt x="1346429" y="332990"/>
                </a:cubicBezTo>
                <a:cubicBezTo>
                  <a:pt x="1341984" y="369336"/>
                  <a:pt x="1319510" y="398165"/>
                  <a:pt x="1279829" y="399590"/>
                </a:cubicBezTo>
                <a:cubicBezTo>
                  <a:pt x="1019909" y="393666"/>
                  <a:pt x="870315" y="403010"/>
                  <a:pt x="697479" y="399590"/>
                </a:cubicBezTo>
                <a:cubicBezTo>
                  <a:pt x="524643" y="396171"/>
                  <a:pt x="242588" y="384905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1346429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46560" y="8611"/>
                  <a:pt x="437457" y="-6669"/>
                  <a:pt x="673215" y="0"/>
                </a:cubicBezTo>
                <a:cubicBezTo>
                  <a:pt x="908974" y="6669"/>
                  <a:pt x="1031709" y="-20891"/>
                  <a:pt x="1279829" y="0"/>
                </a:cubicBezTo>
                <a:cubicBezTo>
                  <a:pt x="1310905" y="-6310"/>
                  <a:pt x="1351867" y="27542"/>
                  <a:pt x="1346429" y="66600"/>
                </a:cubicBezTo>
                <a:cubicBezTo>
                  <a:pt x="1344735" y="189726"/>
                  <a:pt x="1352028" y="245350"/>
                  <a:pt x="1346429" y="332990"/>
                </a:cubicBezTo>
                <a:cubicBezTo>
                  <a:pt x="1342114" y="375755"/>
                  <a:pt x="1322509" y="398348"/>
                  <a:pt x="1279829" y="399590"/>
                </a:cubicBezTo>
                <a:cubicBezTo>
                  <a:pt x="1024037" y="418149"/>
                  <a:pt x="929674" y="425506"/>
                  <a:pt x="697479" y="399590"/>
                </a:cubicBezTo>
                <a:cubicBezTo>
                  <a:pt x="465284" y="373675"/>
                  <a:pt x="220729" y="369909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1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يعني الإلتزامات قصيرة وطويلة الأجل</a:t>
            </a:r>
            <a:endParaRPr lang="en-US" sz="1100" b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191A7D0E-65A3-BA5A-0A16-26984C444511}"/>
              </a:ext>
            </a:extLst>
          </p:cNvPr>
          <p:cNvSpPr/>
          <p:nvPr/>
        </p:nvSpPr>
        <p:spPr>
          <a:xfrm>
            <a:off x="9357948" y="4899250"/>
            <a:ext cx="2408650" cy="347521"/>
          </a:xfrm>
          <a:custGeom>
            <a:avLst/>
            <a:gdLst>
              <a:gd name="connsiteX0" fmla="*/ 0 w 2408650"/>
              <a:gd name="connsiteY0" fmla="*/ 57921 h 347521"/>
              <a:gd name="connsiteX1" fmla="*/ 57921 w 2408650"/>
              <a:gd name="connsiteY1" fmla="*/ 0 h 347521"/>
              <a:gd name="connsiteX2" fmla="*/ 654051 w 2408650"/>
              <a:gd name="connsiteY2" fmla="*/ 0 h 347521"/>
              <a:gd name="connsiteX3" fmla="*/ 1181397 w 2408650"/>
              <a:gd name="connsiteY3" fmla="*/ 0 h 347521"/>
              <a:gd name="connsiteX4" fmla="*/ 1777527 w 2408650"/>
              <a:gd name="connsiteY4" fmla="*/ 0 h 347521"/>
              <a:gd name="connsiteX5" fmla="*/ 2350729 w 2408650"/>
              <a:gd name="connsiteY5" fmla="*/ 0 h 347521"/>
              <a:gd name="connsiteX6" fmla="*/ 2408650 w 2408650"/>
              <a:gd name="connsiteY6" fmla="*/ 57921 h 347521"/>
              <a:gd name="connsiteX7" fmla="*/ 2408650 w 2408650"/>
              <a:gd name="connsiteY7" fmla="*/ 289600 h 347521"/>
              <a:gd name="connsiteX8" fmla="*/ 2350729 w 2408650"/>
              <a:gd name="connsiteY8" fmla="*/ 347521 h 347521"/>
              <a:gd name="connsiteX9" fmla="*/ 1823383 w 2408650"/>
              <a:gd name="connsiteY9" fmla="*/ 347521 h 347521"/>
              <a:gd name="connsiteX10" fmla="*/ 1227253 w 2408650"/>
              <a:gd name="connsiteY10" fmla="*/ 347521 h 347521"/>
              <a:gd name="connsiteX11" fmla="*/ 699907 w 2408650"/>
              <a:gd name="connsiteY11" fmla="*/ 347521 h 347521"/>
              <a:gd name="connsiteX12" fmla="*/ 57921 w 2408650"/>
              <a:gd name="connsiteY12" fmla="*/ 347521 h 347521"/>
              <a:gd name="connsiteX13" fmla="*/ 0 w 2408650"/>
              <a:gd name="connsiteY13" fmla="*/ 289600 h 347521"/>
              <a:gd name="connsiteX14" fmla="*/ 0 w 2408650"/>
              <a:gd name="connsiteY14" fmla="*/ 57921 h 347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08650" h="347521" fill="none" extrusionOk="0">
                <a:moveTo>
                  <a:pt x="0" y="57921"/>
                </a:moveTo>
                <a:cubicBezTo>
                  <a:pt x="-2585" y="18500"/>
                  <a:pt x="23561" y="3105"/>
                  <a:pt x="57921" y="0"/>
                </a:cubicBezTo>
                <a:cubicBezTo>
                  <a:pt x="195972" y="-18139"/>
                  <a:pt x="521990" y="7732"/>
                  <a:pt x="654051" y="0"/>
                </a:cubicBezTo>
                <a:cubicBezTo>
                  <a:pt x="786112" y="-7732"/>
                  <a:pt x="918153" y="-10777"/>
                  <a:pt x="1181397" y="0"/>
                </a:cubicBezTo>
                <a:cubicBezTo>
                  <a:pt x="1444641" y="10777"/>
                  <a:pt x="1524948" y="-12644"/>
                  <a:pt x="1777527" y="0"/>
                </a:cubicBezTo>
                <a:cubicBezTo>
                  <a:pt x="2030106" y="12644"/>
                  <a:pt x="2173630" y="14252"/>
                  <a:pt x="2350729" y="0"/>
                </a:cubicBezTo>
                <a:cubicBezTo>
                  <a:pt x="2386053" y="1643"/>
                  <a:pt x="2408853" y="29200"/>
                  <a:pt x="2408650" y="57921"/>
                </a:cubicBezTo>
                <a:cubicBezTo>
                  <a:pt x="2401330" y="167355"/>
                  <a:pt x="2414168" y="215256"/>
                  <a:pt x="2408650" y="289600"/>
                </a:cubicBezTo>
                <a:cubicBezTo>
                  <a:pt x="2410552" y="320736"/>
                  <a:pt x="2384326" y="344057"/>
                  <a:pt x="2350729" y="347521"/>
                </a:cubicBezTo>
                <a:cubicBezTo>
                  <a:pt x="2200810" y="365060"/>
                  <a:pt x="2074209" y="360750"/>
                  <a:pt x="1823383" y="347521"/>
                </a:cubicBezTo>
                <a:cubicBezTo>
                  <a:pt x="1572557" y="334292"/>
                  <a:pt x="1511862" y="333643"/>
                  <a:pt x="1227253" y="347521"/>
                </a:cubicBezTo>
                <a:cubicBezTo>
                  <a:pt x="942644" y="361400"/>
                  <a:pt x="814029" y="355766"/>
                  <a:pt x="699907" y="347521"/>
                </a:cubicBezTo>
                <a:cubicBezTo>
                  <a:pt x="585785" y="339276"/>
                  <a:pt x="375669" y="375151"/>
                  <a:pt x="57921" y="347521"/>
                </a:cubicBezTo>
                <a:cubicBezTo>
                  <a:pt x="32324" y="344898"/>
                  <a:pt x="762" y="322267"/>
                  <a:pt x="0" y="289600"/>
                </a:cubicBezTo>
                <a:cubicBezTo>
                  <a:pt x="-4827" y="203490"/>
                  <a:pt x="1925" y="115456"/>
                  <a:pt x="0" y="57921"/>
                </a:cubicBezTo>
                <a:close/>
              </a:path>
              <a:path w="2408650" h="347521" stroke="0" extrusionOk="0">
                <a:moveTo>
                  <a:pt x="0" y="57921"/>
                </a:moveTo>
                <a:cubicBezTo>
                  <a:pt x="3954" y="20253"/>
                  <a:pt x="25006" y="6894"/>
                  <a:pt x="57921" y="0"/>
                </a:cubicBezTo>
                <a:cubicBezTo>
                  <a:pt x="225624" y="11116"/>
                  <a:pt x="411331" y="-17640"/>
                  <a:pt x="631123" y="0"/>
                </a:cubicBezTo>
                <a:cubicBezTo>
                  <a:pt x="850915" y="17640"/>
                  <a:pt x="1034025" y="-22195"/>
                  <a:pt x="1250181" y="0"/>
                </a:cubicBezTo>
                <a:cubicBezTo>
                  <a:pt x="1466337" y="22195"/>
                  <a:pt x="2044139" y="54562"/>
                  <a:pt x="2350729" y="0"/>
                </a:cubicBezTo>
                <a:cubicBezTo>
                  <a:pt x="2381176" y="2072"/>
                  <a:pt x="2408421" y="22109"/>
                  <a:pt x="2408650" y="57921"/>
                </a:cubicBezTo>
                <a:cubicBezTo>
                  <a:pt x="2407570" y="143142"/>
                  <a:pt x="2408817" y="221138"/>
                  <a:pt x="2408650" y="289600"/>
                </a:cubicBezTo>
                <a:cubicBezTo>
                  <a:pt x="2402778" y="320083"/>
                  <a:pt x="2381724" y="346784"/>
                  <a:pt x="2350729" y="347521"/>
                </a:cubicBezTo>
                <a:cubicBezTo>
                  <a:pt x="2134376" y="360609"/>
                  <a:pt x="2013687" y="337323"/>
                  <a:pt x="1754599" y="347521"/>
                </a:cubicBezTo>
                <a:cubicBezTo>
                  <a:pt x="1495511" y="357720"/>
                  <a:pt x="1283100" y="319916"/>
                  <a:pt x="1158469" y="347521"/>
                </a:cubicBezTo>
                <a:cubicBezTo>
                  <a:pt x="1033838" y="375127"/>
                  <a:pt x="900442" y="329188"/>
                  <a:pt x="654051" y="347521"/>
                </a:cubicBezTo>
                <a:cubicBezTo>
                  <a:pt x="407660" y="365854"/>
                  <a:pt x="299386" y="368288"/>
                  <a:pt x="57921" y="347521"/>
                </a:cubicBezTo>
                <a:cubicBezTo>
                  <a:pt x="23726" y="352041"/>
                  <a:pt x="-5690" y="325056"/>
                  <a:pt x="0" y="289600"/>
                </a:cubicBezTo>
                <a:cubicBezTo>
                  <a:pt x="90" y="181809"/>
                  <a:pt x="7255" y="128199"/>
                  <a:pt x="0" y="57921"/>
                </a:cubicBezTo>
                <a:close/>
              </a:path>
            </a:pathLst>
          </a:custGeom>
          <a:solidFill>
            <a:srgbClr val="7030A0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لو الشركة وقعت, هاخسر كم؟</a:t>
            </a:r>
            <a:endParaRPr lang="en-US" sz="1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1AC9D93F-CFD4-26D7-7B66-A03A46ED9AC0}"/>
              </a:ext>
            </a:extLst>
          </p:cNvPr>
          <p:cNvSpPr/>
          <p:nvPr/>
        </p:nvSpPr>
        <p:spPr>
          <a:xfrm>
            <a:off x="10399301" y="4396534"/>
            <a:ext cx="1344008" cy="347521"/>
          </a:xfrm>
          <a:custGeom>
            <a:avLst/>
            <a:gdLst>
              <a:gd name="connsiteX0" fmla="*/ 0 w 1344008"/>
              <a:gd name="connsiteY0" fmla="*/ 57921 h 347521"/>
              <a:gd name="connsiteX1" fmla="*/ 57921 w 1344008"/>
              <a:gd name="connsiteY1" fmla="*/ 0 h 347521"/>
              <a:gd name="connsiteX2" fmla="*/ 647441 w 1344008"/>
              <a:gd name="connsiteY2" fmla="*/ 0 h 347521"/>
              <a:gd name="connsiteX3" fmla="*/ 1286087 w 1344008"/>
              <a:gd name="connsiteY3" fmla="*/ 0 h 347521"/>
              <a:gd name="connsiteX4" fmla="*/ 1344008 w 1344008"/>
              <a:gd name="connsiteY4" fmla="*/ 57921 h 347521"/>
              <a:gd name="connsiteX5" fmla="*/ 1344008 w 1344008"/>
              <a:gd name="connsiteY5" fmla="*/ 289600 h 347521"/>
              <a:gd name="connsiteX6" fmla="*/ 1286087 w 1344008"/>
              <a:gd name="connsiteY6" fmla="*/ 347521 h 347521"/>
              <a:gd name="connsiteX7" fmla="*/ 696567 w 1344008"/>
              <a:gd name="connsiteY7" fmla="*/ 347521 h 347521"/>
              <a:gd name="connsiteX8" fmla="*/ 57921 w 1344008"/>
              <a:gd name="connsiteY8" fmla="*/ 347521 h 347521"/>
              <a:gd name="connsiteX9" fmla="*/ 0 w 1344008"/>
              <a:gd name="connsiteY9" fmla="*/ 289600 h 347521"/>
              <a:gd name="connsiteX10" fmla="*/ 0 w 1344008"/>
              <a:gd name="connsiteY10" fmla="*/ 57921 h 347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4008" h="347521" fill="none" extrusionOk="0">
                <a:moveTo>
                  <a:pt x="0" y="57921"/>
                </a:moveTo>
                <a:cubicBezTo>
                  <a:pt x="-2206" y="30452"/>
                  <a:pt x="20242" y="3467"/>
                  <a:pt x="57921" y="0"/>
                </a:cubicBezTo>
                <a:cubicBezTo>
                  <a:pt x="304515" y="15503"/>
                  <a:pt x="471772" y="-17709"/>
                  <a:pt x="647441" y="0"/>
                </a:cubicBezTo>
                <a:cubicBezTo>
                  <a:pt x="823110" y="17709"/>
                  <a:pt x="1084204" y="25198"/>
                  <a:pt x="1286087" y="0"/>
                </a:cubicBezTo>
                <a:cubicBezTo>
                  <a:pt x="1318561" y="-3259"/>
                  <a:pt x="1346323" y="26527"/>
                  <a:pt x="1344008" y="57921"/>
                </a:cubicBezTo>
                <a:cubicBezTo>
                  <a:pt x="1350924" y="113699"/>
                  <a:pt x="1353699" y="183321"/>
                  <a:pt x="1344008" y="289600"/>
                </a:cubicBezTo>
                <a:cubicBezTo>
                  <a:pt x="1336943" y="320896"/>
                  <a:pt x="1321208" y="345981"/>
                  <a:pt x="1286087" y="347521"/>
                </a:cubicBezTo>
                <a:cubicBezTo>
                  <a:pt x="1105351" y="353200"/>
                  <a:pt x="826017" y="373070"/>
                  <a:pt x="696567" y="347521"/>
                </a:cubicBezTo>
                <a:cubicBezTo>
                  <a:pt x="567117" y="321972"/>
                  <a:pt x="234657" y="377406"/>
                  <a:pt x="57921" y="347521"/>
                </a:cubicBezTo>
                <a:cubicBezTo>
                  <a:pt x="24533" y="349490"/>
                  <a:pt x="5367" y="320937"/>
                  <a:pt x="0" y="289600"/>
                </a:cubicBezTo>
                <a:cubicBezTo>
                  <a:pt x="-5114" y="231349"/>
                  <a:pt x="-4862" y="127915"/>
                  <a:pt x="0" y="57921"/>
                </a:cubicBezTo>
                <a:close/>
              </a:path>
              <a:path w="1344008" h="347521" stroke="0" extrusionOk="0">
                <a:moveTo>
                  <a:pt x="0" y="57921"/>
                </a:moveTo>
                <a:cubicBezTo>
                  <a:pt x="3954" y="20253"/>
                  <a:pt x="25006" y="6894"/>
                  <a:pt x="57921" y="0"/>
                </a:cubicBezTo>
                <a:cubicBezTo>
                  <a:pt x="238591" y="-8425"/>
                  <a:pt x="420546" y="9195"/>
                  <a:pt x="672004" y="0"/>
                </a:cubicBezTo>
                <a:cubicBezTo>
                  <a:pt x="923462" y="-9195"/>
                  <a:pt x="1090548" y="-28781"/>
                  <a:pt x="1286087" y="0"/>
                </a:cubicBezTo>
                <a:cubicBezTo>
                  <a:pt x="1312943" y="-5676"/>
                  <a:pt x="1351218" y="22915"/>
                  <a:pt x="1344008" y="57921"/>
                </a:cubicBezTo>
                <a:cubicBezTo>
                  <a:pt x="1337645" y="123139"/>
                  <a:pt x="1335228" y="209743"/>
                  <a:pt x="1344008" y="289600"/>
                </a:cubicBezTo>
                <a:cubicBezTo>
                  <a:pt x="1339357" y="328036"/>
                  <a:pt x="1325001" y="346062"/>
                  <a:pt x="1286087" y="347521"/>
                </a:cubicBezTo>
                <a:cubicBezTo>
                  <a:pt x="1000639" y="354600"/>
                  <a:pt x="986484" y="347918"/>
                  <a:pt x="696567" y="347521"/>
                </a:cubicBezTo>
                <a:cubicBezTo>
                  <a:pt x="406650" y="347124"/>
                  <a:pt x="195075" y="333441"/>
                  <a:pt x="57921" y="347521"/>
                </a:cubicBezTo>
                <a:cubicBezTo>
                  <a:pt x="26740" y="348781"/>
                  <a:pt x="-771" y="325104"/>
                  <a:pt x="0" y="289600"/>
                </a:cubicBezTo>
                <a:cubicBezTo>
                  <a:pt x="-662" y="200991"/>
                  <a:pt x="-3939" y="127247"/>
                  <a:pt x="0" y="57921"/>
                </a:cubicBezTo>
                <a:close/>
              </a:path>
            </a:pathLst>
          </a:custGeom>
          <a:solidFill>
            <a:srgbClr val="7030A0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خسارة الإستثمار</a:t>
            </a:r>
            <a:endParaRPr lang="en-US" sz="1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12B9EB-6329-D510-40AA-617829F72920}"/>
              </a:ext>
            </a:extLst>
          </p:cNvPr>
          <p:cNvCxnSpPr>
            <a:cxnSpLocks/>
          </p:cNvCxnSpPr>
          <p:nvPr/>
        </p:nvCxnSpPr>
        <p:spPr>
          <a:xfrm>
            <a:off x="482472" y="1070629"/>
            <a:ext cx="0" cy="421359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D1FD3726-6DDD-4C6E-FC4E-1BBBBAC3FDF0}"/>
              </a:ext>
            </a:extLst>
          </p:cNvPr>
          <p:cNvCxnSpPr>
            <a:cxnSpLocks/>
          </p:cNvCxnSpPr>
          <p:nvPr/>
        </p:nvCxnSpPr>
        <p:spPr>
          <a:xfrm flipH="1">
            <a:off x="206985" y="4787964"/>
            <a:ext cx="4874088" cy="32931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D703C79A-9147-D217-7DBE-EF5670B3CD52}"/>
              </a:ext>
            </a:extLst>
          </p:cNvPr>
          <p:cNvSpPr/>
          <p:nvPr/>
        </p:nvSpPr>
        <p:spPr>
          <a:xfrm>
            <a:off x="468687" y="2901863"/>
            <a:ext cx="2940784" cy="1909076"/>
          </a:xfrm>
          <a:custGeom>
            <a:avLst/>
            <a:gdLst>
              <a:gd name="connsiteX0" fmla="*/ 0 w 2940784"/>
              <a:gd name="connsiteY0" fmla="*/ 1909076 h 1909076"/>
              <a:gd name="connsiteX1" fmla="*/ 758171 w 2940784"/>
              <a:gd name="connsiteY1" fmla="*/ 291645 h 1909076"/>
              <a:gd name="connsiteX2" fmla="*/ 1543912 w 2940784"/>
              <a:gd name="connsiteY2" fmla="*/ 52706 h 1909076"/>
              <a:gd name="connsiteX3" fmla="*/ 2141259 w 2940784"/>
              <a:gd name="connsiteY3" fmla="*/ 75681 h 1909076"/>
              <a:gd name="connsiteX4" fmla="*/ 2940784 w 2940784"/>
              <a:gd name="connsiteY4" fmla="*/ 843042 h 1909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0784" h="1909076">
                <a:moveTo>
                  <a:pt x="0" y="1909076"/>
                </a:moveTo>
                <a:cubicBezTo>
                  <a:pt x="250426" y="1255058"/>
                  <a:pt x="500852" y="601040"/>
                  <a:pt x="758171" y="291645"/>
                </a:cubicBezTo>
                <a:cubicBezTo>
                  <a:pt x="1015490" y="-17750"/>
                  <a:pt x="1313397" y="88700"/>
                  <a:pt x="1543912" y="52706"/>
                </a:cubicBezTo>
                <a:cubicBezTo>
                  <a:pt x="1774427" y="16712"/>
                  <a:pt x="1908447" y="-56042"/>
                  <a:pt x="2141259" y="75681"/>
                </a:cubicBezTo>
                <a:cubicBezTo>
                  <a:pt x="2374071" y="207404"/>
                  <a:pt x="2657427" y="525223"/>
                  <a:pt x="2940784" y="843042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10E9B14A-194B-363D-74A7-8121711318A0}"/>
              </a:ext>
            </a:extLst>
          </p:cNvPr>
          <p:cNvSpPr/>
          <p:nvPr/>
        </p:nvSpPr>
        <p:spPr>
          <a:xfrm>
            <a:off x="650107" y="654292"/>
            <a:ext cx="1952647" cy="374001"/>
          </a:xfrm>
          <a:custGeom>
            <a:avLst/>
            <a:gdLst>
              <a:gd name="connsiteX0" fmla="*/ 0 w 1952647"/>
              <a:gd name="connsiteY0" fmla="*/ 62335 h 374001"/>
              <a:gd name="connsiteX1" fmla="*/ 62335 w 1952647"/>
              <a:gd name="connsiteY1" fmla="*/ 0 h 374001"/>
              <a:gd name="connsiteX2" fmla="*/ 689940 w 1952647"/>
              <a:gd name="connsiteY2" fmla="*/ 0 h 374001"/>
              <a:gd name="connsiteX3" fmla="*/ 1317546 w 1952647"/>
              <a:gd name="connsiteY3" fmla="*/ 0 h 374001"/>
              <a:gd name="connsiteX4" fmla="*/ 1890312 w 1952647"/>
              <a:gd name="connsiteY4" fmla="*/ 0 h 374001"/>
              <a:gd name="connsiteX5" fmla="*/ 1952647 w 1952647"/>
              <a:gd name="connsiteY5" fmla="*/ 62335 h 374001"/>
              <a:gd name="connsiteX6" fmla="*/ 1952647 w 1952647"/>
              <a:gd name="connsiteY6" fmla="*/ 311666 h 374001"/>
              <a:gd name="connsiteX7" fmla="*/ 1890312 w 1952647"/>
              <a:gd name="connsiteY7" fmla="*/ 374001 h 374001"/>
              <a:gd name="connsiteX8" fmla="*/ 1262707 w 1952647"/>
              <a:gd name="connsiteY8" fmla="*/ 374001 h 374001"/>
              <a:gd name="connsiteX9" fmla="*/ 635101 w 1952647"/>
              <a:gd name="connsiteY9" fmla="*/ 374001 h 374001"/>
              <a:gd name="connsiteX10" fmla="*/ 62335 w 1952647"/>
              <a:gd name="connsiteY10" fmla="*/ 374001 h 374001"/>
              <a:gd name="connsiteX11" fmla="*/ 0 w 1952647"/>
              <a:gd name="connsiteY11" fmla="*/ 311666 h 374001"/>
              <a:gd name="connsiteX12" fmla="*/ 0 w 1952647"/>
              <a:gd name="connsiteY12" fmla="*/ 62335 h 37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52647" h="374001" fill="none" extrusionOk="0">
                <a:moveTo>
                  <a:pt x="0" y="62335"/>
                </a:moveTo>
                <a:cubicBezTo>
                  <a:pt x="-6316" y="24084"/>
                  <a:pt x="31649" y="-4319"/>
                  <a:pt x="62335" y="0"/>
                </a:cubicBezTo>
                <a:cubicBezTo>
                  <a:pt x="239753" y="2675"/>
                  <a:pt x="420428" y="-11112"/>
                  <a:pt x="689940" y="0"/>
                </a:cubicBezTo>
                <a:cubicBezTo>
                  <a:pt x="959453" y="11112"/>
                  <a:pt x="1123741" y="-5865"/>
                  <a:pt x="1317546" y="0"/>
                </a:cubicBezTo>
                <a:cubicBezTo>
                  <a:pt x="1511351" y="5865"/>
                  <a:pt x="1688300" y="-27877"/>
                  <a:pt x="1890312" y="0"/>
                </a:cubicBezTo>
                <a:cubicBezTo>
                  <a:pt x="1919676" y="-497"/>
                  <a:pt x="1959040" y="24765"/>
                  <a:pt x="1952647" y="62335"/>
                </a:cubicBezTo>
                <a:cubicBezTo>
                  <a:pt x="1951513" y="141842"/>
                  <a:pt x="1960057" y="260402"/>
                  <a:pt x="1952647" y="311666"/>
                </a:cubicBezTo>
                <a:cubicBezTo>
                  <a:pt x="1945684" y="345889"/>
                  <a:pt x="1922642" y="369598"/>
                  <a:pt x="1890312" y="374001"/>
                </a:cubicBezTo>
                <a:cubicBezTo>
                  <a:pt x="1645163" y="354415"/>
                  <a:pt x="1431332" y="348975"/>
                  <a:pt x="1262707" y="374001"/>
                </a:cubicBezTo>
                <a:cubicBezTo>
                  <a:pt x="1094082" y="399027"/>
                  <a:pt x="926397" y="393541"/>
                  <a:pt x="635101" y="374001"/>
                </a:cubicBezTo>
                <a:cubicBezTo>
                  <a:pt x="343805" y="354461"/>
                  <a:pt x="333331" y="381285"/>
                  <a:pt x="62335" y="374001"/>
                </a:cubicBezTo>
                <a:cubicBezTo>
                  <a:pt x="26244" y="367593"/>
                  <a:pt x="-5248" y="340904"/>
                  <a:pt x="0" y="311666"/>
                </a:cubicBezTo>
                <a:cubicBezTo>
                  <a:pt x="3617" y="232360"/>
                  <a:pt x="-7548" y="121127"/>
                  <a:pt x="0" y="62335"/>
                </a:cubicBezTo>
                <a:close/>
              </a:path>
              <a:path w="1952647" h="374001" stroke="0" extrusionOk="0">
                <a:moveTo>
                  <a:pt x="0" y="62335"/>
                </a:moveTo>
                <a:cubicBezTo>
                  <a:pt x="1157" y="26246"/>
                  <a:pt x="26850" y="7882"/>
                  <a:pt x="62335" y="0"/>
                </a:cubicBezTo>
                <a:cubicBezTo>
                  <a:pt x="341945" y="-22629"/>
                  <a:pt x="367930" y="-890"/>
                  <a:pt x="671661" y="0"/>
                </a:cubicBezTo>
                <a:cubicBezTo>
                  <a:pt x="975392" y="890"/>
                  <a:pt x="1166733" y="10977"/>
                  <a:pt x="1317546" y="0"/>
                </a:cubicBezTo>
                <a:cubicBezTo>
                  <a:pt x="1468360" y="-10977"/>
                  <a:pt x="1647182" y="9923"/>
                  <a:pt x="1890312" y="0"/>
                </a:cubicBezTo>
                <a:cubicBezTo>
                  <a:pt x="1919662" y="6821"/>
                  <a:pt x="1952449" y="24610"/>
                  <a:pt x="1952647" y="62335"/>
                </a:cubicBezTo>
                <a:cubicBezTo>
                  <a:pt x="1954026" y="125090"/>
                  <a:pt x="1940427" y="193275"/>
                  <a:pt x="1952647" y="311666"/>
                </a:cubicBezTo>
                <a:cubicBezTo>
                  <a:pt x="1948116" y="344931"/>
                  <a:pt x="1920309" y="370716"/>
                  <a:pt x="1890312" y="374001"/>
                </a:cubicBezTo>
                <a:cubicBezTo>
                  <a:pt x="1678369" y="401734"/>
                  <a:pt x="1406383" y="378916"/>
                  <a:pt x="1262707" y="374001"/>
                </a:cubicBezTo>
                <a:cubicBezTo>
                  <a:pt x="1119032" y="369086"/>
                  <a:pt x="775072" y="365916"/>
                  <a:pt x="635101" y="374001"/>
                </a:cubicBezTo>
                <a:cubicBezTo>
                  <a:pt x="495130" y="382086"/>
                  <a:pt x="224855" y="369270"/>
                  <a:pt x="62335" y="374001"/>
                </a:cubicBezTo>
                <a:cubicBezTo>
                  <a:pt x="32102" y="377938"/>
                  <a:pt x="-1429" y="343534"/>
                  <a:pt x="0" y="311666"/>
                </a:cubicBezTo>
                <a:cubicBezTo>
                  <a:pt x="-5420" y="210831"/>
                  <a:pt x="8509" y="156870"/>
                  <a:pt x="0" y="62335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أي مشروع يمر ب 3 مراحل</a:t>
            </a:r>
            <a:endParaRPr lang="en-US" sz="12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EBA8B3E0-0444-9800-0188-D3F50E0831E0}"/>
              </a:ext>
            </a:extLst>
          </p:cNvPr>
          <p:cNvSpPr/>
          <p:nvPr/>
        </p:nvSpPr>
        <p:spPr>
          <a:xfrm>
            <a:off x="892477" y="1238244"/>
            <a:ext cx="782779" cy="374001"/>
          </a:xfrm>
          <a:custGeom>
            <a:avLst/>
            <a:gdLst>
              <a:gd name="connsiteX0" fmla="*/ 0 w 782779"/>
              <a:gd name="connsiteY0" fmla="*/ 62335 h 374001"/>
              <a:gd name="connsiteX1" fmla="*/ 62335 w 782779"/>
              <a:gd name="connsiteY1" fmla="*/ 0 h 374001"/>
              <a:gd name="connsiteX2" fmla="*/ 720444 w 782779"/>
              <a:gd name="connsiteY2" fmla="*/ 0 h 374001"/>
              <a:gd name="connsiteX3" fmla="*/ 782779 w 782779"/>
              <a:gd name="connsiteY3" fmla="*/ 62335 h 374001"/>
              <a:gd name="connsiteX4" fmla="*/ 782779 w 782779"/>
              <a:gd name="connsiteY4" fmla="*/ 311666 h 374001"/>
              <a:gd name="connsiteX5" fmla="*/ 720444 w 782779"/>
              <a:gd name="connsiteY5" fmla="*/ 374001 h 374001"/>
              <a:gd name="connsiteX6" fmla="*/ 62335 w 782779"/>
              <a:gd name="connsiteY6" fmla="*/ 374001 h 374001"/>
              <a:gd name="connsiteX7" fmla="*/ 0 w 782779"/>
              <a:gd name="connsiteY7" fmla="*/ 311666 h 374001"/>
              <a:gd name="connsiteX8" fmla="*/ 0 w 782779"/>
              <a:gd name="connsiteY8" fmla="*/ 62335 h 37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2779" h="374001" fill="none" extrusionOk="0">
                <a:moveTo>
                  <a:pt x="0" y="62335"/>
                </a:moveTo>
                <a:cubicBezTo>
                  <a:pt x="-10" y="23997"/>
                  <a:pt x="20539" y="-3039"/>
                  <a:pt x="62335" y="0"/>
                </a:cubicBezTo>
                <a:cubicBezTo>
                  <a:pt x="242405" y="3554"/>
                  <a:pt x="493166" y="-6407"/>
                  <a:pt x="720444" y="0"/>
                </a:cubicBezTo>
                <a:cubicBezTo>
                  <a:pt x="752102" y="-1347"/>
                  <a:pt x="779503" y="30809"/>
                  <a:pt x="782779" y="62335"/>
                </a:cubicBezTo>
                <a:cubicBezTo>
                  <a:pt x="785956" y="179986"/>
                  <a:pt x="790606" y="231236"/>
                  <a:pt x="782779" y="311666"/>
                </a:cubicBezTo>
                <a:cubicBezTo>
                  <a:pt x="783821" y="339100"/>
                  <a:pt x="761116" y="375606"/>
                  <a:pt x="720444" y="374001"/>
                </a:cubicBezTo>
                <a:cubicBezTo>
                  <a:pt x="542756" y="357177"/>
                  <a:pt x="279366" y="405032"/>
                  <a:pt x="62335" y="374001"/>
                </a:cubicBezTo>
                <a:cubicBezTo>
                  <a:pt x="22845" y="373504"/>
                  <a:pt x="6393" y="342950"/>
                  <a:pt x="0" y="311666"/>
                </a:cubicBezTo>
                <a:cubicBezTo>
                  <a:pt x="1134" y="232159"/>
                  <a:pt x="-7410" y="113599"/>
                  <a:pt x="0" y="62335"/>
                </a:cubicBezTo>
                <a:close/>
              </a:path>
              <a:path w="782779" h="374001" stroke="0" extrusionOk="0">
                <a:moveTo>
                  <a:pt x="0" y="62335"/>
                </a:moveTo>
                <a:cubicBezTo>
                  <a:pt x="1157" y="26246"/>
                  <a:pt x="26850" y="7882"/>
                  <a:pt x="62335" y="0"/>
                </a:cubicBezTo>
                <a:cubicBezTo>
                  <a:pt x="212388" y="31434"/>
                  <a:pt x="449104" y="-1828"/>
                  <a:pt x="720444" y="0"/>
                </a:cubicBezTo>
                <a:cubicBezTo>
                  <a:pt x="761378" y="735"/>
                  <a:pt x="784694" y="24349"/>
                  <a:pt x="782779" y="62335"/>
                </a:cubicBezTo>
                <a:cubicBezTo>
                  <a:pt x="777705" y="152592"/>
                  <a:pt x="785116" y="205547"/>
                  <a:pt x="782779" y="311666"/>
                </a:cubicBezTo>
                <a:cubicBezTo>
                  <a:pt x="784350" y="340829"/>
                  <a:pt x="758265" y="376394"/>
                  <a:pt x="720444" y="374001"/>
                </a:cubicBezTo>
                <a:cubicBezTo>
                  <a:pt x="545871" y="396517"/>
                  <a:pt x="231844" y="346660"/>
                  <a:pt x="62335" y="374001"/>
                </a:cubicBezTo>
                <a:cubicBezTo>
                  <a:pt x="26159" y="375599"/>
                  <a:pt x="-2971" y="348154"/>
                  <a:pt x="0" y="311666"/>
                </a:cubicBezTo>
                <a:cubicBezTo>
                  <a:pt x="-4235" y="234387"/>
                  <a:pt x="12233" y="143374"/>
                  <a:pt x="0" y="62335"/>
                </a:cubicBezTo>
                <a:close/>
              </a:path>
            </a:pathLst>
          </a:custGeom>
          <a:solidFill>
            <a:srgbClr val="92D050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نمو</a:t>
            </a:r>
            <a:endParaRPr lang="en-US" sz="12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EAA709D9-8F3C-03ED-423F-C5F24CD2073B}"/>
              </a:ext>
            </a:extLst>
          </p:cNvPr>
          <p:cNvSpPr/>
          <p:nvPr/>
        </p:nvSpPr>
        <p:spPr>
          <a:xfrm>
            <a:off x="2494893" y="1310196"/>
            <a:ext cx="782779" cy="374001"/>
          </a:xfrm>
          <a:custGeom>
            <a:avLst/>
            <a:gdLst>
              <a:gd name="connsiteX0" fmla="*/ 0 w 782779"/>
              <a:gd name="connsiteY0" fmla="*/ 62335 h 374001"/>
              <a:gd name="connsiteX1" fmla="*/ 62335 w 782779"/>
              <a:gd name="connsiteY1" fmla="*/ 0 h 374001"/>
              <a:gd name="connsiteX2" fmla="*/ 720444 w 782779"/>
              <a:gd name="connsiteY2" fmla="*/ 0 h 374001"/>
              <a:gd name="connsiteX3" fmla="*/ 782779 w 782779"/>
              <a:gd name="connsiteY3" fmla="*/ 62335 h 374001"/>
              <a:gd name="connsiteX4" fmla="*/ 782779 w 782779"/>
              <a:gd name="connsiteY4" fmla="*/ 311666 h 374001"/>
              <a:gd name="connsiteX5" fmla="*/ 720444 w 782779"/>
              <a:gd name="connsiteY5" fmla="*/ 374001 h 374001"/>
              <a:gd name="connsiteX6" fmla="*/ 62335 w 782779"/>
              <a:gd name="connsiteY6" fmla="*/ 374001 h 374001"/>
              <a:gd name="connsiteX7" fmla="*/ 0 w 782779"/>
              <a:gd name="connsiteY7" fmla="*/ 311666 h 374001"/>
              <a:gd name="connsiteX8" fmla="*/ 0 w 782779"/>
              <a:gd name="connsiteY8" fmla="*/ 62335 h 37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2779" h="374001" fill="none" extrusionOk="0">
                <a:moveTo>
                  <a:pt x="0" y="62335"/>
                </a:moveTo>
                <a:cubicBezTo>
                  <a:pt x="-10" y="23997"/>
                  <a:pt x="20539" y="-3039"/>
                  <a:pt x="62335" y="0"/>
                </a:cubicBezTo>
                <a:cubicBezTo>
                  <a:pt x="242405" y="3554"/>
                  <a:pt x="493166" y="-6407"/>
                  <a:pt x="720444" y="0"/>
                </a:cubicBezTo>
                <a:cubicBezTo>
                  <a:pt x="752102" y="-1347"/>
                  <a:pt x="779503" y="30809"/>
                  <a:pt x="782779" y="62335"/>
                </a:cubicBezTo>
                <a:cubicBezTo>
                  <a:pt x="785956" y="179986"/>
                  <a:pt x="790606" y="231236"/>
                  <a:pt x="782779" y="311666"/>
                </a:cubicBezTo>
                <a:cubicBezTo>
                  <a:pt x="783821" y="339100"/>
                  <a:pt x="761116" y="375606"/>
                  <a:pt x="720444" y="374001"/>
                </a:cubicBezTo>
                <a:cubicBezTo>
                  <a:pt x="542756" y="357177"/>
                  <a:pt x="279366" y="405032"/>
                  <a:pt x="62335" y="374001"/>
                </a:cubicBezTo>
                <a:cubicBezTo>
                  <a:pt x="22845" y="373504"/>
                  <a:pt x="6393" y="342950"/>
                  <a:pt x="0" y="311666"/>
                </a:cubicBezTo>
                <a:cubicBezTo>
                  <a:pt x="1134" y="232159"/>
                  <a:pt x="-7410" y="113599"/>
                  <a:pt x="0" y="62335"/>
                </a:cubicBezTo>
                <a:close/>
              </a:path>
              <a:path w="782779" h="374001" stroke="0" extrusionOk="0">
                <a:moveTo>
                  <a:pt x="0" y="62335"/>
                </a:moveTo>
                <a:cubicBezTo>
                  <a:pt x="1157" y="26246"/>
                  <a:pt x="26850" y="7882"/>
                  <a:pt x="62335" y="0"/>
                </a:cubicBezTo>
                <a:cubicBezTo>
                  <a:pt x="212388" y="31434"/>
                  <a:pt x="449104" y="-1828"/>
                  <a:pt x="720444" y="0"/>
                </a:cubicBezTo>
                <a:cubicBezTo>
                  <a:pt x="761378" y="735"/>
                  <a:pt x="784694" y="24349"/>
                  <a:pt x="782779" y="62335"/>
                </a:cubicBezTo>
                <a:cubicBezTo>
                  <a:pt x="777705" y="152592"/>
                  <a:pt x="785116" y="205547"/>
                  <a:pt x="782779" y="311666"/>
                </a:cubicBezTo>
                <a:cubicBezTo>
                  <a:pt x="784350" y="340829"/>
                  <a:pt x="758265" y="376394"/>
                  <a:pt x="720444" y="374001"/>
                </a:cubicBezTo>
                <a:cubicBezTo>
                  <a:pt x="545871" y="396517"/>
                  <a:pt x="231844" y="346660"/>
                  <a:pt x="62335" y="374001"/>
                </a:cubicBezTo>
                <a:cubicBezTo>
                  <a:pt x="26159" y="375599"/>
                  <a:pt x="-2971" y="348154"/>
                  <a:pt x="0" y="311666"/>
                </a:cubicBezTo>
                <a:cubicBezTo>
                  <a:pt x="-4235" y="234387"/>
                  <a:pt x="12233" y="143374"/>
                  <a:pt x="0" y="62335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استقرار</a:t>
            </a:r>
            <a:endParaRPr lang="en-US" sz="12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FC2A3030-DC0A-3F7F-D56C-4D9ED4528CAC}"/>
              </a:ext>
            </a:extLst>
          </p:cNvPr>
          <p:cNvSpPr/>
          <p:nvPr/>
        </p:nvSpPr>
        <p:spPr>
          <a:xfrm>
            <a:off x="4694194" y="1283769"/>
            <a:ext cx="782779" cy="374001"/>
          </a:xfrm>
          <a:custGeom>
            <a:avLst/>
            <a:gdLst>
              <a:gd name="connsiteX0" fmla="*/ 0 w 782779"/>
              <a:gd name="connsiteY0" fmla="*/ 62335 h 374001"/>
              <a:gd name="connsiteX1" fmla="*/ 62335 w 782779"/>
              <a:gd name="connsiteY1" fmla="*/ 0 h 374001"/>
              <a:gd name="connsiteX2" fmla="*/ 720444 w 782779"/>
              <a:gd name="connsiteY2" fmla="*/ 0 h 374001"/>
              <a:gd name="connsiteX3" fmla="*/ 782779 w 782779"/>
              <a:gd name="connsiteY3" fmla="*/ 62335 h 374001"/>
              <a:gd name="connsiteX4" fmla="*/ 782779 w 782779"/>
              <a:gd name="connsiteY4" fmla="*/ 311666 h 374001"/>
              <a:gd name="connsiteX5" fmla="*/ 720444 w 782779"/>
              <a:gd name="connsiteY5" fmla="*/ 374001 h 374001"/>
              <a:gd name="connsiteX6" fmla="*/ 62335 w 782779"/>
              <a:gd name="connsiteY6" fmla="*/ 374001 h 374001"/>
              <a:gd name="connsiteX7" fmla="*/ 0 w 782779"/>
              <a:gd name="connsiteY7" fmla="*/ 311666 h 374001"/>
              <a:gd name="connsiteX8" fmla="*/ 0 w 782779"/>
              <a:gd name="connsiteY8" fmla="*/ 62335 h 37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2779" h="374001" fill="none" extrusionOk="0">
                <a:moveTo>
                  <a:pt x="0" y="62335"/>
                </a:moveTo>
                <a:cubicBezTo>
                  <a:pt x="-10" y="23997"/>
                  <a:pt x="20539" y="-3039"/>
                  <a:pt x="62335" y="0"/>
                </a:cubicBezTo>
                <a:cubicBezTo>
                  <a:pt x="242405" y="3554"/>
                  <a:pt x="493166" y="-6407"/>
                  <a:pt x="720444" y="0"/>
                </a:cubicBezTo>
                <a:cubicBezTo>
                  <a:pt x="752102" y="-1347"/>
                  <a:pt x="779503" y="30809"/>
                  <a:pt x="782779" y="62335"/>
                </a:cubicBezTo>
                <a:cubicBezTo>
                  <a:pt x="785956" y="179986"/>
                  <a:pt x="790606" y="231236"/>
                  <a:pt x="782779" y="311666"/>
                </a:cubicBezTo>
                <a:cubicBezTo>
                  <a:pt x="783821" y="339100"/>
                  <a:pt x="761116" y="375606"/>
                  <a:pt x="720444" y="374001"/>
                </a:cubicBezTo>
                <a:cubicBezTo>
                  <a:pt x="542756" y="357177"/>
                  <a:pt x="279366" y="405032"/>
                  <a:pt x="62335" y="374001"/>
                </a:cubicBezTo>
                <a:cubicBezTo>
                  <a:pt x="22845" y="373504"/>
                  <a:pt x="6393" y="342950"/>
                  <a:pt x="0" y="311666"/>
                </a:cubicBezTo>
                <a:cubicBezTo>
                  <a:pt x="1134" y="232159"/>
                  <a:pt x="-7410" y="113599"/>
                  <a:pt x="0" y="62335"/>
                </a:cubicBezTo>
                <a:close/>
              </a:path>
              <a:path w="782779" h="374001" stroke="0" extrusionOk="0">
                <a:moveTo>
                  <a:pt x="0" y="62335"/>
                </a:moveTo>
                <a:cubicBezTo>
                  <a:pt x="1157" y="26246"/>
                  <a:pt x="26850" y="7882"/>
                  <a:pt x="62335" y="0"/>
                </a:cubicBezTo>
                <a:cubicBezTo>
                  <a:pt x="212388" y="31434"/>
                  <a:pt x="449104" y="-1828"/>
                  <a:pt x="720444" y="0"/>
                </a:cubicBezTo>
                <a:cubicBezTo>
                  <a:pt x="761378" y="735"/>
                  <a:pt x="784694" y="24349"/>
                  <a:pt x="782779" y="62335"/>
                </a:cubicBezTo>
                <a:cubicBezTo>
                  <a:pt x="777705" y="152592"/>
                  <a:pt x="785116" y="205547"/>
                  <a:pt x="782779" y="311666"/>
                </a:cubicBezTo>
                <a:cubicBezTo>
                  <a:pt x="784350" y="340829"/>
                  <a:pt x="758265" y="376394"/>
                  <a:pt x="720444" y="374001"/>
                </a:cubicBezTo>
                <a:cubicBezTo>
                  <a:pt x="545871" y="396517"/>
                  <a:pt x="231844" y="346660"/>
                  <a:pt x="62335" y="374001"/>
                </a:cubicBezTo>
                <a:cubicBezTo>
                  <a:pt x="26159" y="375599"/>
                  <a:pt x="-2971" y="348154"/>
                  <a:pt x="0" y="311666"/>
                </a:cubicBezTo>
                <a:cubicBezTo>
                  <a:pt x="-4235" y="234387"/>
                  <a:pt x="12233" y="143374"/>
                  <a:pt x="0" y="62335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انحدار</a:t>
            </a:r>
            <a:endParaRPr lang="en-US" sz="12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28C0A24B-FBD2-4847-B743-A881FE771DA7}"/>
              </a:ext>
            </a:extLst>
          </p:cNvPr>
          <p:cNvSpPr/>
          <p:nvPr/>
        </p:nvSpPr>
        <p:spPr>
          <a:xfrm>
            <a:off x="750682" y="3967266"/>
            <a:ext cx="782779" cy="374001"/>
          </a:xfrm>
          <a:custGeom>
            <a:avLst/>
            <a:gdLst>
              <a:gd name="connsiteX0" fmla="*/ 0 w 782779"/>
              <a:gd name="connsiteY0" fmla="*/ 62335 h 374001"/>
              <a:gd name="connsiteX1" fmla="*/ 62335 w 782779"/>
              <a:gd name="connsiteY1" fmla="*/ 0 h 374001"/>
              <a:gd name="connsiteX2" fmla="*/ 720444 w 782779"/>
              <a:gd name="connsiteY2" fmla="*/ 0 h 374001"/>
              <a:gd name="connsiteX3" fmla="*/ 782779 w 782779"/>
              <a:gd name="connsiteY3" fmla="*/ 62335 h 374001"/>
              <a:gd name="connsiteX4" fmla="*/ 782779 w 782779"/>
              <a:gd name="connsiteY4" fmla="*/ 311666 h 374001"/>
              <a:gd name="connsiteX5" fmla="*/ 720444 w 782779"/>
              <a:gd name="connsiteY5" fmla="*/ 374001 h 374001"/>
              <a:gd name="connsiteX6" fmla="*/ 62335 w 782779"/>
              <a:gd name="connsiteY6" fmla="*/ 374001 h 374001"/>
              <a:gd name="connsiteX7" fmla="*/ 0 w 782779"/>
              <a:gd name="connsiteY7" fmla="*/ 311666 h 374001"/>
              <a:gd name="connsiteX8" fmla="*/ 0 w 782779"/>
              <a:gd name="connsiteY8" fmla="*/ 62335 h 37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2779" h="374001" fill="none" extrusionOk="0">
                <a:moveTo>
                  <a:pt x="0" y="62335"/>
                </a:moveTo>
                <a:cubicBezTo>
                  <a:pt x="-10" y="23997"/>
                  <a:pt x="20539" y="-3039"/>
                  <a:pt x="62335" y="0"/>
                </a:cubicBezTo>
                <a:cubicBezTo>
                  <a:pt x="242405" y="3554"/>
                  <a:pt x="493166" y="-6407"/>
                  <a:pt x="720444" y="0"/>
                </a:cubicBezTo>
                <a:cubicBezTo>
                  <a:pt x="752102" y="-1347"/>
                  <a:pt x="779503" y="30809"/>
                  <a:pt x="782779" y="62335"/>
                </a:cubicBezTo>
                <a:cubicBezTo>
                  <a:pt x="785956" y="179986"/>
                  <a:pt x="790606" y="231236"/>
                  <a:pt x="782779" y="311666"/>
                </a:cubicBezTo>
                <a:cubicBezTo>
                  <a:pt x="783821" y="339100"/>
                  <a:pt x="761116" y="375606"/>
                  <a:pt x="720444" y="374001"/>
                </a:cubicBezTo>
                <a:cubicBezTo>
                  <a:pt x="542756" y="357177"/>
                  <a:pt x="279366" y="405032"/>
                  <a:pt x="62335" y="374001"/>
                </a:cubicBezTo>
                <a:cubicBezTo>
                  <a:pt x="22845" y="373504"/>
                  <a:pt x="6393" y="342950"/>
                  <a:pt x="0" y="311666"/>
                </a:cubicBezTo>
                <a:cubicBezTo>
                  <a:pt x="1134" y="232159"/>
                  <a:pt x="-7410" y="113599"/>
                  <a:pt x="0" y="62335"/>
                </a:cubicBezTo>
                <a:close/>
              </a:path>
              <a:path w="782779" h="374001" stroke="0" extrusionOk="0">
                <a:moveTo>
                  <a:pt x="0" y="62335"/>
                </a:moveTo>
                <a:cubicBezTo>
                  <a:pt x="1157" y="26246"/>
                  <a:pt x="26850" y="7882"/>
                  <a:pt x="62335" y="0"/>
                </a:cubicBezTo>
                <a:cubicBezTo>
                  <a:pt x="212388" y="31434"/>
                  <a:pt x="449104" y="-1828"/>
                  <a:pt x="720444" y="0"/>
                </a:cubicBezTo>
                <a:cubicBezTo>
                  <a:pt x="761378" y="735"/>
                  <a:pt x="784694" y="24349"/>
                  <a:pt x="782779" y="62335"/>
                </a:cubicBezTo>
                <a:cubicBezTo>
                  <a:pt x="777705" y="152592"/>
                  <a:pt x="785116" y="205547"/>
                  <a:pt x="782779" y="311666"/>
                </a:cubicBezTo>
                <a:cubicBezTo>
                  <a:pt x="784350" y="340829"/>
                  <a:pt x="758265" y="376394"/>
                  <a:pt x="720444" y="374001"/>
                </a:cubicBezTo>
                <a:cubicBezTo>
                  <a:pt x="545871" y="396517"/>
                  <a:pt x="231844" y="346660"/>
                  <a:pt x="62335" y="374001"/>
                </a:cubicBezTo>
                <a:cubicBezTo>
                  <a:pt x="26159" y="375599"/>
                  <a:pt x="-2971" y="348154"/>
                  <a:pt x="0" y="311666"/>
                </a:cubicBezTo>
                <a:cubicBezTo>
                  <a:pt x="-4235" y="234387"/>
                  <a:pt x="12233" y="143374"/>
                  <a:pt x="0" y="62335"/>
                </a:cubicBezTo>
                <a:close/>
              </a:path>
            </a:pathLst>
          </a:custGeom>
          <a:solidFill>
            <a:srgbClr val="92D050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نمو</a:t>
            </a:r>
            <a:endParaRPr lang="en-US" sz="12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D3D6B55C-CC90-2C06-F6F4-E0CCF3DE6062}"/>
              </a:ext>
            </a:extLst>
          </p:cNvPr>
          <p:cNvSpPr/>
          <p:nvPr/>
        </p:nvSpPr>
        <p:spPr>
          <a:xfrm>
            <a:off x="1533461" y="2496276"/>
            <a:ext cx="782779" cy="374001"/>
          </a:xfrm>
          <a:custGeom>
            <a:avLst/>
            <a:gdLst>
              <a:gd name="connsiteX0" fmla="*/ 0 w 782779"/>
              <a:gd name="connsiteY0" fmla="*/ 62335 h 374001"/>
              <a:gd name="connsiteX1" fmla="*/ 62335 w 782779"/>
              <a:gd name="connsiteY1" fmla="*/ 0 h 374001"/>
              <a:gd name="connsiteX2" fmla="*/ 720444 w 782779"/>
              <a:gd name="connsiteY2" fmla="*/ 0 h 374001"/>
              <a:gd name="connsiteX3" fmla="*/ 782779 w 782779"/>
              <a:gd name="connsiteY3" fmla="*/ 62335 h 374001"/>
              <a:gd name="connsiteX4" fmla="*/ 782779 w 782779"/>
              <a:gd name="connsiteY4" fmla="*/ 311666 h 374001"/>
              <a:gd name="connsiteX5" fmla="*/ 720444 w 782779"/>
              <a:gd name="connsiteY5" fmla="*/ 374001 h 374001"/>
              <a:gd name="connsiteX6" fmla="*/ 62335 w 782779"/>
              <a:gd name="connsiteY6" fmla="*/ 374001 h 374001"/>
              <a:gd name="connsiteX7" fmla="*/ 0 w 782779"/>
              <a:gd name="connsiteY7" fmla="*/ 311666 h 374001"/>
              <a:gd name="connsiteX8" fmla="*/ 0 w 782779"/>
              <a:gd name="connsiteY8" fmla="*/ 62335 h 37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2779" h="374001" fill="none" extrusionOk="0">
                <a:moveTo>
                  <a:pt x="0" y="62335"/>
                </a:moveTo>
                <a:cubicBezTo>
                  <a:pt x="-10" y="23997"/>
                  <a:pt x="20539" y="-3039"/>
                  <a:pt x="62335" y="0"/>
                </a:cubicBezTo>
                <a:cubicBezTo>
                  <a:pt x="242405" y="3554"/>
                  <a:pt x="493166" y="-6407"/>
                  <a:pt x="720444" y="0"/>
                </a:cubicBezTo>
                <a:cubicBezTo>
                  <a:pt x="752102" y="-1347"/>
                  <a:pt x="779503" y="30809"/>
                  <a:pt x="782779" y="62335"/>
                </a:cubicBezTo>
                <a:cubicBezTo>
                  <a:pt x="785956" y="179986"/>
                  <a:pt x="790606" y="231236"/>
                  <a:pt x="782779" y="311666"/>
                </a:cubicBezTo>
                <a:cubicBezTo>
                  <a:pt x="783821" y="339100"/>
                  <a:pt x="761116" y="375606"/>
                  <a:pt x="720444" y="374001"/>
                </a:cubicBezTo>
                <a:cubicBezTo>
                  <a:pt x="542756" y="357177"/>
                  <a:pt x="279366" y="405032"/>
                  <a:pt x="62335" y="374001"/>
                </a:cubicBezTo>
                <a:cubicBezTo>
                  <a:pt x="22845" y="373504"/>
                  <a:pt x="6393" y="342950"/>
                  <a:pt x="0" y="311666"/>
                </a:cubicBezTo>
                <a:cubicBezTo>
                  <a:pt x="1134" y="232159"/>
                  <a:pt x="-7410" y="113599"/>
                  <a:pt x="0" y="62335"/>
                </a:cubicBezTo>
                <a:close/>
              </a:path>
              <a:path w="782779" h="374001" stroke="0" extrusionOk="0">
                <a:moveTo>
                  <a:pt x="0" y="62335"/>
                </a:moveTo>
                <a:cubicBezTo>
                  <a:pt x="1157" y="26246"/>
                  <a:pt x="26850" y="7882"/>
                  <a:pt x="62335" y="0"/>
                </a:cubicBezTo>
                <a:cubicBezTo>
                  <a:pt x="212388" y="31434"/>
                  <a:pt x="449104" y="-1828"/>
                  <a:pt x="720444" y="0"/>
                </a:cubicBezTo>
                <a:cubicBezTo>
                  <a:pt x="761378" y="735"/>
                  <a:pt x="784694" y="24349"/>
                  <a:pt x="782779" y="62335"/>
                </a:cubicBezTo>
                <a:cubicBezTo>
                  <a:pt x="777705" y="152592"/>
                  <a:pt x="785116" y="205547"/>
                  <a:pt x="782779" y="311666"/>
                </a:cubicBezTo>
                <a:cubicBezTo>
                  <a:pt x="784350" y="340829"/>
                  <a:pt x="758265" y="376394"/>
                  <a:pt x="720444" y="374001"/>
                </a:cubicBezTo>
                <a:cubicBezTo>
                  <a:pt x="545871" y="396517"/>
                  <a:pt x="231844" y="346660"/>
                  <a:pt x="62335" y="374001"/>
                </a:cubicBezTo>
                <a:cubicBezTo>
                  <a:pt x="26159" y="375599"/>
                  <a:pt x="-2971" y="348154"/>
                  <a:pt x="0" y="311666"/>
                </a:cubicBezTo>
                <a:cubicBezTo>
                  <a:pt x="-4235" y="234387"/>
                  <a:pt x="12233" y="143374"/>
                  <a:pt x="0" y="62335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استقرار</a:t>
            </a:r>
            <a:endParaRPr lang="en-US" sz="12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1279D7DB-EA8F-A358-C502-76769CF24A34}"/>
              </a:ext>
            </a:extLst>
          </p:cNvPr>
          <p:cNvSpPr/>
          <p:nvPr/>
        </p:nvSpPr>
        <p:spPr>
          <a:xfrm>
            <a:off x="2316240" y="3415322"/>
            <a:ext cx="782779" cy="374001"/>
          </a:xfrm>
          <a:custGeom>
            <a:avLst/>
            <a:gdLst>
              <a:gd name="connsiteX0" fmla="*/ 0 w 782779"/>
              <a:gd name="connsiteY0" fmla="*/ 62335 h 374001"/>
              <a:gd name="connsiteX1" fmla="*/ 62335 w 782779"/>
              <a:gd name="connsiteY1" fmla="*/ 0 h 374001"/>
              <a:gd name="connsiteX2" fmla="*/ 720444 w 782779"/>
              <a:gd name="connsiteY2" fmla="*/ 0 h 374001"/>
              <a:gd name="connsiteX3" fmla="*/ 782779 w 782779"/>
              <a:gd name="connsiteY3" fmla="*/ 62335 h 374001"/>
              <a:gd name="connsiteX4" fmla="*/ 782779 w 782779"/>
              <a:gd name="connsiteY4" fmla="*/ 311666 h 374001"/>
              <a:gd name="connsiteX5" fmla="*/ 720444 w 782779"/>
              <a:gd name="connsiteY5" fmla="*/ 374001 h 374001"/>
              <a:gd name="connsiteX6" fmla="*/ 62335 w 782779"/>
              <a:gd name="connsiteY6" fmla="*/ 374001 h 374001"/>
              <a:gd name="connsiteX7" fmla="*/ 0 w 782779"/>
              <a:gd name="connsiteY7" fmla="*/ 311666 h 374001"/>
              <a:gd name="connsiteX8" fmla="*/ 0 w 782779"/>
              <a:gd name="connsiteY8" fmla="*/ 62335 h 37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2779" h="374001" fill="none" extrusionOk="0">
                <a:moveTo>
                  <a:pt x="0" y="62335"/>
                </a:moveTo>
                <a:cubicBezTo>
                  <a:pt x="-10" y="23997"/>
                  <a:pt x="20539" y="-3039"/>
                  <a:pt x="62335" y="0"/>
                </a:cubicBezTo>
                <a:cubicBezTo>
                  <a:pt x="242405" y="3554"/>
                  <a:pt x="493166" y="-6407"/>
                  <a:pt x="720444" y="0"/>
                </a:cubicBezTo>
                <a:cubicBezTo>
                  <a:pt x="752102" y="-1347"/>
                  <a:pt x="779503" y="30809"/>
                  <a:pt x="782779" y="62335"/>
                </a:cubicBezTo>
                <a:cubicBezTo>
                  <a:pt x="785956" y="179986"/>
                  <a:pt x="790606" y="231236"/>
                  <a:pt x="782779" y="311666"/>
                </a:cubicBezTo>
                <a:cubicBezTo>
                  <a:pt x="783821" y="339100"/>
                  <a:pt x="761116" y="375606"/>
                  <a:pt x="720444" y="374001"/>
                </a:cubicBezTo>
                <a:cubicBezTo>
                  <a:pt x="542756" y="357177"/>
                  <a:pt x="279366" y="405032"/>
                  <a:pt x="62335" y="374001"/>
                </a:cubicBezTo>
                <a:cubicBezTo>
                  <a:pt x="22845" y="373504"/>
                  <a:pt x="6393" y="342950"/>
                  <a:pt x="0" y="311666"/>
                </a:cubicBezTo>
                <a:cubicBezTo>
                  <a:pt x="1134" y="232159"/>
                  <a:pt x="-7410" y="113599"/>
                  <a:pt x="0" y="62335"/>
                </a:cubicBezTo>
                <a:close/>
              </a:path>
              <a:path w="782779" h="374001" stroke="0" extrusionOk="0">
                <a:moveTo>
                  <a:pt x="0" y="62335"/>
                </a:moveTo>
                <a:cubicBezTo>
                  <a:pt x="1157" y="26246"/>
                  <a:pt x="26850" y="7882"/>
                  <a:pt x="62335" y="0"/>
                </a:cubicBezTo>
                <a:cubicBezTo>
                  <a:pt x="212388" y="31434"/>
                  <a:pt x="449104" y="-1828"/>
                  <a:pt x="720444" y="0"/>
                </a:cubicBezTo>
                <a:cubicBezTo>
                  <a:pt x="761378" y="735"/>
                  <a:pt x="784694" y="24349"/>
                  <a:pt x="782779" y="62335"/>
                </a:cubicBezTo>
                <a:cubicBezTo>
                  <a:pt x="777705" y="152592"/>
                  <a:pt x="785116" y="205547"/>
                  <a:pt x="782779" y="311666"/>
                </a:cubicBezTo>
                <a:cubicBezTo>
                  <a:pt x="784350" y="340829"/>
                  <a:pt x="758265" y="376394"/>
                  <a:pt x="720444" y="374001"/>
                </a:cubicBezTo>
                <a:cubicBezTo>
                  <a:pt x="545871" y="396517"/>
                  <a:pt x="231844" y="346660"/>
                  <a:pt x="62335" y="374001"/>
                </a:cubicBezTo>
                <a:cubicBezTo>
                  <a:pt x="26159" y="375599"/>
                  <a:pt x="-2971" y="348154"/>
                  <a:pt x="0" y="311666"/>
                </a:cubicBezTo>
                <a:cubicBezTo>
                  <a:pt x="-4235" y="234387"/>
                  <a:pt x="12233" y="143374"/>
                  <a:pt x="0" y="62335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انحدار</a:t>
            </a:r>
            <a:endParaRPr lang="en-US" sz="12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A20449-67AC-7F56-1183-9728122A9E8A}"/>
              </a:ext>
            </a:extLst>
          </p:cNvPr>
          <p:cNvSpPr txBox="1"/>
          <p:nvPr/>
        </p:nvSpPr>
        <p:spPr>
          <a:xfrm>
            <a:off x="9272659" y="85688"/>
            <a:ext cx="2030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المخاطر</a:t>
            </a:r>
            <a:endParaRPr lang="en-US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629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 animBg="1"/>
      <p:bldP spid="38" grpId="0" animBg="1"/>
      <p:bldP spid="67" grpId="0" animBg="1"/>
      <p:bldP spid="87" grpId="0" animBg="1"/>
      <p:bldP spid="91" grpId="0" animBg="1"/>
      <p:bldP spid="92" grpId="0" animBg="1"/>
      <p:bldP spid="97" grpId="0" animBg="1"/>
      <p:bldP spid="99" grpId="0" animBg="1"/>
      <p:bldP spid="41" grpId="0" animBg="1"/>
      <p:bldP spid="48" grpId="0" animBg="1"/>
      <p:bldP spid="50" grpId="0" animBg="1"/>
      <p:bldP spid="56" grpId="0" animBg="1"/>
      <p:bldP spid="61" grpId="0" animBg="1"/>
      <p:bldP spid="62" grpId="0" animBg="1"/>
      <p:bldP spid="74" grpId="0" animBg="1"/>
      <p:bldP spid="85" grpId="0" animBg="1"/>
      <p:bldP spid="86" grpId="0" animBg="1"/>
      <p:bldP spid="89" grpId="0" animBg="1"/>
      <p:bldP spid="95" grpId="0" animBg="1"/>
      <p:bldP spid="100" grpId="0" animBg="1"/>
      <p:bldP spid="102" grpId="0" animBg="1"/>
      <p:bldP spid="10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4890" y="6040737"/>
            <a:ext cx="1142245" cy="669925"/>
          </a:xfrm>
        </p:spPr>
        <p:txBody>
          <a:bodyPr/>
          <a:lstStyle/>
          <a:p>
            <a:r>
              <a:rPr lang="ar-EG" sz="5400" dirty="0">
                <a:solidFill>
                  <a:schemeClr val="tx1"/>
                </a:solidFill>
              </a:rPr>
              <a:t>36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ED6A5C3-E923-9AFC-2D44-F282061FE451}"/>
              </a:ext>
            </a:extLst>
          </p:cNvPr>
          <p:cNvSpPr/>
          <p:nvPr/>
        </p:nvSpPr>
        <p:spPr>
          <a:xfrm>
            <a:off x="2370283" y="137547"/>
            <a:ext cx="2287670" cy="399590"/>
          </a:xfrm>
          <a:custGeom>
            <a:avLst/>
            <a:gdLst>
              <a:gd name="connsiteX0" fmla="*/ 0 w 2287670"/>
              <a:gd name="connsiteY0" fmla="*/ 66600 h 399590"/>
              <a:gd name="connsiteX1" fmla="*/ 66600 w 2287670"/>
              <a:gd name="connsiteY1" fmla="*/ 0 h 399590"/>
              <a:gd name="connsiteX2" fmla="*/ 626762 w 2287670"/>
              <a:gd name="connsiteY2" fmla="*/ 0 h 399590"/>
              <a:gd name="connsiteX3" fmla="*/ 1122290 w 2287670"/>
              <a:gd name="connsiteY3" fmla="*/ 0 h 399590"/>
              <a:gd name="connsiteX4" fmla="*/ 1682453 w 2287670"/>
              <a:gd name="connsiteY4" fmla="*/ 0 h 399590"/>
              <a:gd name="connsiteX5" fmla="*/ 2221070 w 2287670"/>
              <a:gd name="connsiteY5" fmla="*/ 0 h 399590"/>
              <a:gd name="connsiteX6" fmla="*/ 2287670 w 2287670"/>
              <a:gd name="connsiteY6" fmla="*/ 66600 h 399590"/>
              <a:gd name="connsiteX7" fmla="*/ 2287670 w 2287670"/>
              <a:gd name="connsiteY7" fmla="*/ 332990 h 399590"/>
              <a:gd name="connsiteX8" fmla="*/ 2221070 w 2287670"/>
              <a:gd name="connsiteY8" fmla="*/ 399590 h 399590"/>
              <a:gd name="connsiteX9" fmla="*/ 1725542 w 2287670"/>
              <a:gd name="connsiteY9" fmla="*/ 399590 h 399590"/>
              <a:gd name="connsiteX10" fmla="*/ 1165380 w 2287670"/>
              <a:gd name="connsiteY10" fmla="*/ 399590 h 399590"/>
              <a:gd name="connsiteX11" fmla="*/ 669852 w 2287670"/>
              <a:gd name="connsiteY11" fmla="*/ 399590 h 399590"/>
              <a:gd name="connsiteX12" fmla="*/ 66600 w 2287670"/>
              <a:gd name="connsiteY12" fmla="*/ 399590 h 399590"/>
              <a:gd name="connsiteX13" fmla="*/ 0 w 2287670"/>
              <a:gd name="connsiteY13" fmla="*/ 332990 h 399590"/>
              <a:gd name="connsiteX14" fmla="*/ 0 w 2287670"/>
              <a:gd name="connsiteY14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87670" h="399590" fill="none" extrusionOk="0">
                <a:moveTo>
                  <a:pt x="0" y="66600"/>
                </a:moveTo>
                <a:cubicBezTo>
                  <a:pt x="-1319" y="26026"/>
                  <a:pt x="27749" y="2710"/>
                  <a:pt x="66600" y="0"/>
                </a:cubicBezTo>
                <a:cubicBezTo>
                  <a:pt x="274827" y="-14280"/>
                  <a:pt x="510167" y="-20786"/>
                  <a:pt x="626762" y="0"/>
                </a:cubicBezTo>
                <a:cubicBezTo>
                  <a:pt x="743357" y="20786"/>
                  <a:pt x="992672" y="-8574"/>
                  <a:pt x="1122290" y="0"/>
                </a:cubicBezTo>
                <a:cubicBezTo>
                  <a:pt x="1251908" y="8574"/>
                  <a:pt x="1489049" y="12459"/>
                  <a:pt x="1682453" y="0"/>
                </a:cubicBezTo>
                <a:cubicBezTo>
                  <a:pt x="1875857" y="-12459"/>
                  <a:pt x="1970639" y="1372"/>
                  <a:pt x="2221070" y="0"/>
                </a:cubicBezTo>
                <a:cubicBezTo>
                  <a:pt x="2263831" y="2945"/>
                  <a:pt x="2287966" y="34586"/>
                  <a:pt x="2287670" y="66600"/>
                </a:cubicBezTo>
                <a:cubicBezTo>
                  <a:pt x="2287261" y="145208"/>
                  <a:pt x="2281070" y="278051"/>
                  <a:pt x="2287670" y="332990"/>
                </a:cubicBezTo>
                <a:cubicBezTo>
                  <a:pt x="2290799" y="368370"/>
                  <a:pt x="2258374" y="398465"/>
                  <a:pt x="2221070" y="399590"/>
                </a:cubicBezTo>
                <a:cubicBezTo>
                  <a:pt x="2121774" y="392702"/>
                  <a:pt x="1939072" y="419862"/>
                  <a:pt x="1725542" y="399590"/>
                </a:cubicBezTo>
                <a:cubicBezTo>
                  <a:pt x="1512012" y="379318"/>
                  <a:pt x="1396928" y="416522"/>
                  <a:pt x="1165380" y="399590"/>
                </a:cubicBezTo>
                <a:cubicBezTo>
                  <a:pt x="933832" y="382658"/>
                  <a:pt x="826168" y="398911"/>
                  <a:pt x="669852" y="399590"/>
                </a:cubicBezTo>
                <a:cubicBezTo>
                  <a:pt x="513536" y="400269"/>
                  <a:pt x="247731" y="415896"/>
                  <a:pt x="66600" y="399590"/>
                </a:cubicBezTo>
                <a:cubicBezTo>
                  <a:pt x="31039" y="399089"/>
                  <a:pt x="2323" y="371840"/>
                  <a:pt x="0" y="332990"/>
                </a:cubicBezTo>
                <a:cubicBezTo>
                  <a:pt x="10228" y="258184"/>
                  <a:pt x="918" y="197869"/>
                  <a:pt x="0" y="66600"/>
                </a:cubicBezTo>
                <a:close/>
              </a:path>
              <a:path w="2287670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34148" y="3811"/>
                  <a:pt x="392562" y="22708"/>
                  <a:pt x="605218" y="0"/>
                </a:cubicBezTo>
                <a:cubicBezTo>
                  <a:pt x="817874" y="-22708"/>
                  <a:pt x="1027715" y="18320"/>
                  <a:pt x="1186924" y="0"/>
                </a:cubicBezTo>
                <a:cubicBezTo>
                  <a:pt x="1346133" y="-18320"/>
                  <a:pt x="1926288" y="-6255"/>
                  <a:pt x="2221070" y="0"/>
                </a:cubicBezTo>
                <a:cubicBezTo>
                  <a:pt x="2255308" y="3418"/>
                  <a:pt x="2287424" y="25716"/>
                  <a:pt x="2287670" y="66600"/>
                </a:cubicBezTo>
                <a:cubicBezTo>
                  <a:pt x="2288288" y="163177"/>
                  <a:pt x="2293621" y="233743"/>
                  <a:pt x="2287670" y="332990"/>
                </a:cubicBezTo>
                <a:cubicBezTo>
                  <a:pt x="2281513" y="368193"/>
                  <a:pt x="2257034" y="398983"/>
                  <a:pt x="2221070" y="399590"/>
                </a:cubicBezTo>
                <a:cubicBezTo>
                  <a:pt x="2014527" y="371817"/>
                  <a:pt x="1822231" y="410819"/>
                  <a:pt x="1660908" y="399590"/>
                </a:cubicBezTo>
                <a:cubicBezTo>
                  <a:pt x="1499585" y="388361"/>
                  <a:pt x="1306211" y="418438"/>
                  <a:pt x="1100746" y="399590"/>
                </a:cubicBezTo>
                <a:cubicBezTo>
                  <a:pt x="895281" y="380742"/>
                  <a:pt x="818954" y="398774"/>
                  <a:pt x="626762" y="399590"/>
                </a:cubicBezTo>
                <a:cubicBezTo>
                  <a:pt x="434570" y="400406"/>
                  <a:pt x="261003" y="395756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Risk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E40120B-0469-2620-B752-A32832B06369}"/>
              </a:ext>
            </a:extLst>
          </p:cNvPr>
          <p:cNvSpPr/>
          <p:nvPr/>
        </p:nvSpPr>
        <p:spPr>
          <a:xfrm>
            <a:off x="4905901" y="156513"/>
            <a:ext cx="2859607" cy="387446"/>
          </a:xfrm>
          <a:custGeom>
            <a:avLst/>
            <a:gdLst>
              <a:gd name="connsiteX0" fmla="*/ 0 w 2859607"/>
              <a:gd name="connsiteY0" fmla="*/ 64576 h 387446"/>
              <a:gd name="connsiteX1" fmla="*/ 64576 w 2859607"/>
              <a:gd name="connsiteY1" fmla="*/ 0 h 387446"/>
              <a:gd name="connsiteX2" fmla="*/ 774494 w 2859607"/>
              <a:gd name="connsiteY2" fmla="*/ 0 h 387446"/>
              <a:gd name="connsiteX3" fmla="*/ 1402499 w 2859607"/>
              <a:gd name="connsiteY3" fmla="*/ 0 h 387446"/>
              <a:gd name="connsiteX4" fmla="*/ 2112417 w 2859607"/>
              <a:gd name="connsiteY4" fmla="*/ 0 h 387446"/>
              <a:gd name="connsiteX5" fmla="*/ 2795031 w 2859607"/>
              <a:gd name="connsiteY5" fmla="*/ 0 h 387446"/>
              <a:gd name="connsiteX6" fmla="*/ 2859607 w 2859607"/>
              <a:gd name="connsiteY6" fmla="*/ 64576 h 387446"/>
              <a:gd name="connsiteX7" fmla="*/ 2859607 w 2859607"/>
              <a:gd name="connsiteY7" fmla="*/ 322870 h 387446"/>
              <a:gd name="connsiteX8" fmla="*/ 2795031 w 2859607"/>
              <a:gd name="connsiteY8" fmla="*/ 387446 h 387446"/>
              <a:gd name="connsiteX9" fmla="*/ 2167026 w 2859607"/>
              <a:gd name="connsiteY9" fmla="*/ 387446 h 387446"/>
              <a:gd name="connsiteX10" fmla="*/ 1457108 w 2859607"/>
              <a:gd name="connsiteY10" fmla="*/ 387446 h 387446"/>
              <a:gd name="connsiteX11" fmla="*/ 829103 w 2859607"/>
              <a:gd name="connsiteY11" fmla="*/ 387446 h 387446"/>
              <a:gd name="connsiteX12" fmla="*/ 64576 w 2859607"/>
              <a:gd name="connsiteY12" fmla="*/ 387446 h 387446"/>
              <a:gd name="connsiteX13" fmla="*/ 0 w 2859607"/>
              <a:gd name="connsiteY13" fmla="*/ 322870 h 387446"/>
              <a:gd name="connsiteX14" fmla="*/ 0 w 2859607"/>
              <a:gd name="connsiteY14" fmla="*/ 64576 h 387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59607" h="387446" fill="none" extrusionOk="0">
                <a:moveTo>
                  <a:pt x="0" y="64576"/>
                </a:moveTo>
                <a:cubicBezTo>
                  <a:pt x="-2156" y="22713"/>
                  <a:pt x="26996" y="2509"/>
                  <a:pt x="64576" y="0"/>
                </a:cubicBezTo>
                <a:cubicBezTo>
                  <a:pt x="408261" y="-5408"/>
                  <a:pt x="632041" y="-29392"/>
                  <a:pt x="774494" y="0"/>
                </a:cubicBezTo>
                <a:cubicBezTo>
                  <a:pt x="916947" y="29392"/>
                  <a:pt x="1269387" y="13455"/>
                  <a:pt x="1402499" y="0"/>
                </a:cubicBezTo>
                <a:cubicBezTo>
                  <a:pt x="1535612" y="-13455"/>
                  <a:pt x="1915101" y="33324"/>
                  <a:pt x="2112417" y="0"/>
                </a:cubicBezTo>
                <a:cubicBezTo>
                  <a:pt x="2309733" y="-33324"/>
                  <a:pt x="2474078" y="24396"/>
                  <a:pt x="2795031" y="0"/>
                </a:cubicBezTo>
                <a:cubicBezTo>
                  <a:pt x="2837337" y="3271"/>
                  <a:pt x="2859765" y="31451"/>
                  <a:pt x="2859607" y="64576"/>
                </a:cubicBezTo>
                <a:cubicBezTo>
                  <a:pt x="2860133" y="179952"/>
                  <a:pt x="2858085" y="215685"/>
                  <a:pt x="2859607" y="322870"/>
                </a:cubicBezTo>
                <a:cubicBezTo>
                  <a:pt x="2860524" y="358123"/>
                  <a:pt x="2832551" y="383448"/>
                  <a:pt x="2795031" y="387446"/>
                </a:cubicBezTo>
                <a:cubicBezTo>
                  <a:pt x="2532482" y="409298"/>
                  <a:pt x="2454405" y="383326"/>
                  <a:pt x="2167026" y="387446"/>
                </a:cubicBezTo>
                <a:cubicBezTo>
                  <a:pt x="1879648" y="391566"/>
                  <a:pt x="1771679" y="420131"/>
                  <a:pt x="1457108" y="387446"/>
                </a:cubicBezTo>
                <a:cubicBezTo>
                  <a:pt x="1142537" y="354761"/>
                  <a:pt x="1091480" y="405868"/>
                  <a:pt x="829103" y="387446"/>
                </a:cubicBezTo>
                <a:cubicBezTo>
                  <a:pt x="566726" y="369024"/>
                  <a:pt x="328497" y="360870"/>
                  <a:pt x="64576" y="387446"/>
                </a:cubicBezTo>
                <a:cubicBezTo>
                  <a:pt x="30335" y="386862"/>
                  <a:pt x="944" y="359374"/>
                  <a:pt x="0" y="322870"/>
                </a:cubicBezTo>
                <a:cubicBezTo>
                  <a:pt x="11199" y="220013"/>
                  <a:pt x="9161" y="155429"/>
                  <a:pt x="0" y="64576"/>
                </a:cubicBezTo>
                <a:close/>
              </a:path>
              <a:path w="2859607" h="387446" stroke="0" extrusionOk="0">
                <a:moveTo>
                  <a:pt x="0" y="64576"/>
                </a:moveTo>
                <a:cubicBezTo>
                  <a:pt x="1200" y="27188"/>
                  <a:pt x="28391" y="3881"/>
                  <a:pt x="64576" y="0"/>
                </a:cubicBezTo>
                <a:cubicBezTo>
                  <a:pt x="271402" y="-1847"/>
                  <a:pt x="512611" y="-29870"/>
                  <a:pt x="747190" y="0"/>
                </a:cubicBezTo>
                <a:cubicBezTo>
                  <a:pt x="981769" y="29870"/>
                  <a:pt x="1297334" y="-31432"/>
                  <a:pt x="1484413" y="0"/>
                </a:cubicBezTo>
                <a:cubicBezTo>
                  <a:pt x="1671492" y="31432"/>
                  <a:pt x="2492319" y="21514"/>
                  <a:pt x="2795031" y="0"/>
                </a:cubicBezTo>
                <a:cubicBezTo>
                  <a:pt x="2829091" y="2155"/>
                  <a:pt x="2859076" y="20069"/>
                  <a:pt x="2859607" y="64576"/>
                </a:cubicBezTo>
                <a:cubicBezTo>
                  <a:pt x="2850436" y="140109"/>
                  <a:pt x="2857648" y="255482"/>
                  <a:pt x="2859607" y="322870"/>
                </a:cubicBezTo>
                <a:cubicBezTo>
                  <a:pt x="2857809" y="358073"/>
                  <a:pt x="2827327" y="384949"/>
                  <a:pt x="2795031" y="387446"/>
                </a:cubicBezTo>
                <a:cubicBezTo>
                  <a:pt x="2523484" y="411111"/>
                  <a:pt x="2271913" y="394040"/>
                  <a:pt x="2085113" y="387446"/>
                </a:cubicBezTo>
                <a:cubicBezTo>
                  <a:pt x="1898313" y="380852"/>
                  <a:pt x="1681690" y="355437"/>
                  <a:pt x="1375194" y="387446"/>
                </a:cubicBezTo>
                <a:cubicBezTo>
                  <a:pt x="1068698" y="419455"/>
                  <a:pt x="1054064" y="395625"/>
                  <a:pt x="774494" y="387446"/>
                </a:cubicBezTo>
                <a:cubicBezTo>
                  <a:pt x="494924" y="379267"/>
                  <a:pt x="393965" y="405428"/>
                  <a:pt x="64576" y="387446"/>
                </a:cubicBezTo>
                <a:cubicBezTo>
                  <a:pt x="25040" y="395379"/>
                  <a:pt x="-5406" y="361828"/>
                  <a:pt x="0" y="322870"/>
                </a:cubicBezTo>
                <a:cubicBezTo>
                  <a:pt x="-1975" y="232919"/>
                  <a:pt x="12475" y="192893"/>
                  <a:pt x="0" y="64576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المخاطر المعرض لها المشروع </a:t>
            </a:r>
            <a:endParaRPr lang="en-US" sz="20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E541FE8-1561-5374-CEC7-1CD7C845003A}"/>
              </a:ext>
            </a:extLst>
          </p:cNvPr>
          <p:cNvCxnSpPr>
            <a:cxnSpLocks/>
          </p:cNvCxnSpPr>
          <p:nvPr/>
        </p:nvCxnSpPr>
        <p:spPr>
          <a:xfrm>
            <a:off x="5508960" y="685184"/>
            <a:ext cx="82721" cy="5908605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12B9EB-6329-D510-40AA-617829F72920}"/>
              </a:ext>
            </a:extLst>
          </p:cNvPr>
          <p:cNvCxnSpPr>
            <a:cxnSpLocks/>
          </p:cNvCxnSpPr>
          <p:nvPr/>
        </p:nvCxnSpPr>
        <p:spPr>
          <a:xfrm>
            <a:off x="482472" y="1072241"/>
            <a:ext cx="0" cy="421359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D1FD3726-6DDD-4C6E-FC4E-1BBBBAC3FDF0}"/>
              </a:ext>
            </a:extLst>
          </p:cNvPr>
          <p:cNvCxnSpPr>
            <a:cxnSpLocks/>
          </p:cNvCxnSpPr>
          <p:nvPr/>
        </p:nvCxnSpPr>
        <p:spPr>
          <a:xfrm flipH="1">
            <a:off x="206985" y="4789576"/>
            <a:ext cx="4874088" cy="32931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D703C79A-9147-D217-7DBE-EF5670B3CD52}"/>
              </a:ext>
            </a:extLst>
          </p:cNvPr>
          <p:cNvSpPr/>
          <p:nvPr/>
        </p:nvSpPr>
        <p:spPr>
          <a:xfrm>
            <a:off x="468687" y="2901863"/>
            <a:ext cx="2940784" cy="1909076"/>
          </a:xfrm>
          <a:custGeom>
            <a:avLst/>
            <a:gdLst>
              <a:gd name="connsiteX0" fmla="*/ 0 w 2940784"/>
              <a:gd name="connsiteY0" fmla="*/ 1909076 h 1909076"/>
              <a:gd name="connsiteX1" fmla="*/ 758171 w 2940784"/>
              <a:gd name="connsiteY1" fmla="*/ 291645 h 1909076"/>
              <a:gd name="connsiteX2" fmla="*/ 1543912 w 2940784"/>
              <a:gd name="connsiteY2" fmla="*/ 52706 h 1909076"/>
              <a:gd name="connsiteX3" fmla="*/ 2141259 w 2940784"/>
              <a:gd name="connsiteY3" fmla="*/ 75681 h 1909076"/>
              <a:gd name="connsiteX4" fmla="*/ 2940784 w 2940784"/>
              <a:gd name="connsiteY4" fmla="*/ 843042 h 1909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0784" h="1909076">
                <a:moveTo>
                  <a:pt x="0" y="1909076"/>
                </a:moveTo>
                <a:cubicBezTo>
                  <a:pt x="250426" y="1255058"/>
                  <a:pt x="500852" y="601040"/>
                  <a:pt x="758171" y="291645"/>
                </a:cubicBezTo>
                <a:cubicBezTo>
                  <a:pt x="1015490" y="-17750"/>
                  <a:pt x="1313397" y="88700"/>
                  <a:pt x="1543912" y="52706"/>
                </a:cubicBezTo>
                <a:cubicBezTo>
                  <a:pt x="1774427" y="16712"/>
                  <a:pt x="1908447" y="-56042"/>
                  <a:pt x="2141259" y="75681"/>
                </a:cubicBezTo>
                <a:cubicBezTo>
                  <a:pt x="2374071" y="207404"/>
                  <a:pt x="2657427" y="525223"/>
                  <a:pt x="2940784" y="843042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10E9B14A-194B-363D-74A7-8121711318A0}"/>
              </a:ext>
            </a:extLst>
          </p:cNvPr>
          <p:cNvSpPr/>
          <p:nvPr/>
        </p:nvSpPr>
        <p:spPr>
          <a:xfrm>
            <a:off x="3434120" y="800668"/>
            <a:ext cx="1952647" cy="374001"/>
          </a:xfrm>
          <a:custGeom>
            <a:avLst/>
            <a:gdLst>
              <a:gd name="connsiteX0" fmla="*/ 0 w 1952647"/>
              <a:gd name="connsiteY0" fmla="*/ 62335 h 374001"/>
              <a:gd name="connsiteX1" fmla="*/ 62335 w 1952647"/>
              <a:gd name="connsiteY1" fmla="*/ 0 h 374001"/>
              <a:gd name="connsiteX2" fmla="*/ 689940 w 1952647"/>
              <a:gd name="connsiteY2" fmla="*/ 0 h 374001"/>
              <a:gd name="connsiteX3" fmla="*/ 1317546 w 1952647"/>
              <a:gd name="connsiteY3" fmla="*/ 0 h 374001"/>
              <a:gd name="connsiteX4" fmla="*/ 1890312 w 1952647"/>
              <a:gd name="connsiteY4" fmla="*/ 0 h 374001"/>
              <a:gd name="connsiteX5" fmla="*/ 1952647 w 1952647"/>
              <a:gd name="connsiteY5" fmla="*/ 62335 h 374001"/>
              <a:gd name="connsiteX6" fmla="*/ 1952647 w 1952647"/>
              <a:gd name="connsiteY6" fmla="*/ 311666 h 374001"/>
              <a:gd name="connsiteX7" fmla="*/ 1890312 w 1952647"/>
              <a:gd name="connsiteY7" fmla="*/ 374001 h 374001"/>
              <a:gd name="connsiteX8" fmla="*/ 1262707 w 1952647"/>
              <a:gd name="connsiteY8" fmla="*/ 374001 h 374001"/>
              <a:gd name="connsiteX9" fmla="*/ 635101 w 1952647"/>
              <a:gd name="connsiteY9" fmla="*/ 374001 h 374001"/>
              <a:gd name="connsiteX10" fmla="*/ 62335 w 1952647"/>
              <a:gd name="connsiteY10" fmla="*/ 374001 h 374001"/>
              <a:gd name="connsiteX11" fmla="*/ 0 w 1952647"/>
              <a:gd name="connsiteY11" fmla="*/ 311666 h 374001"/>
              <a:gd name="connsiteX12" fmla="*/ 0 w 1952647"/>
              <a:gd name="connsiteY12" fmla="*/ 62335 h 37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52647" h="374001" fill="none" extrusionOk="0">
                <a:moveTo>
                  <a:pt x="0" y="62335"/>
                </a:moveTo>
                <a:cubicBezTo>
                  <a:pt x="-6316" y="24084"/>
                  <a:pt x="31649" y="-4319"/>
                  <a:pt x="62335" y="0"/>
                </a:cubicBezTo>
                <a:cubicBezTo>
                  <a:pt x="239753" y="2675"/>
                  <a:pt x="420428" y="-11112"/>
                  <a:pt x="689940" y="0"/>
                </a:cubicBezTo>
                <a:cubicBezTo>
                  <a:pt x="959453" y="11112"/>
                  <a:pt x="1123741" y="-5865"/>
                  <a:pt x="1317546" y="0"/>
                </a:cubicBezTo>
                <a:cubicBezTo>
                  <a:pt x="1511351" y="5865"/>
                  <a:pt x="1688300" y="-27877"/>
                  <a:pt x="1890312" y="0"/>
                </a:cubicBezTo>
                <a:cubicBezTo>
                  <a:pt x="1919676" y="-497"/>
                  <a:pt x="1959040" y="24765"/>
                  <a:pt x="1952647" y="62335"/>
                </a:cubicBezTo>
                <a:cubicBezTo>
                  <a:pt x="1951513" y="141842"/>
                  <a:pt x="1960057" y="260402"/>
                  <a:pt x="1952647" y="311666"/>
                </a:cubicBezTo>
                <a:cubicBezTo>
                  <a:pt x="1945684" y="345889"/>
                  <a:pt x="1922642" y="369598"/>
                  <a:pt x="1890312" y="374001"/>
                </a:cubicBezTo>
                <a:cubicBezTo>
                  <a:pt x="1645163" y="354415"/>
                  <a:pt x="1431332" y="348975"/>
                  <a:pt x="1262707" y="374001"/>
                </a:cubicBezTo>
                <a:cubicBezTo>
                  <a:pt x="1094082" y="399027"/>
                  <a:pt x="926397" y="393541"/>
                  <a:pt x="635101" y="374001"/>
                </a:cubicBezTo>
                <a:cubicBezTo>
                  <a:pt x="343805" y="354461"/>
                  <a:pt x="333331" y="381285"/>
                  <a:pt x="62335" y="374001"/>
                </a:cubicBezTo>
                <a:cubicBezTo>
                  <a:pt x="26244" y="367593"/>
                  <a:pt x="-5248" y="340904"/>
                  <a:pt x="0" y="311666"/>
                </a:cubicBezTo>
                <a:cubicBezTo>
                  <a:pt x="3617" y="232360"/>
                  <a:pt x="-7548" y="121127"/>
                  <a:pt x="0" y="62335"/>
                </a:cubicBezTo>
                <a:close/>
              </a:path>
              <a:path w="1952647" h="374001" stroke="0" extrusionOk="0">
                <a:moveTo>
                  <a:pt x="0" y="62335"/>
                </a:moveTo>
                <a:cubicBezTo>
                  <a:pt x="1157" y="26246"/>
                  <a:pt x="26850" y="7882"/>
                  <a:pt x="62335" y="0"/>
                </a:cubicBezTo>
                <a:cubicBezTo>
                  <a:pt x="341945" y="-22629"/>
                  <a:pt x="367930" y="-890"/>
                  <a:pt x="671661" y="0"/>
                </a:cubicBezTo>
                <a:cubicBezTo>
                  <a:pt x="975392" y="890"/>
                  <a:pt x="1166733" y="10977"/>
                  <a:pt x="1317546" y="0"/>
                </a:cubicBezTo>
                <a:cubicBezTo>
                  <a:pt x="1468360" y="-10977"/>
                  <a:pt x="1647182" y="9923"/>
                  <a:pt x="1890312" y="0"/>
                </a:cubicBezTo>
                <a:cubicBezTo>
                  <a:pt x="1919662" y="6821"/>
                  <a:pt x="1952449" y="24610"/>
                  <a:pt x="1952647" y="62335"/>
                </a:cubicBezTo>
                <a:cubicBezTo>
                  <a:pt x="1954026" y="125090"/>
                  <a:pt x="1940427" y="193275"/>
                  <a:pt x="1952647" y="311666"/>
                </a:cubicBezTo>
                <a:cubicBezTo>
                  <a:pt x="1948116" y="344931"/>
                  <a:pt x="1920309" y="370716"/>
                  <a:pt x="1890312" y="374001"/>
                </a:cubicBezTo>
                <a:cubicBezTo>
                  <a:pt x="1678369" y="401734"/>
                  <a:pt x="1406383" y="378916"/>
                  <a:pt x="1262707" y="374001"/>
                </a:cubicBezTo>
                <a:cubicBezTo>
                  <a:pt x="1119032" y="369086"/>
                  <a:pt x="775072" y="365916"/>
                  <a:pt x="635101" y="374001"/>
                </a:cubicBezTo>
                <a:cubicBezTo>
                  <a:pt x="495130" y="382086"/>
                  <a:pt x="224855" y="369270"/>
                  <a:pt x="62335" y="374001"/>
                </a:cubicBezTo>
                <a:cubicBezTo>
                  <a:pt x="32102" y="377938"/>
                  <a:pt x="-1429" y="343534"/>
                  <a:pt x="0" y="311666"/>
                </a:cubicBezTo>
                <a:cubicBezTo>
                  <a:pt x="-5420" y="210831"/>
                  <a:pt x="8509" y="156870"/>
                  <a:pt x="0" y="62335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أي مشروع يمر ب 3 مراحل</a:t>
            </a:r>
            <a:endParaRPr lang="en-US" sz="12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EBA8B3E0-0444-9800-0188-D3F50E0831E0}"/>
              </a:ext>
            </a:extLst>
          </p:cNvPr>
          <p:cNvSpPr/>
          <p:nvPr/>
        </p:nvSpPr>
        <p:spPr>
          <a:xfrm>
            <a:off x="4603988" y="1385445"/>
            <a:ext cx="782779" cy="374001"/>
          </a:xfrm>
          <a:custGeom>
            <a:avLst/>
            <a:gdLst>
              <a:gd name="connsiteX0" fmla="*/ 0 w 782779"/>
              <a:gd name="connsiteY0" fmla="*/ 62335 h 374001"/>
              <a:gd name="connsiteX1" fmla="*/ 62335 w 782779"/>
              <a:gd name="connsiteY1" fmla="*/ 0 h 374001"/>
              <a:gd name="connsiteX2" fmla="*/ 720444 w 782779"/>
              <a:gd name="connsiteY2" fmla="*/ 0 h 374001"/>
              <a:gd name="connsiteX3" fmla="*/ 782779 w 782779"/>
              <a:gd name="connsiteY3" fmla="*/ 62335 h 374001"/>
              <a:gd name="connsiteX4" fmla="*/ 782779 w 782779"/>
              <a:gd name="connsiteY4" fmla="*/ 311666 h 374001"/>
              <a:gd name="connsiteX5" fmla="*/ 720444 w 782779"/>
              <a:gd name="connsiteY5" fmla="*/ 374001 h 374001"/>
              <a:gd name="connsiteX6" fmla="*/ 62335 w 782779"/>
              <a:gd name="connsiteY6" fmla="*/ 374001 h 374001"/>
              <a:gd name="connsiteX7" fmla="*/ 0 w 782779"/>
              <a:gd name="connsiteY7" fmla="*/ 311666 h 374001"/>
              <a:gd name="connsiteX8" fmla="*/ 0 w 782779"/>
              <a:gd name="connsiteY8" fmla="*/ 62335 h 37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2779" h="374001" fill="none" extrusionOk="0">
                <a:moveTo>
                  <a:pt x="0" y="62335"/>
                </a:moveTo>
                <a:cubicBezTo>
                  <a:pt x="-10" y="23997"/>
                  <a:pt x="20539" y="-3039"/>
                  <a:pt x="62335" y="0"/>
                </a:cubicBezTo>
                <a:cubicBezTo>
                  <a:pt x="242405" y="3554"/>
                  <a:pt x="493166" y="-6407"/>
                  <a:pt x="720444" y="0"/>
                </a:cubicBezTo>
                <a:cubicBezTo>
                  <a:pt x="752102" y="-1347"/>
                  <a:pt x="779503" y="30809"/>
                  <a:pt x="782779" y="62335"/>
                </a:cubicBezTo>
                <a:cubicBezTo>
                  <a:pt x="785956" y="179986"/>
                  <a:pt x="790606" y="231236"/>
                  <a:pt x="782779" y="311666"/>
                </a:cubicBezTo>
                <a:cubicBezTo>
                  <a:pt x="783821" y="339100"/>
                  <a:pt x="761116" y="375606"/>
                  <a:pt x="720444" y="374001"/>
                </a:cubicBezTo>
                <a:cubicBezTo>
                  <a:pt x="542756" y="357177"/>
                  <a:pt x="279366" y="405032"/>
                  <a:pt x="62335" y="374001"/>
                </a:cubicBezTo>
                <a:cubicBezTo>
                  <a:pt x="22845" y="373504"/>
                  <a:pt x="6393" y="342950"/>
                  <a:pt x="0" y="311666"/>
                </a:cubicBezTo>
                <a:cubicBezTo>
                  <a:pt x="1134" y="232159"/>
                  <a:pt x="-7410" y="113599"/>
                  <a:pt x="0" y="62335"/>
                </a:cubicBezTo>
                <a:close/>
              </a:path>
              <a:path w="782779" h="374001" stroke="0" extrusionOk="0">
                <a:moveTo>
                  <a:pt x="0" y="62335"/>
                </a:moveTo>
                <a:cubicBezTo>
                  <a:pt x="1157" y="26246"/>
                  <a:pt x="26850" y="7882"/>
                  <a:pt x="62335" y="0"/>
                </a:cubicBezTo>
                <a:cubicBezTo>
                  <a:pt x="212388" y="31434"/>
                  <a:pt x="449104" y="-1828"/>
                  <a:pt x="720444" y="0"/>
                </a:cubicBezTo>
                <a:cubicBezTo>
                  <a:pt x="761378" y="735"/>
                  <a:pt x="784694" y="24349"/>
                  <a:pt x="782779" y="62335"/>
                </a:cubicBezTo>
                <a:cubicBezTo>
                  <a:pt x="777705" y="152592"/>
                  <a:pt x="785116" y="205547"/>
                  <a:pt x="782779" y="311666"/>
                </a:cubicBezTo>
                <a:cubicBezTo>
                  <a:pt x="784350" y="340829"/>
                  <a:pt x="758265" y="376394"/>
                  <a:pt x="720444" y="374001"/>
                </a:cubicBezTo>
                <a:cubicBezTo>
                  <a:pt x="545871" y="396517"/>
                  <a:pt x="231844" y="346660"/>
                  <a:pt x="62335" y="374001"/>
                </a:cubicBezTo>
                <a:cubicBezTo>
                  <a:pt x="26159" y="375599"/>
                  <a:pt x="-2971" y="348154"/>
                  <a:pt x="0" y="311666"/>
                </a:cubicBezTo>
                <a:cubicBezTo>
                  <a:pt x="-4235" y="234387"/>
                  <a:pt x="12233" y="143374"/>
                  <a:pt x="0" y="62335"/>
                </a:cubicBezTo>
                <a:close/>
              </a:path>
            </a:pathLst>
          </a:custGeom>
          <a:solidFill>
            <a:srgbClr val="92D050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نمو</a:t>
            </a:r>
            <a:endParaRPr lang="en-US" sz="12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EAA709D9-8F3C-03ED-423F-C5F24CD2073B}"/>
              </a:ext>
            </a:extLst>
          </p:cNvPr>
          <p:cNvSpPr/>
          <p:nvPr/>
        </p:nvSpPr>
        <p:spPr>
          <a:xfrm>
            <a:off x="3650818" y="1385445"/>
            <a:ext cx="782779" cy="374001"/>
          </a:xfrm>
          <a:custGeom>
            <a:avLst/>
            <a:gdLst>
              <a:gd name="connsiteX0" fmla="*/ 0 w 782779"/>
              <a:gd name="connsiteY0" fmla="*/ 62335 h 374001"/>
              <a:gd name="connsiteX1" fmla="*/ 62335 w 782779"/>
              <a:gd name="connsiteY1" fmla="*/ 0 h 374001"/>
              <a:gd name="connsiteX2" fmla="*/ 720444 w 782779"/>
              <a:gd name="connsiteY2" fmla="*/ 0 h 374001"/>
              <a:gd name="connsiteX3" fmla="*/ 782779 w 782779"/>
              <a:gd name="connsiteY3" fmla="*/ 62335 h 374001"/>
              <a:gd name="connsiteX4" fmla="*/ 782779 w 782779"/>
              <a:gd name="connsiteY4" fmla="*/ 311666 h 374001"/>
              <a:gd name="connsiteX5" fmla="*/ 720444 w 782779"/>
              <a:gd name="connsiteY5" fmla="*/ 374001 h 374001"/>
              <a:gd name="connsiteX6" fmla="*/ 62335 w 782779"/>
              <a:gd name="connsiteY6" fmla="*/ 374001 h 374001"/>
              <a:gd name="connsiteX7" fmla="*/ 0 w 782779"/>
              <a:gd name="connsiteY7" fmla="*/ 311666 h 374001"/>
              <a:gd name="connsiteX8" fmla="*/ 0 w 782779"/>
              <a:gd name="connsiteY8" fmla="*/ 62335 h 37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2779" h="374001" fill="none" extrusionOk="0">
                <a:moveTo>
                  <a:pt x="0" y="62335"/>
                </a:moveTo>
                <a:cubicBezTo>
                  <a:pt x="-10" y="23997"/>
                  <a:pt x="20539" y="-3039"/>
                  <a:pt x="62335" y="0"/>
                </a:cubicBezTo>
                <a:cubicBezTo>
                  <a:pt x="242405" y="3554"/>
                  <a:pt x="493166" y="-6407"/>
                  <a:pt x="720444" y="0"/>
                </a:cubicBezTo>
                <a:cubicBezTo>
                  <a:pt x="752102" y="-1347"/>
                  <a:pt x="779503" y="30809"/>
                  <a:pt x="782779" y="62335"/>
                </a:cubicBezTo>
                <a:cubicBezTo>
                  <a:pt x="785956" y="179986"/>
                  <a:pt x="790606" y="231236"/>
                  <a:pt x="782779" y="311666"/>
                </a:cubicBezTo>
                <a:cubicBezTo>
                  <a:pt x="783821" y="339100"/>
                  <a:pt x="761116" y="375606"/>
                  <a:pt x="720444" y="374001"/>
                </a:cubicBezTo>
                <a:cubicBezTo>
                  <a:pt x="542756" y="357177"/>
                  <a:pt x="279366" y="405032"/>
                  <a:pt x="62335" y="374001"/>
                </a:cubicBezTo>
                <a:cubicBezTo>
                  <a:pt x="22845" y="373504"/>
                  <a:pt x="6393" y="342950"/>
                  <a:pt x="0" y="311666"/>
                </a:cubicBezTo>
                <a:cubicBezTo>
                  <a:pt x="1134" y="232159"/>
                  <a:pt x="-7410" y="113599"/>
                  <a:pt x="0" y="62335"/>
                </a:cubicBezTo>
                <a:close/>
              </a:path>
              <a:path w="782779" h="374001" stroke="0" extrusionOk="0">
                <a:moveTo>
                  <a:pt x="0" y="62335"/>
                </a:moveTo>
                <a:cubicBezTo>
                  <a:pt x="1157" y="26246"/>
                  <a:pt x="26850" y="7882"/>
                  <a:pt x="62335" y="0"/>
                </a:cubicBezTo>
                <a:cubicBezTo>
                  <a:pt x="212388" y="31434"/>
                  <a:pt x="449104" y="-1828"/>
                  <a:pt x="720444" y="0"/>
                </a:cubicBezTo>
                <a:cubicBezTo>
                  <a:pt x="761378" y="735"/>
                  <a:pt x="784694" y="24349"/>
                  <a:pt x="782779" y="62335"/>
                </a:cubicBezTo>
                <a:cubicBezTo>
                  <a:pt x="777705" y="152592"/>
                  <a:pt x="785116" y="205547"/>
                  <a:pt x="782779" y="311666"/>
                </a:cubicBezTo>
                <a:cubicBezTo>
                  <a:pt x="784350" y="340829"/>
                  <a:pt x="758265" y="376394"/>
                  <a:pt x="720444" y="374001"/>
                </a:cubicBezTo>
                <a:cubicBezTo>
                  <a:pt x="545871" y="396517"/>
                  <a:pt x="231844" y="346660"/>
                  <a:pt x="62335" y="374001"/>
                </a:cubicBezTo>
                <a:cubicBezTo>
                  <a:pt x="26159" y="375599"/>
                  <a:pt x="-2971" y="348154"/>
                  <a:pt x="0" y="311666"/>
                </a:cubicBezTo>
                <a:cubicBezTo>
                  <a:pt x="-4235" y="234387"/>
                  <a:pt x="12233" y="143374"/>
                  <a:pt x="0" y="62335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استقرار</a:t>
            </a:r>
            <a:endParaRPr lang="en-US" sz="12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FC2A3030-DC0A-3F7F-D56C-4D9ED4528CAC}"/>
              </a:ext>
            </a:extLst>
          </p:cNvPr>
          <p:cNvSpPr/>
          <p:nvPr/>
        </p:nvSpPr>
        <p:spPr>
          <a:xfrm>
            <a:off x="2587387" y="1425245"/>
            <a:ext cx="782779" cy="374001"/>
          </a:xfrm>
          <a:custGeom>
            <a:avLst/>
            <a:gdLst>
              <a:gd name="connsiteX0" fmla="*/ 0 w 782779"/>
              <a:gd name="connsiteY0" fmla="*/ 62335 h 374001"/>
              <a:gd name="connsiteX1" fmla="*/ 62335 w 782779"/>
              <a:gd name="connsiteY1" fmla="*/ 0 h 374001"/>
              <a:gd name="connsiteX2" fmla="*/ 720444 w 782779"/>
              <a:gd name="connsiteY2" fmla="*/ 0 h 374001"/>
              <a:gd name="connsiteX3" fmla="*/ 782779 w 782779"/>
              <a:gd name="connsiteY3" fmla="*/ 62335 h 374001"/>
              <a:gd name="connsiteX4" fmla="*/ 782779 w 782779"/>
              <a:gd name="connsiteY4" fmla="*/ 311666 h 374001"/>
              <a:gd name="connsiteX5" fmla="*/ 720444 w 782779"/>
              <a:gd name="connsiteY5" fmla="*/ 374001 h 374001"/>
              <a:gd name="connsiteX6" fmla="*/ 62335 w 782779"/>
              <a:gd name="connsiteY6" fmla="*/ 374001 h 374001"/>
              <a:gd name="connsiteX7" fmla="*/ 0 w 782779"/>
              <a:gd name="connsiteY7" fmla="*/ 311666 h 374001"/>
              <a:gd name="connsiteX8" fmla="*/ 0 w 782779"/>
              <a:gd name="connsiteY8" fmla="*/ 62335 h 37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2779" h="374001" fill="none" extrusionOk="0">
                <a:moveTo>
                  <a:pt x="0" y="62335"/>
                </a:moveTo>
                <a:cubicBezTo>
                  <a:pt x="-10" y="23997"/>
                  <a:pt x="20539" y="-3039"/>
                  <a:pt x="62335" y="0"/>
                </a:cubicBezTo>
                <a:cubicBezTo>
                  <a:pt x="242405" y="3554"/>
                  <a:pt x="493166" y="-6407"/>
                  <a:pt x="720444" y="0"/>
                </a:cubicBezTo>
                <a:cubicBezTo>
                  <a:pt x="752102" y="-1347"/>
                  <a:pt x="779503" y="30809"/>
                  <a:pt x="782779" y="62335"/>
                </a:cubicBezTo>
                <a:cubicBezTo>
                  <a:pt x="785956" y="179986"/>
                  <a:pt x="790606" y="231236"/>
                  <a:pt x="782779" y="311666"/>
                </a:cubicBezTo>
                <a:cubicBezTo>
                  <a:pt x="783821" y="339100"/>
                  <a:pt x="761116" y="375606"/>
                  <a:pt x="720444" y="374001"/>
                </a:cubicBezTo>
                <a:cubicBezTo>
                  <a:pt x="542756" y="357177"/>
                  <a:pt x="279366" y="405032"/>
                  <a:pt x="62335" y="374001"/>
                </a:cubicBezTo>
                <a:cubicBezTo>
                  <a:pt x="22845" y="373504"/>
                  <a:pt x="6393" y="342950"/>
                  <a:pt x="0" y="311666"/>
                </a:cubicBezTo>
                <a:cubicBezTo>
                  <a:pt x="1134" y="232159"/>
                  <a:pt x="-7410" y="113599"/>
                  <a:pt x="0" y="62335"/>
                </a:cubicBezTo>
                <a:close/>
              </a:path>
              <a:path w="782779" h="374001" stroke="0" extrusionOk="0">
                <a:moveTo>
                  <a:pt x="0" y="62335"/>
                </a:moveTo>
                <a:cubicBezTo>
                  <a:pt x="1157" y="26246"/>
                  <a:pt x="26850" y="7882"/>
                  <a:pt x="62335" y="0"/>
                </a:cubicBezTo>
                <a:cubicBezTo>
                  <a:pt x="212388" y="31434"/>
                  <a:pt x="449104" y="-1828"/>
                  <a:pt x="720444" y="0"/>
                </a:cubicBezTo>
                <a:cubicBezTo>
                  <a:pt x="761378" y="735"/>
                  <a:pt x="784694" y="24349"/>
                  <a:pt x="782779" y="62335"/>
                </a:cubicBezTo>
                <a:cubicBezTo>
                  <a:pt x="777705" y="152592"/>
                  <a:pt x="785116" y="205547"/>
                  <a:pt x="782779" y="311666"/>
                </a:cubicBezTo>
                <a:cubicBezTo>
                  <a:pt x="784350" y="340829"/>
                  <a:pt x="758265" y="376394"/>
                  <a:pt x="720444" y="374001"/>
                </a:cubicBezTo>
                <a:cubicBezTo>
                  <a:pt x="545871" y="396517"/>
                  <a:pt x="231844" y="346660"/>
                  <a:pt x="62335" y="374001"/>
                </a:cubicBezTo>
                <a:cubicBezTo>
                  <a:pt x="26159" y="375599"/>
                  <a:pt x="-2971" y="348154"/>
                  <a:pt x="0" y="311666"/>
                </a:cubicBezTo>
                <a:cubicBezTo>
                  <a:pt x="-4235" y="234387"/>
                  <a:pt x="12233" y="143374"/>
                  <a:pt x="0" y="62335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انحدار</a:t>
            </a:r>
            <a:endParaRPr lang="en-US" sz="12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28C0A24B-FBD2-4847-B743-A881FE771DA7}"/>
              </a:ext>
            </a:extLst>
          </p:cNvPr>
          <p:cNvSpPr/>
          <p:nvPr/>
        </p:nvSpPr>
        <p:spPr>
          <a:xfrm>
            <a:off x="763125" y="4008157"/>
            <a:ext cx="782779" cy="374001"/>
          </a:xfrm>
          <a:custGeom>
            <a:avLst/>
            <a:gdLst>
              <a:gd name="connsiteX0" fmla="*/ 0 w 782779"/>
              <a:gd name="connsiteY0" fmla="*/ 62335 h 374001"/>
              <a:gd name="connsiteX1" fmla="*/ 62335 w 782779"/>
              <a:gd name="connsiteY1" fmla="*/ 0 h 374001"/>
              <a:gd name="connsiteX2" fmla="*/ 720444 w 782779"/>
              <a:gd name="connsiteY2" fmla="*/ 0 h 374001"/>
              <a:gd name="connsiteX3" fmla="*/ 782779 w 782779"/>
              <a:gd name="connsiteY3" fmla="*/ 62335 h 374001"/>
              <a:gd name="connsiteX4" fmla="*/ 782779 w 782779"/>
              <a:gd name="connsiteY4" fmla="*/ 311666 h 374001"/>
              <a:gd name="connsiteX5" fmla="*/ 720444 w 782779"/>
              <a:gd name="connsiteY5" fmla="*/ 374001 h 374001"/>
              <a:gd name="connsiteX6" fmla="*/ 62335 w 782779"/>
              <a:gd name="connsiteY6" fmla="*/ 374001 h 374001"/>
              <a:gd name="connsiteX7" fmla="*/ 0 w 782779"/>
              <a:gd name="connsiteY7" fmla="*/ 311666 h 374001"/>
              <a:gd name="connsiteX8" fmla="*/ 0 w 782779"/>
              <a:gd name="connsiteY8" fmla="*/ 62335 h 37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2779" h="374001" fill="none" extrusionOk="0">
                <a:moveTo>
                  <a:pt x="0" y="62335"/>
                </a:moveTo>
                <a:cubicBezTo>
                  <a:pt x="-10" y="23997"/>
                  <a:pt x="20539" y="-3039"/>
                  <a:pt x="62335" y="0"/>
                </a:cubicBezTo>
                <a:cubicBezTo>
                  <a:pt x="242405" y="3554"/>
                  <a:pt x="493166" y="-6407"/>
                  <a:pt x="720444" y="0"/>
                </a:cubicBezTo>
                <a:cubicBezTo>
                  <a:pt x="752102" y="-1347"/>
                  <a:pt x="779503" y="30809"/>
                  <a:pt x="782779" y="62335"/>
                </a:cubicBezTo>
                <a:cubicBezTo>
                  <a:pt x="785956" y="179986"/>
                  <a:pt x="790606" y="231236"/>
                  <a:pt x="782779" y="311666"/>
                </a:cubicBezTo>
                <a:cubicBezTo>
                  <a:pt x="783821" y="339100"/>
                  <a:pt x="761116" y="375606"/>
                  <a:pt x="720444" y="374001"/>
                </a:cubicBezTo>
                <a:cubicBezTo>
                  <a:pt x="542756" y="357177"/>
                  <a:pt x="279366" y="405032"/>
                  <a:pt x="62335" y="374001"/>
                </a:cubicBezTo>
                <a:cubicBezTo>
                  <a:pt x="22845" y="373504"/>
                  <a:pt x="6393" y="342950"/>
                  <a:pt x="0" y="311666"/>
                </a:cubicBezTo>
                <a:cubicBezTo>
                  <a:pt x="1134" y="232159"/>
                  <a:pt x="-7410" y="113599"/>
                  <a:pt x="0" y="62335"/>
                </a:cubicBezTo>
                <a:close/>
              </a:path>
              <a:path w="782779" h="374001" stroke="0" extrusionOk="0">
                <a:moveTo>
                  <a:pt x="0" y="62335"/>
                </a:moveTo>
                <a:cubicBezTo>
                  <a:pt x="1157" y="26246"/>
                  <a:pt x="26850" y="7882"/>
                  <a:pt x="62335" y="0"/>
                </a:cubicBezTo>
                <a:cubicBezTo>
                  <a:pt x="212388" y="31434"/>
                  <a:pt x="449104" y="-1828"/>
                  <a:pt x="720444" y="0"/>
                </a:cubicBezTo>
                <a:cubicBezTo>
                  <a:pt x="761378" y="735"/>
                  <a:pt x="784694" y="24349"/>
                  <a:pt x="782779" y="62335"/>
                </a:cubicBezTo>
                <a:cubicBezTo>
                  <a:pt x="777705" y="152592"/>
                  <a:pt x="785116" y="205547"/>
                  <a:pt x="782779" y="311666"/>
                </a:cubicBezTo>
                <a:cubicBezTo>
                  <a:pt x="784350" y="340829"/>
                  <a:pt x="758265" y="376394"/>
                  <a:pt x="720444" y="374001"/>
                </a:cubicBezTo>
                <a:cubicBezTo>
                  <a:pt x="545871" y="396517"/>
                  <a:pt x="231844" y="346660"/>
                  <a:pt x="62335" y="374001"/>
                </a:cubicBezTo>
                <a:cubicBezTo>
                  <a:pt x="26159" y="375599"/>
                  <a:pt x="-2971" y="348154"/>
                  <a:pt x="0" y="311666"/>
                </a:cubicBezTo>
                <a:cubicBezTo>
                  <a:pt x="-4235" y="234387"/>
                  <a:pt x="12233" y="143374"/>
                  <a:pt x="0" y="62335"/>
                </a:cubicBezTo>
                <a:close/>
              </a:path>
            </a:pathLst>
          </a:custGeom>
          <a:solidFill>
            <a:srgbClr val="92D050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نمو</a:t>
            </a:r>
            <a:endParaRPr lang="en-US" sz="12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D3D6B55C-CC90-2C06-F6F4-E0CCF3DE6062}"/>
              </a:ext>
            </a:extLst>
          </p:cNvPr>
          <p:cNvSpPr/>
          <p:nvPr/>
        </p:nvSpPr>
        <p:spPr>
          <a:xfrm>
            <a:off x="1533461" y="2496276"/>
            <a:ext cx="782779" cy="374001"/>
          </a:xfrm>
          <a:custGeom>
            <a:avLst/>
            <a:gdLst>
              <a:gd name="connsiteX0" fmla="*/ 0 w 782779"/>
              <a:gd name="connsiteY0" fmla="*/ 62335 h 374001"/>
              <a:gd name="connsiteX1" fmla="*/ 62335 w 782779"/>
              <a:gd name="connsiteY1" fmla="*/ 0 h 374001"/>
              <a:gd name="connsiteX2" fmla="*/ 720444 w 782779"/>
              <a:gd name="connsiteY2" fmla="*/ 0 h 374001"/>
              <a:gd name="connsiteX3" fmla="*/ 782779 w 782779"/>
              <a:gd name="connsiteY3" fmla="*/ 62335 h 374001"/>
              <a:gd name="connsiteX4" fmla="*/ 782779 w 782779"/>
              <a:gd name="connsiteY4" fmla="*/ 311666 h 374001"/>
              <a:gd name="connsiteX5" fmla="*/ 720444 w 782779"/>
              <a:gd name="connsiteY5" fmla="*/ 374001 h 374001"/>
              <a:gd name="connsiteX6" fmla="*/ 62335 w 782779"/>
              <a:gd name="connsiteY6" fmla="*/ 374001 h 374001"/>
              <a:gd name="connsiteX7" fmla="*/ 0 w 782779"/>
              <a:gd name="connsiteY7" fmla="*/ 311666 h 374001"/>
              <a:gd name="connsiteX8" fmla="*/ 0 w 782779"/>
              <a:gd name="connsiteY8" fmla="*/ 62335 h 37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2779" h="374001" fill="none" extrusionOk="0">
                <a:moveTo>
                  <a:pt x="0" y="62335"/>
                </a:moveTo>
                <a:cubicBezTo>
                  <a:pt x="-10" y="23997"/>
                  <a:pt x="20539" y="-3039"/>
                  <a:pt x="62335" y="0"/>
                </a:cubicBezTo>
                <a:cubicBezTo>
                  <a:pt x="242405" y="3554"/>
                  <a:pt x="493166" y="-6407"/>
                  <a:pt x="720444" y="0"/>
                </a:cubicBezTo>
                <a:cubicBezTo>
                  <a:pt x="752102" y="-1347"/>
                  <a:pt x="779503" y="30809"/>
                  <a:pt x="782779" y="62335"/>
                </a:cubicBezTo>
                <a:cubicBezTo>
                  <a:pt x="785956" y="179986"/>
                  <a:pt x="790606" y="231236"/>
                  <a:pt x="782779" y="311666"/>
                </a:cubicBezTo>
                <a:cubicBezTo>
                  <a:pt x="783821" y="339100"/>
                  <a:pt x="761116" y="375606"/>
                  <a:pt x="720444" y="374001"/>
                </a:cubicBezTo>
                <a:cubicBezTo>
                  <a:pt x="542756" y="357177"/>
                  <a:pt x="279366" y="405032"/>
                  <a:pt x="62335" y="374001"/>
                </a:cubicBezTo>
                <a:cubicBezTo>
                  <a:pt x="22845" y="373504"/>
                  <a:pt x="6393" y="342950"/>
                  <a:pt x="0" y="311666"/>
                </a:cubicBezTo>
                <a:cubicBezTo>
                  <a:pt x="1134" y="232159"/>
                  <a:pt x="-7410" y="113599"/>
                  <a:pt x="0" y="62335"/>
                </a:cubicBezTo>
                <a:close/>
              </a:path>
              <a:path w="782779" h="374001" stroke="0" extrusionOk="0">
                <a:moveTo>
                  <a:pt x="0" y="62335"/>
                </a:moveTo>
                <a:cubicBezTo>
                  <a:pt x="1157" y="26246"/>
                  <a:pt x="26850" y="7882"/>
                  <a:pt x="62335" y="0"/>
                </a:cubicBezTo>
                <a:cubicBezTo>
                  <a:pt x="212388" y="31434"/>
                  <a:pt x="449104" y="-1828"/>
                  <a:pt x="720444" y="0"/>
                </a:cubicBezTo>
                <a:cubicBezTo>
                  <a:pt x="761378" y="735"/>
                  <a:pt x="784694" y="24349"/>
                  <a:pt x="782779" y="62335"/>
                </a:cubicBezTo>
                <a:cubicBezTo>
                  <a:pt x="777705" y="152592"/>
                  <a:pt x="785116" y="205547"/>
                  <a:pt x="782779" y="311666"/>
                </a:cubicBezTo>
                <a:cubicBezTo>
                  <a:pt x="784350" y="340829"/>
                  <a:pt x="758265" y="376394"/>
                  <a:pt x="720444" y="374001"/>
                </a:cubicBezTo>
                <a:cubicBezTo>
                  <a:pt x="545871" y="396517"/>
                  <a:pt x="231844" y="346660"/>
                  <a:pt x="62335" y="374001"/>
                </a:cubicBezTo>
                <a:cubicBezTo>
                  <a:pt x="26159" y="375599"/>
                  <a:pt x="-2971" y="348154"/>
                  <a:pt x="0" y="311666"/>
                </a:cubicBezTo>
                <a:cubicBezTo>
                  <a:pt x="-4235" y="234387"/>
                  <a:pt x="12233" y="143374"/>
                  <a:pt x="0" y="62335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استقرار</a:t>
            </a:r>
            <a:endParaRPr lang="en-US" sz="12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1279D7DB-EA8F-A358-C502-76769CF24A34}"/>
              </a:ext>
            </a:extLst>
          </p:cNvPr>
          <p:cNvSpPr/>
          <p:nvPr/>
        </p:nvSpPr>
        <p:spPr>
          <a:xfrm>
            <a:off x="2316240" y="3415322"/>
            <a:ext cx="782779" cy="374001"/>
          </a:xfrm>
          <a:custGeom>
            <a:avLst/>
            <a:gdLst>
              <a:gd name="connsiteX0" fmla="*/ 0 w 782779"/>
              <a:gd name="connsiteY0" fmla="*/ 62335 h 374001"/>
              <a:gd name="connsiteX1" fmla="*/ 62335 w 782779"/>
              <a:gd name="connsiteY1" fmla="*/ 0 h 374001"/>
              <a:gd name="connsiteX2" fmla="*/ 720444 w 782779"/>
              <a:gd name="connsiteY2" fmla="*/ 0 h 374001"/>
              <a:gd name="connsiteX3" fmla="*/ 782779 w 782779"/>
              <a:gd name="connsiteY3" fmla="*/ 62335 h 374001"/>
              <a:gd name="connsiteX4" fmla="*/ 782779 w 782779"/>
              <a:gd name="connsiteY4" fmla="*/ 311666 h 374001"/>
              <a:gd name="connsiteX5" fmla="*/ 720444 w 782779"/>
              <a:gd name="connsiteY5" fmla="*/ 374001 h 374001"/>
              <a:gd name="connsiteX6" fmla="*/ 62335 w 782779"/>
              <a:gd name="connsiteY6" fmla="*/ 374001 h 374001"/>
              <a:gd name="connsiteX7" fmla="*/ 0 w 782779"/>
              <a:gd name="connsiteY7" fmla="*/ 311666 h 374001"/>
              <a:gd name="connsiteX8" fmla="*/ 0 w 782779"/>
              <a:gd name="connsiteY8" fmla="*/ 62335 h 37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2779" h="374001" fill="none" extrusionOk="0">
                <a:moveTo>
                  <a:pt x="0" y="62335"/>
                </a:moveTo>
                <a:cubicBezTo>
                  <a:pt x="-10" y="23997"/>
                  <a:pt x="20539" y="-3039"/>
                  <a:pt x="62335" y="0"/>
                </a:cubicBezTo>
                <a:cubicBezTo>
                  <a:pt x="242405" y="3554"/>
                  <a:pt x="493166" y="-6407"/>
                  <a:pt x="720444" y="0"/>
                </a:cubicBezTo>
                <a:cubicBezTo>
                  <a:pt x="752102" y="-1347"/>
                  <a:pt x="779503" y="30809"/>
                  <a:pt x="782779" y="62335"/>
                </a:cubicBezTo>
                <a:cubicBezTo>
                  <a:pt x="785956" y="179986"/>
                  <a:pt x="790606" y="231236"/>
                  <a:pt x="782779" y="311666"/>
                </a:cubicBezTo>
                <a:cubicBezTo>
                  <a:pt x="783821" y="339100"/>
                  <a:pt x="761116" y="375606"/>
                  <a:pt x="720444" y="374001"/>
                </a:cubicBezTo>
                <a:cubicBezTo>
                  <a:pt x="542756" y="357177"/>
                  <a:pt x="279366" y="405032"/>
                  <a:pt x="62335" y="374001"/>
                </a:cubicBezTo>
                <a:cubicBezTo>
                  <a:pt x="22845" y="373504"/>
                  <a:pt x="6393" y="342950"/>
                  <a:pt x="0" y="311666"/>
                </a:cubicBezTo>
                <a:cubicBezTo>
                  <a:pt x="1134" y="232159"/>
                  <a:pt x="-7410" y="113599"/>
                  <a:pt x="0" y="62335"/>
                </a:cubicBezTo>
                <a:close/>
              </a:path>
              <a:path w="782779" h="374001" stroke="0" extrusionOk="0">
                <a:moveTo>
                  <a:pt x="0" y="62335"/>
                </a:moveTo>
                <a:cubicBezTo>
                  <a:pt x="1157" y="26246"/>
                  <a:pt x="26850" y="7882"/>
                  <a:pt x="62335" y="0"/>
                </a:cubicBezTo>
                <a:cubicBezTo>
                  <a:pt x="212388" y="31434"/>
                  <a:pt x="449104" y="-1828"/>
                  <a:pt x="720444" y="0"/>
                </a:cubicBezTo>
                <a:cubicBezTo>
                  <a:pt x="761378" y="735"/>
                  <a:pt x="784694" y="24349"/>
                  <a:pt x="782779" y="62335"/>
                </a:cubicBezTo>
                <a:cubicBezTo>
                  <a:pt x="777705" y="152592"/>
                  <a:pt x="785116" y="205547"/>
                  <a:pt x="782779" y="311666"/>
                </a:cubicBezTo>
                <a:cubicBezTo>
                  <a:pt x="784350" y="340829"/>
                  <a:pt x="758265" y="376394"/>
                  <a:pt x="720444" y="374001"/>
                </a:cubicBezTo>
                <a:cubicBezTo>
                  <a:pt x="545871" y="396517"/>
                  <a:pt x="231844" y="346660"/>
                  <a:pt x="62335" y="374001"/>
                </a:cubicBezTo>
                <a:cubicBezTo>
                  <a:pt x="26159" y="375599"/>
                  <a:pt x="-2971" y="348154"/>
                  <a:pt x="0" y="311666"/>
                </a:cubicBezTo>
                <a:cubicBezTo>
                  <a:pt x="-4235" y="234387"/>
                  <a:pt x="12233" y="143374"/>
                  <a:pt x="0" y="62335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انحدار</a:t>
            </a:r>
            <a:endParaRPr lang="en-US" sz="12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9CF6F37-E582-9E51-30E2-D5E37EB696F3}"/>
              </a:ext>
            </a:extLst>
          </p:cNvPr>
          <p:cNvSpPr/>
          <p:nvPr/>
        </p:nvSpPr>
        <p:spPr>
          <a:xfrm>
            <a:off x="2184433" y="5058754"/>
            <a:ext cx="3076854" cy="374001"/>
          </a:xfrm>
          <a:custGeom>
            <a:avLst/>
            <a:gdLst>
              <a:gd name="connsiteX0" fmla="*/ 0 w 3076854"/>
              <a:gd name="connsiteY0" fmla="*/ 62335 h 374001"/>
              <a:gd name="connsiteX1" fmla="*/ 62335 w 3076854"/>
              <a:gd name="connsiteY1" fmla="*/ 0 h 374001"/>
              <a:gd name="connsiteX2" fmla="*/ 623250 w 3076854"/>
              <a:gd name="connsiteY2" fmla="*/ 0 h 374001"/>
              <a:gd name="connsiteX3" fmla="*/ 1184165 w 3076854"/>
              <a:gd name="connsiteY3" fmla="*/ 0 h 374001"/>
              <a:gd name="connsiteX4" fmla="*/ 1715558 w 3076854"/>
              <a:gd name="connsiteY4" fmla="*/ 0 h 374001"/>
              <a:gd name="connsiteX5" fmla="*/ 2365039 w 3076854"/>
              <a:gd name="connsiteY5" fmla="*/ 0 h 374001"/>
              <a:gd name="connsiteX6" fmla="*/ 3014519 w 3076854"/>
              <a:gd name="connsiteY6" fmla="*/ 0 h 374001"/>
              <a:gd name="connsiteX7" fmla="*/ 3076854 w 3076854"/>
              <a:gd name="connsiteY7" fmla="*/ 62335 h 374001"/>
              <a:gd name="connsiteX8" fmla="*/ 3076854 w 3076854"/>
              <a:gd name="connsiteY8" fmla="*/ 311666 h 374001"/>
              <a:gd name="connsiteX9" fmla="*/ 3014519 w 3076854"/>
              <a:gd name="connsiteY9" fmla="*/ 374001 h 374001"/>
              <a:gd name="connsiteX10" fmla="*/ 2365039 w 3076854"/>
              <a:gd name="connsiteY10" fmla="*/ 374001 h 374001"/>
              <a:gd name="connsiteX11" fmla="*/ 1804124 w 3076854"/>
              <a:gd name="connsiteY11" fmla="*/ 374001 h 374001"/>
              <a:gd name="connsiteX12" fmla="*/ 1302252 w 3076854"/>
              <a:gd name="connsiteY12" fmla="*/ 374001 h 374001"/>
              <a:gd name="connsiteX13" fmla="*/ 652772 w 3076854"/>
              <a:gd name="connsiteY13" fmla="*/ 374001 h 374001"/>
              <a:gd name="connsiteX14" fmla="*/ 62335 w 3076854"/>
              <a:gd name="connsiteY14" fmla="*/ 374001 h 374001"/>
              <a:gd name="connsiteX15" fmla="*/ 0 w 3076854"/>
              <a:gd name="connsiteY15" fmla="*/ 311666 h 374001"/>
              <a:gd name="connsiteX16" fmla="*/ 0 w 3076854"/>
              <a:gd name="connsiteY16" fmla="*/ 62335 h 37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76854" h="374001" fill="none" extrusionOk="0">
                <a:moveTo>
                  <a:pt x="0" y="62335"/>
                </a:moveTo>
                <a:cubicBezTo>
                  <a:pt x="862" y="20081"/>
                  <a:pt x="25921" y="2293"/>
                  <a:pt x="62335" y="0"/>
                </a:cubicBezTo>
                <a:cubicBezTo>
                  <a:pt x="192364" y="8693"/>
                  <a:pt x="447457" y="20922"/>
                  <a:pt x="623250" y="0"/>
                </a:cubicBezTo>
                <a:cubicBezTo>
                  <a:pt x="799044" y="-20922"/>
                  <a:pt x="993329" y="2391"/>
                  <a:pt x="1184165" y="0"/>
                </a:cubicBezTo>
                <a:cubicBezTo>
                  <a:pt x="1375001" y="-2391"/>
                  <a:pt x="1468979" y="-24611"/>
                  <a:pt x="1715558" y="0"/>
                </a:cubicBezTo>
                <a:cubicBezTo>
                  <a:pt x="1962137" y="24611"/>
                  <a:pt x="2194852" y="8402"/>
                  <a:pt x="2365039" y="0"/>
                </a:cubicBezTo>
                <a:cubicBezTo>
                  <a:pt x="2535226" y="-8402"/>
                  <a:pt x="2693121" y="346"/>
                  <a:pt x="3014519" y="0"/>
                </a:cubicBezTo>
                <a:cubicBezTo>
                  <a:pt x="3055071" y="-2745"/>
                  <a:pt x="3079261" y="22724"/>
                  <a:pt x="3076854" y="62335"/>
                </a:cubicBezTo>
                <a:cubicBezTo>
                  <a:pt x="3077370" y="153961"/>
                  <a:pt x="3072991" y="239965"/>
                  <a:pt x="3076854" y="311666"/>
                </a:cubicBezTo>
                <a:cubicBezTo>
                  <a:pt x="3075190" y="339685"/>
                  <a:pt x="3043698" y="368812"/>
                  <a:pt x="3014519" y="374001"/>
                </a:cubicBezTo>
                <a:cubicBezTo>
                  <a:pt x="2722492" y="357056"/>
                  <a:pt x="2516389" y="361288"/>
                  <a:pt x="2365039" y="374001"/>
                </a:cubicBezTo>
                <a:cubicBezTo>
                  <a:pt x="2213689" y="386714"/>
                  <a:pt x="1997503" y="346711"/>
                  <a:pt x="1804124" y="374001"/>
                </a:cubicBezTo>
                <a:cubicBezTo>
                  <a:pt x="1610746" y="401291"/>
                  <a:pt x="1534353" y="393027"/>
                  <a:pt x="1302252" y="374001"/>
                </a:cubicBezTo>
                <a:cubicBezTo>
                  <a:pt x="1070151" y="354975"/>
                  <a:pt x="864375" y="388769"/>
                  <a:pt x="652772" y="374001"/>
                </a:cubicBezTo>
                <a:cubicBezTo>
                  <a:pt x="441169" y="359233"/>
                  <a:pt x="289191" y="393938"/>
                  <a:pt x="62335" y="374001"/>
                </a:cubicBezTo>
                <a:cubicBezTo>
                  <a:pt x="32387" y="374070"/>
                  <a:pt x="-1956" y="347767"/>
                  <a:pt x="0" y="311666"/>
                </a:cubicBezTo>
                <a:cubicBezTo>
                  <a:pt x="-115" y="259643"/>
                  <a:pt x="800" y="147215"/>
                  <a:pt x="0" y="62335"/>
                </a:cubicBezTo>
                <a:close/>
              </a:path>
              <a:path w="3076854" h="374001" stroke="0" extrusionOk="0">
                <a:moveTo>
                  <a:pt x="0" y="62335"/>
                </a:moveTo>
                <a:cubicBezTo>
                  <a:pt x="1157" y="26246"/>
                  <a:pt x="26850" y="7882"/>
                  <a:pt x="62335" y="0"/>
                </a:cubicBezTo>
                <a:cubicBezTo>
                  <a:pt x="354979" y="6259"/>
                  <a:pt x="512647" y="3333"/>
                  <a:pt x="652772" y="0"/>
                </a:cubicBezTo>
                <a:cubicBezTo>
                  <a:pt x="792897" y="-3333"/>
                  <a:pt x="1053171" y="17533"/>
                  <a:pt x="1302252" y="0"/>
                </a:cubicBezTo>
                <a:cubicBezTo>
                  <a:pt x="1551333" y="-17533"/>
                  <a:pt x="1696794" y="11766"/>
                  <a:pt x="1951733" y="0"/>
                </a:cubicBezTo>
                <a:cubicBezTo>
                  <a:pt x="2206672" y="-11766"/>
                  <a:pt x="2511728" y="26483"/>
                  <a:pt x="3014519" y="0"/>
                </a:cubicBezTo>
                <a:cubicBezTo>
                  <a:pt x="3050517" y="-5264"/>
                  <a:pt x="3080248" y="30301"/>
                  <a:pt x="3076854" y="62335"/>
                </a:cubicBezTo>
                <a:cubicBezTo>
                  <a:pt x="3075963" y="148529"/>
                  <a:pt x="3077972" y="242418"/>
                  <a:pt x="3076854" y="311666"/>
                </a:cubicBezTo>
                <a:cubicBezTo>
                  <a:pt x="3075105" y="347691"/>
                  <a:pt x="3045975" y="376062"/>
                  <a:pt x="3014519" y="374001"/>
                </a:cubicBezTo>
                <a:cubicBezTo>
                  <a:pt x="2865068" y="369891"/>
                  <a:pt x="2652153" y="354730"/>
                  <a:pt x="2424082" y="374001"/>
                </a:cubicBezTo>
                <a:cubicBezTo>
                  <a:pt x="2196011" y="393272"/>
                  <a:pt x="2143774" y="391034"/>
                  <a:pt x="1922211" y="374001"/>
                </a:cubicBezTo>
                <a:cubicBezTo>
                  <a:pt x="1700648" y="356968"/>
                  <a:pt x="1490950" y="359519"/>
                  <a:pt x="1361296" y="374001"/>
                </a:cubicBezTo>
                <a:cubicBezTo>
                  <a:pt x="1231642" y="388483"/>
                  <a:pt x="1015711" y="360758"/>
                  <a:pt x="711815" y="374001"/>
                </a:cubicBezTo>
                <a:cubicBezTo>
                  <a:pt x="407919" y="387244"/>
                  <a:pt x="206483" y="390247"/>
                  <a:pt x="62335" y="374001"/>
                </a:cubicBezTo>
                <a:cubicBezTo>
                  <a:pt x="21592" y="370177"/>
                  <a:pt x="3741" y="341774"/>
                  <a:pt x="0" y="311666"/>
                </a:cubicBezTo>
                <a:cubicBezTo>
                  <a:pt x="12395" y="206825"/>
                  <a:pt x="-7271" y="137372"/>
                  <a:pt x="0" y="62335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لو الشركة في نهاية الإستقرار, ماذا نفعل؟</a:t>
            </a:r>
            <a:endParaRPr lang="en-US" sz="12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217D7221-6DEE-360B-5904-E1FDB7E95BE2}"/>
              </a:ext>
            </a:extLst>
          </p:cNvPr>
          <p:cNvSpPr/>
          <p:nvPr/>
        </p:nvSpPr>
        <p:spPr>
          <a:xfrm>
            <a:off x="2370283" y="2307758"/>
            <a:ext cx="280291" cy="543875"/>
          </a:xfrm>
          <a:prstGeom prst="down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8E228E02-E362-C526-EED3-A710E928F55A}"/>
              </a:ext>
            </a:extLst>
          </p:cNvPr>
          <p:cNvSpPr/>
          <p:nvPr/>
        </p:nvSpPr>
        <p:spPr>
          <a:xfrm>
            <a:off x="5302616" y="5044367"/>
            <a:ext cx="280291" cy="543875"/>
          </a:xfrm>
          <a:prstGeom prst="down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9DC4C24-5BB1-FB25-6249-344E246E72DC}"/>
              </a:ext>
            </a:extLst>
          </p:cNvPr>
          <p:cNvCxnSpPr>
            <a:cxnSpLocks/>
          </p:cNvCxnSpPr>
          <p:nvPr/>
        </p:nvCxnSpPr>
        <p:spPr>
          <a:xfrm>
            <a:off x="6176857" y="602874"/>
            <a:ext cx="34031" cy="2895242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BF6BE7E-751D-93F3-78B7-CA6FDB5FC1FA}"/>
              </a:ext>
            </a:extLst>
          </p:cNvPr>
          <p:cNvCxnSpPr>
            <a:cxnSpLocks/>
          </p:cNvCxnSpPr>
          <p:nvPr/>
        </p:nvCxnSpPr>
        <p:spPr>
          <a:xfrm flipH="1">
            <a:off x="5887585" y="3195035"/>
            <a:ext cx="4874088" cy="32931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E149B98-4F8B-E4C6-93C3-0527CF620BA7}"/>
              </a:ext>
            </a:extLst>
          </p:cNvPr>
          <p:cNvSpPr/>
          <p:nvPr/>
        </p:nvSpPr>
        <p:spPr>
          <a:xfrm>
            <a:off x="6221596" y="984651"/>
            <a:ext cx="5215296" cy="2231831"/>
          </a:xfrm>
          <a:custGeom>
            <a:avLst/>
            <a:gdLst>
              <a:gd name="connsiteX0" fmla="*/ 0 w 5215296"/>
              <a:gd name="connsiteY0" fmla="*/ 2231831 h 2231831"/>
              <a:gd name="connsiteX1" fmla="*/ 560587 w 5215296"/>
              <a:gd name="connsiteY1" fmla="*/ 1404736 h 2231831"/>
              <a:gd name="connsiteX2" fmla="*/ 1902320 w 5215296"/>
              <a:gd name="connsiteY2" fmla="*/ 1363381 h 2231831"/>
              <a:gd name="connsiteX3" fmla="*/ 3014303 w 5215296"/>
              <a:gd name="connsiteY3" fmla="*/ 223827 h 2231831"/>
              <a:gd name="connsiteX4" fmla="*/ 4470911 w 5215296"/>
              <a:gd name="connsiteY4" fmla="*/ 53813 h 2231831"/>
              <a:gd name="connsiteX5" fmla="*/ 5215296 w 5215296"/>
              <a:gd name="connsiteY5" fmla="*/ 890099 h 2231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15296" h="2231831">
                <a:moveTo>
                  <a:pt x="0" y="2231831"/>
                </a:moveTo>
                <a:cubicBezTo>
                  <a:pt x="121767" y="1890654"/>
                  <a:pt x="243534" y="1549478"/>
                  <a:pt x="560587" y="1404736"/>
                </a:cubicBezTo>
                <a:cubicBezTo>
                  <a:pt x="877640" y="1259994"/>
                  <a:pt x="1493367" y="1560199"/>
                  <a:pt x="1902320" y="1363381"/>
                </a:cubicBezTo>
                <a:cubicBezTo>
                  <a:pt x="2311273" y="1166563"/>
                  <a:pt x="2586205" y="442088"/>
                  <a:pt x="3014303" y="223827"/>
                </a:cubicBezTo>
                <a:cubicBezTo>
                  <a:pt x="3442401" y="5566"/>
                  <a:pt x="4104079" y="-57232"/>
                  <a:pt x="4470911" y="53813"/>
                </a:cubicBezTo>
                <a:cubicBezTo>
                  <a:pt x="4837743" y="164858"/>
                  <a:pt x="5026519" y="527478"/>
                  <a:pt x="5215296" y="890099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CE2CA19-CCA1-D4C0-062F-BBF90766AE5A}"/>
              </a:ext>
            </a:extLst>
          </p:cNvPr>
          <p:cNvCxnSpPr>
            <a:cxnSpLocks/>
          </p:cNvCxnSpPr>
          <p:nvPr/>
        </p:nvCxnSpPr>
        <p:spPr>
          <a:xfrm>
            <a:off x="8041080" y="984651"/>
            <a:ext cx="45022" cy="2272187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" name="Arrow: Down 19">
            <a:extLst>
              <a:ext uri="{FF2B5EF4-FFF2-40B4-BE49-F238E27FC236}">
                <a16:creationId xmlns:a16="http://schemas.microsoft.com/office/drawing/2014/main" id="{6775A417-92E2-C40F-9273-80C93D7658E1}"/>
              </a:ext>
            </a:extLst>
          </p:cNvPr>
          <p:cNvSpPr/>
          <p:nvPr/>
        </p:nvSpPr>
        <p:spPr>
          <a:xfrm>
            <a:off x="7745734" y="1828628"/>
            <a:ext cx="280291" cy="543875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7649EE4-770C-4825-A3DB-0E6FA06E0B18}"/>
              </a:ext>
            </a:extLst>
          </p:cNvPr>
          <p:cNvSpPr/>
          <p:nvPr/>
        </p:nvSpPr>
        <p:spPr>
          <a:xfrm>
            <a:off x="8139552" y="2372503"/>
            <a:ext cx="1234672" cy="374001"/>
          </a:xfrm>
          <a:custGeom>
            <a:avLst/>
            <a:gdLst>
              <a:gd name="connsiteX0" fmla="*/ 0 w 1234672"/>
              <a:gd name="connsiteY0" fmla="*/ 62335 h 374001"/>
              <a:gd name="connsiteX1" fmla="*/ 62335 w 1234672"/>
              <a:gd name="connsiteY1" fmla="*/ 0 h 374001"/>
              <a:gd name="connsiteX2" fmla="*/ 595136 w 1234672"/>
              <a:gd name="connsiteY2" fmla="*/ 0 h 374001"/>
              <a:gd name="connsiteX3" fmla="*/ 1172337 w 1234672"/>
              <a:gd name="connsiteY3" fmla="*/ 0 h 374001"/>
              <a:gd name="connsiteX4" fmla="*/ 1234672 w 1234672"/>
              <a:gd name="connsiteY4" fmla="*/ 62335 h 374001"/>
              <a:gd name="connsiteX5" fmla="*/ 1234672 w 1234672"/>
              <a:gd name="connsiteY5" fmla="*/ 311666 h 374001"/>
              <a:gd name="connsiteX6" fmla="*/ 1172337 w 1234672"/>
              <a:gd name="connsiteY6" fmla="*/ 374001 h 374001"/>
              <a:gd name="connsiteX7" fmla="*/ 639536 w 1234672"/>
              <a:gd name="connsiteY7" fmla="*/ 374001 h 374001"/>
              <a:gd name="connsiteX8" fmla="*/ 62335 w 1234672"/>
              <a:gd name="connsiteY8" fmla="*/ 374001 h 374001"/>
              <a:gd name="connsiteX9" fmla="*/ 0 w 1234672"/>
              <a:gd name="connsiteY9" fmla="*/ 311666 h 374001"/>
              <a:gd name="connsiteX10" fmla="*/ 0 w 1234672"/>
              <a:gd name="connsiteY10" fmla="*/ 62335 h 37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34672" h="374001" fill="none" extrusionOk="0">
                <a:moveTo>
                  <a:pt x="0" y="62335"/>
                </a:moveTo>
                <a:cubicBezTo>
                  <a:pt x="-1528" y="31039"/>
                  <a:pt x="26385" y="928"/>
                  <a:pt x="62335" y="0"/>
                </a:cubicBezTo>
                <a:cubicBezTo>
                  <a:pt x="263302" y="12570"/>
                  <a:pt x="401655" y="-14120"/>
                  <a:pt x="595136" y="0"/>
                </a:cubicBezTo>
                <a:cubicBezTo>
                  <a:pt x="788617" y="14120"/>
                  <a:pt x="944083" y="-17396"/>
                  <a:pt x="1172337" y="0"/>
                </a:cubicBezTo>
                <a:cubicBezTo>
                  <a:pt x="1207806" y="-6993"/>
                  <a:pt x="1240917" y="29513"/>
                  <a:pt x="1234672" y="62335"/>
                </a:cubicBezTo>
                <a:cubicBezTo>
                  <a:pt x="1222959" y="134111"/>
                  <a:pt x="1226314" y="259398"/>
                  <a:pt x="1234672" y="311666"/>
                </a:cubicBezTo>
                <a:cubicBezTo>
                  <a:pt x="1229609" y="345596"/>
                  <a:pt x="1213157" y="370858"/>
                  <a:pt x="1172337" y="374001"/>
                </a:cubicBezTo>
                <a:cubicBezTo>
                  <a:pt x="979563" y="355542"/>
                  <a:pt x="854488" y="365751"/>
                  <a:pt x="639536" y="374001"/>
                </a:cubicBezTo>
                <a:cubicBezTo>
                  <a:pt x="424584" y="382251"/>
                  <a:pt x="189063" y="375711"/>
                  <a:pt x="62335" y="374001"/>
                </a:cubicBezTo>
                <a:cubicBezTo>
                  <a:pt x="25101" y="377951"/>
                  <a:pt x="6627" y="345288"/>
                  <a:pt x="0" y="311666"/>
                </a:cubicBezTo>
                <a:cubicBezTo>
                  <a:pt x="10820" y="199014"/>
                  <a:pt x="-918" y="154462"/>
                  <a:pt x="0" y="62335"/>
                </a:cubicBezTo>
                <a:close/>
              </a:path>
              <a:path w="1234672" h="374001" stroke="0" extrusionOk="0">
                <a:moveTo>
                  <a:pt x="0" y="62335"/>
                </a:moveTo>
                <a:cubicBezTo>
                  <a:pt x="1157" y="26246"/>
                  <a:pt x="26850" y="7882"/>
                  <a:pt x="62335" y="0"/>
                </a:cubicBezTo>
                <a:cubicBezTo>
                  <a:pt x="303935" y="-12316"/>
                  <a:pt x="354013" y="-1882"/>
                  <a:pt x="617336" y="0"/>
                </a:cubicBezTo>
                <a:cubicBezTo>
                  <a:pt x="880659" y="1882"/>
                  <a:pt x="1026742" y="-26983"/>
                  <a:pt x="1172337" y="0"/>
                </a:cubicBezTo>
                <a:cubicBezTo>
                  <a:pt x="1205961" y="-889"/>
                  <a:pt x="1241020" y="25252"/>
                  <a:pt x="1234672" y="62335"/>
                </a:cubicBezTo>
                <a:cubicBezTo>
                  <a:pt x="1234812" y="164814"/>
                  <a:pt x="1236743" y="257329"/>
                  <a:pt x="1234672" y="311666"/>
                </a:cubicBezTo>
                <a:cubicBezTo>
                  <a:pt x="1231333" y="350722"/>
                  <a:pt x="1209616" y="373400"/>
                  <a:pt x="1172337" y="374001"/>
                </a:cubicBezTo>
                <a:cubicBezTo>
                  <a:pt x="933371" y="350085"/>
                  <a:pt x="800121" y="386277"/>
                  <a:pt x="639536" y="374001"/>
                </a:cubicBezTo>
                <a:cubicBezTo>
                  <a:pt x="478951" y="361725"/>
                  <a:pt x="337829" y="378630"/>
                  <a:pt x="62335" y="374001"/>
                </a:cubicBezTo>
                <a:cubicBezTo>
                  <a:pt x="28816" y="375417"/>
                  <a:pt x="-1240" y="351746"/>
                  <a:pt x="0" y="311666"/>
                </a:cubicBezTo>
                <a:cubicBezTo>
                  <a:pt x="-3408" y="228182"/>
                  <a:pt x="-12139" y="122663"/>
                  <a:pt x="0" y="62335"/>
                </a:cubicBezTo>
                <a:close/>
              </a:path>
            </a:pathLst>
          </a:custGeom>
          <a:solidFill>
            <a:srgbClr val="92D050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1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نبدأ مرحلة نمو جديدة</a:t>
            </a:r>
            <a:endParaRPr lang="en-US" sz="11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92E614C-3D97-9910-7D9E-7F28C80E7F94}"/>
              </a:ext>
            </a:extLst>
          </p:cNvPr>
          <p:cNvCxnSpPr>
            <a:cxnSpLocks/>
          </p:cNvCxnSpPr>
          <p:nvPr/>
        </p:nvCxnSpPr>
        <p:spPr>
          <a:xfrm>
            <a:off x="9360151" y="914401"/>
            <a:ext cx="45022" cy="2272187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15AE211-CD67-727E-B655-0E19F335C4F4}"/>
              </a:ext>
            </a:extLst>
          </p:cNvPr>
          <p:cNvCxnSpPr>
            <a:cxnSpLocks/>
          </p:cNvCxnSpPr>
          <p:nvPr/>
        </p:nvCxnSpPr>
        <p:spPr>
          <a:xfrm>
            <a:off x="6219885" y="3623428"/>
            <a:ext cx="34031" cy="2895242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D00A17F-A12E-6AE7-DAEE-9A77E7FC3EEF}"/>
              </a:ext>
            </a:extLst>
          </p:cNvPr>
          <p:cNvCxnSpPr>
            <a:cxnSpLocks/>
          </p:cNvCxnSpPr>
          <p:nvPr/>
        </p:nvCxnSpPr>
        <p:spPr>
          <a:xfrm flipH="1">
            <a:off x="5930613" y="6215589"/>
            <a:ext cx="4874088" cy="32931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FF1183D-A2C0-59A1-E948-036ED4EB36AC}"/>
              </a:ext>
            </a:extLst>
          </p:cNvPr>
          <p:cNvCxnSpPr>
            <a:cxnSpLocks/>
          </p:cNvCxnSpPr>
          <p:nvPr/>
        </p:nvCxnSpPr>
        <p:spPr>
          <a:xfrm>
            <a:off x="8084108" y="4005205"/>
            <a:ext cx="45022" cy="2272187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AAC8239-F69C-9D8F-9095-E739FACE447F}"/>
              </a:ext>
            </a:extLst>
          </p:cNvPr>
          <p:cNvSpPr/>
          <p:nvPr/>
        </p:nvSpPr>
        <p:spPr>
          <a:xfrm>
            <a:off x="6226191" y="4721218"/>
            <a:ext cx="5582894" cy="1546328"/>
          </a:xfrm>
          <a:custGeom>
            <a:avLst/>
            <a:gdLst>
              <a:gd name="connsiteX0" fmla="*/ 0 w 5582894"/>
              <a:gd name="connsiteY0" fmla="*/ 1546328 h 1546328"/>
              <a:gd name="connsiteX1" fmla="*/ 666271 w 5582894"/>
              <a:gd name="connsiteY1" fmla="*/ 296495 h 1546328"/>
              <a:gd name="connsiteX2" fmla="*/ 1897725 w 5582894"/>
              <a:gd name="connsiteY2" fmla="*/ 66746 h 1546328"/>
              <a:gd name="connsiteX3" fmla="*/ 4236567 w 5582894"/>
              <a:gd name="connsiteY3" fmla="*/ 39176 h 1546328"/>
              <a:gd name="connsiteX4" fmla="*/ 5582894 w 5582894"/>
              <a:gd name="connsiteY4" fmla="*/ 563003 h 154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2894" h="1546328">
                <a:moveTo>
                  <a:pt x="0" y="1546328"/>
                </a:moveTo>
                <a:cubicBezTo>
                  <a:pt x="174992" y="1044710"/>
                  <a:pt x="349984" y="543092"/>
                  <a:pt x="666271" y="296495"/>
                </a:cubicBezTo>
                <a:cubicBezTo>
                  <a:pt x="982558" y="49898"/>
                  <a:pt x="1302676" y="109632"/>
                  <a:pt x="1897725" y="66746"/>
                </a:cubicBezTo>
                <a:cubicBezTo>
                  <a:pt x="2492774" y="23860"/>
                  <a:pt x="3622372" y="-43534"/>
                  <a:pt x="4236567" y="39176"/>
                </a:cubicBezTo>
                <a:cubicBezTo>
                  <a:pt x="4850762" y="121885"/>
                  <a:pt x="5216828" y="342444"/>
                  <a:pt x="5582894" y="563003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6F5FA8F-354E-B23F-78DC-D2F34634ABA9}"/>
              </a:ext>
            </a:extLst>
          </p:cNvPr>
          <p:cNvCxnSpPr>
            <a:cxnSpLocks/>
          </p:cNvCxnSpPr>
          <p:nvPr/>
        </p:nvCxnSpPr>
        <p:spPr>
          <a:xfrm>
            <a:off x="9527696" y="4109660"/>
            <a:ext cx="45022" cy="2272187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26B787C-71BC-DC24-602B-4C1676E387F9}"/>
              </a:ext>
            </a:extLst>
          </p:cNvPr>
          <p:cNvSpPr/>
          <p:nvPr/>
        </p:nvSpPr>
        <p:spPr>
          <a:xfrm>
            <a:off x="8354151" y="4954297"/>
            <a:ext cx="1028511" cy="374001"/>
          </a:xfrm>
          <a:custGeom>
            <a:avLst/>
            <a:gdLst>
              <a:gd name="connsiteX0" fmla="*/ 0 w 1028511"/>
              <a:gd name="connsiteY0" fmla="*/ 62335 h 374001"/>
              <a:gd name="connsiteX1" fmla="*/ 62335 w 1028511"/>
              <a:gd name="connsiteY1" fmla="*/ 0 h 374001"/>
              <a:gd name="connsiteX2" fmla="*/ 496179 w 1028511"/>
              <a:gd name="connsiteY2" fmla="*/ 0 h 374001"/>
              <a:gd name="connsiteX3" fmla="*/ 966176 w 1028511"/>
              <a:gd name="connsiteY3" fmla="*/ 0 h 374001"/>
              <a:gd name="connsiteX4" fmla="*/ 1028511 w 1028511"/>
              <a:gd name="connsiteY4" fmla="*/ 62335 h 374001"/>
              <a:gd name="connsiteX5" fmla="*/ 1028511 w 1028511"/>
              <a:gd name="connsiteY5" fmla="*/ 311666 h 374001"/>
              <a:gd name="connsiteX6" fmla="*/ 966176 w 1028511"/>
              <a:gd name="connsiteY6" fmla="*/ 374001 h 374001"/>
              <a:gd name="connsiteX7" fmla="*/ 532332 w 1028511"/>
              <a:gd name="connsiteY7" fmla="*/ 374001 h 374001"/>
              <a:gd name="connsiteX8" fmla="*/ 62335 w 1028511"/>
              <a:gd name="connsiteY8" fmla="*/ 374001 h 374001"/>
              <a:gd name="connsiteX9" fmla="*/ 0 w 1028511"/>
              <a:gd name="connsiteY9" fmla="*/ 311666 h 374001"/>
              <a:gd name="connsiteX10" fmla="*/ 0 w 1028511"/>
              <a:gd name="connsiteY10" fmla="*/ 62335 h 37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28511" h="374001" fill="none" extrusionOk="0">
                <a:moveTo>
                  <a:pt x="0" y="62335"/>
                </a:moveTo>
                <a:cubicBezTo>
                  <a:pt x="-1528" y="31039"/>
                  <a:pt x="26385" y="928"/>
                  <a:pt x="62335" y="0"/>
                </a:cubicBezTo>
                <a:cubicBezTo>
                  <a:pt x="157509" y="13092"/>
                  <a:pt x="302032" y="-10932"/>
                  <a:pt x="496179" y="0"/>
                </a:cubicBezTo>
                <a:cubicBezTo>
                  <a:pt x="690326" y="10932"/>
                  <a:pt x="832131" y="12695"/>
                  <a:pt x="966176" y="0"/>
                </a:cubicBezTo>
                <a:cubicBezTo>
                  <a:pt x="1001645" y="-6993"/>
                  <a:pt x="1034756" y="29513"/>
                  <a:pt x="1028511" y="62335"/>
                </a:cubicBezTo>
                <a:cubicBezTo>
                  <a:pt x="1016798" y="134111"/>
                  <a:pt x="1020153" y="259398"/>
                  <a:pt x="1028511" y="311666"/>
                </a:cubicBezTo>
                <a:cubicBezTo>
                  <a:pt x="1023448" y="345596"/>
                  <a:pt x="1006996" y="370858"/>
                  <a:pt x="966176" y="374001"/>
                </a:cubicBezTo>
                <a:cubicBezTo>
                  <a:pt x="809601" y="377060"/>
                  <a:pt x="709440" y="392113"/>
                  <a:pt x="532332" y="374001"/>
                </a:cubicBezTo>
                <a:cubicBezTo>
                  <a:pt x="355224" y="355889"/>
                  <a:pt x="267982" y="370744"/>
                  <a:pt x="62335" y="374001"/>
                </a:cubicBezTo>
                <a:cubicBezTo>
                  <a:pt x="25101" y="377951"/>
                  <a:pt x="6627" y="345288"/>
                  <a:pt x="0" y="311666"/>
                </a:cubicBezTo>
                <a:cubicBezTo>
                  <a:pt x="10820" y="199014"/>
                  <a:pt x="-918" y="154462"/>
                  <a:pt x="0" y="62335"/>
                </a:cubicBezTo>
                <a:close/>
              </a:path>
              <a:path w="1028511" h="374001" stroke="0" extrusionOk="0">
                <a:moveTo>
                  <a:pt x="0" y="62335"/>
                </a:moveTo>
                <a:cubicBezTo>
                  <a:pt x="1157" y="26246"/>
                  <a:pt x="26850" y="7882"/>
                  <a:pt x="62335" y="0"/>
                </a:cubicBezTo>
                <a:cubicBezTo>
                  <a:pt x="249647" y="325"/>
                  <a:pt x="288418" y="-16119"/>
                  <a:pt x="514256" y="0"/>
                </a:cubicBezTo>
                <a:cubicBezTo>
                  <a:pt x="740094" y="16119"/>
                  <a:pt x="795989" y="10195"/>
                  <a:pt x="966176" y="0"/>
                </a:cubicBezTo>
                <a:cubicBezTo>
                  <a:pt x="999800" y="-889"/>
                  <a:pt x="1034859" y="25252"/>
                  <a:pt x="1028511" y="62335"/>
                </a:cubicBezTo>
                <a:cubicBezTo>
                  <a:pt x="1028651" y="164814"/>
                  <a:pt x="1030582" y="257329"/>
                  <a:pt x="1028511" y="311666"/>
                </a:cubicBezTo>
                <a:cubicBezTo>
                  <a:pt x="1025172" y="350722"/>
                  <a:pt x="1003455" y="373400"/>
                  <a:pt x="966176" y="374001"/>
                </a:cubicBezTo>
                <a:cubicBezTo>
                  <a:pt x="865619" y="364915"/>
                  <a:pt x="691423" y="361671"/>
                  <a:pt x="532332" y="374001"/>
                </a:cubicBezTo>
                <a:cubicBezTo>
                  <a:pt x="373241" y="386331"/>
                  <a:pt x="170337" y="352610"/>
                  <a:pt x="62335" y="374001"/>
                </a:cubicBezTo>
                <a:cubicBezTo>
                  <a:pt x="28816" y="375417"/>
                  <a:pt x="-1240" y="351746"/>
                  <a:pt x="0" y="311666"/>
                </a:cubicBezTo>
                <a:cubicBezTo>
                  <a:pt x="-3408" y="228182"/>
                  <a:pt x="-12139" y="122663"/>
                  <a:pt x="0" y="62335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نطيل مرحلة الإستقرار</a:t>
            </a:r>
            <a:endParaRPr lang="en-US" sz="12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1D11FE97-A914-E552-DC34-7A7B7AF907AF}"/>
              </a:ext>
            </a:extLst>
          </p:cNvPr>
          <p:cNvSpPr/>
          <p:nvPr/>
        </p:nvSpPr>
        <p:spPr>
          <a:xfrm>
            <a:off x="7731300" y="4208634"/>
            <a:ext cx="280291" cy="543875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932A29-1DEB-C718-AEE4-B8B308AD5B76}"/>
              </a:ext>
            </a:extLst>
          </p:cNvPr>
          <p:cNvSpPr txBox="1"/>
          <p:nvPr/>
        </p:nvSpPr>
        <p:spPr>
          <a:xfrm>
            <a:off x="9272659" y="85688"/>
            <a:ext cx="2030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المخاطر</a:t>
            </a:r>
            <a:endParaRPr lang="en-US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814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6" grpId="0" animBg="1"/>
      <p:bldP spid="20" grpId="0" animBg="1"/>
      <p:bldP spid="21" grpId="0" animBg="1"/>
      <p:bldP spid="29" grpId="0" animBg="1"/>
      <p:bldP spid="3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34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5485" y="5988510"/>
            <a:ext cx="1142245" cy="669925"/>
          </a:xfrm>
        </p:spPr>
        <p:txBody>
          <a:bodyPr/>
          <a:lstStyle/>
          <a:p>
            <a:r>
              <a:rPr lang="en-US" sz="6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D93C468-F09A-B4B7-D4DC-D3C5E830C159}"/>
              </a:ext>
            </a:extLst>
          </p:cNvPr>
          <p:cNvSpPr/>
          <p:nvPr/>
        </p:nvSpPr>
        <p:spPr>
          <a:xfrm>
            <a:off x="3901133" y="455020"/>
            <a:ext cx="3744279" cy="399590"/>
          </a:xfrm>
          <a:custGeom>
            <a:avLst/>
            <a:gdLst>
              <a:gd name="connsiteX0" fmla="*/ 0 w 3744279"/>
              <a:gd name="connsiteY0" fmla="*/ 66600 h 399590"/>
              <a:gd name="connsiteX1" fmla="*/ 66600 w 3744279"/>
              <a:gd name="connsiteY1" fmla="*/ 0 h 399590"/>
              <a:gd name="connsiteX2" fmla="*/ 596225 w 3744279"/>
              <a:gd name="connsiteY2" fmla="*/ 0 h 399590"/>
              <a:gd name="connsiteX3" fmla="*/ 1270293 w 3744279"/>
              <a:gd name="connsiteY3" fmla="*/ 0 h 399590"/>
              <a:gd name="connsiteX4" fmla="*/ 1799918 w 3744279"/>
              <a:gd name="connsiteY4" fmla="*/ 0 h 399590"/>
              <a:gd name="connsiteX5" fmla="*/ 2329543 w 3744279"/>
              <a:gd name="connsiteY5" fmla="*/ 0 h 399590"/>
              <a:gd name="connsiteX6" fmla="*/ 2967500 w 3744279"/>
              <a:gd name="connsiteY6" fmla="*/ 0 h 399590"/>
              <a:gd name="connsiteX7" fmla="*/ 3677679 w 3744279"/>
              <a:gd name="connsiteY7" fmla="*/ 0 h 399590"/>
              <a:gd name="connsiteX8" fmla="*/ 3744279 w 3744279"/>
              <a:gd name="connsiteY8" fmla="*/ 66600 h 399590"/>
              <a:gd name="connsiteX9" fmla="*/ 3744279 w 3744279"/>
              <a:gd name="connsiteY9" fmla="*/ 332990 h 399590"/>
              <a:gd name="connsiteX10" fmla="*/ 3677679 w 3744279"/>
              <a:gd name="connsiteY10" fmla="*/ 399590 h 399590"/>
              <a:gd name="connsiteX11" fmla="*/ 3111943 w 3744279"/>
              <a:gd name="connsiteY11" fmla="*/ 399590 h 399590"/>
              <a:gd name="connsiteX12" fmla="*/ 2618429 w 3744279"/>
              <a:gd name="connsiteY12" fmla="*/ 399590 h 399590"/>
              <a:gd name="connsiteX13" fmla="*/ 1980472 w 3744279"/>
              <a:gd name="connsiteY13" fmla="*/ 399590 h 399590"/>
              <a:gd name="connsiteX14" fmla="*/ 1414736 w 3744279"/>
              <a:gd name="connsiteY14" fmla="*/ 399590 h 399590"/>
              <a:gd name="connsiteX15" fmla="*/ 740668 w 3744279"/>
              <a:gd name="connsiteY15" fmla="*/ 399590 h 399590"/>
              <a:gd name="connsiteX16" fmla="*/ 66600 w 3744279"/>
              <a:gd name="connsiteY16" fmla="*/ 399590 h 399590"/>
              <a:gd name="connsiteX17" fmla="*/ 0 w 3744279"/>
              <a:gd name="connsiteY17" fmla="*/ 332990 h 399590"/>
              <a:gd name="connsiteX18" fmla="*/ 0 w 3744279"/>
              <a:gd name="connsiteY18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44279" h="399590" fill="none" extrusionOk="0">
                <a:moveTo>
                  <a:pt x="0" y="66600"/>
                </a:moveTo>
                <a:cubicBezTo>
                  <a:pt x="-4445" y="29382"/>
                  <a:pt x="32717" y="-1425"/>
                  <a:pt x="66600" y="0"/>
                </a:cubicBezTo>
                <a:cubicBezTo>
                  <a:pt x="214306" y="-5357"/>
                  <a:pt x="368711" y="23584"/>
                  <a:pt x="596225" y="0"/>
                </a:cubicBezTo>
                <a:cubicBezTo>
                  <a:pt x="823740" y="-23584"/>
                  <a:pt x="994491" y="32379"/>
                  <a:pt x="1270293" y="0"/>
                </a:cubicBezTo>
                <a:cubicBezTo>
                  <a:pt x="1546095" y="-32379"/>
                  <a:pt x="1626695" y="-12028"/>
                  <a:pt x="1799918" y="0"/>
                </a:cubicBezTo>
                <a:cubicBezTo>
                  <a:pt x="1973141" y="12028"/>
                  <a:pt x="2191911" y="7871"/>
                  <a:pt x="2329543" y="0"/>
                </a:cubicBezTo>
                <a:cubicBezTo>
                  <a:pt x="2467176" y="-7871"/>
                  <a:pt x="2653627" y="-25944"/>
                  <a:pt x="2967500" y="0"/>
                </a:cubicBezTo>
                <a:cubicBezTo>
                  <a:pt x="3281373" y="25944"/>
                  <a:pt x="3405620" y="-30670"/>
                  <a:pt x="3677679" y="0"/>
                </a:cubicBezTo>
                <a:cubicBezTo>
                  <a:pt x="3713672" y="-3038"/>
                  <a:pt x="3742192" y="27754"/>
                  <a:pt x="3744279" y="66600"/>
                </a:cubicBezTo>
                <a:cubicBezTo>
                  <a:pt x="3739743" y="172407"/>
                  <a:pt x="3751136" y="229229"/>
                  <a:pt x="3744279" y="332990"/>
                </a:cubicBezTo>
                <a:cubicBezTo>
                  <a:pt x="3745500" y="369271"/>
                  <a:pt x="3716784" y="401658"/>
                  <a:pt x="3677679" y="399590"/>
                </a:cubicBezTo>
                <a:cubicBezTo>
                  <a:pt x="3524182" y="412149"/>
                  <a:pt x="3384159" y="403860"/>
                  <a:pt x="3111943" y="399590"/>
                </a:cubicBezTo>
                <a:cubicBezTo>
                  <a:pt x="2839727" y="395320"/>
                  <a:pt x="2842500" y="385273"/>
                  <a:pt x="2618429" y="399590"/>
                </a:cubicBezTo>
                <a:cubicBezTo>
                  <a:pt x="2394358" y="413907"/>
                  <a:pt x="2186224" y="376188"/>
                  <a:pt x="1980472" y="399590"/>
                </a:cubicBezTo>
                <a:cubicBezTo>
                  <a:pt x="1774720" y="422992"/>
                  <a:pt x="1633508" y="425642"/>
                  <a:pt x="1414736" y="399590"/>
                </a:cubicBezTo>
                <a:cubicBezTo>
                  <a:pt x="1195964" y="373538"/>
                  <a:pt x="1076577" y="408262"/>
                  <a:pt x="740668" y="399590"/>
                </a:cubicBezTo>
                <a:cubicBezTo>
                  <a:pt x="404759" y="390918"/>
                  <a:pt x="233357" y="380354"/>
                  <a:pt x="66600" y="399590"/>
                </a:cubicBezTo>
                <a:cubicBezTo>
                  <a:pt x="21990" y="401929"/>
                  <a:pt x="1533" y="362843"/>
                  <a:pt x="0" y="332990"/>
                </a:cubicBezTo>
                <a:cubicBezTo>
                  <a:pt x="4677" y="202894"/>
                  <a:pt x="2416" y="139445"/>
                  <a:pt x="0" y="66600"/>
                </a:cubicBezTo>
                <a:close/>
              </a:path>
              <a:path w="3744279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93343" y="29238"/>
                  <a:pt x="448191" y="8353"/>
                  <a:pt x="668447" y="0"/>
                </a:cubicBezTo>
                <a:cubicBezTo>
                  <a:pt x="888703" y="-8353"/>
                  <a:pt x="1197922" y="25186"/>
                  <a:pt x="1342515" y="0"/>
                </a:cubicBezTo>
                <a:cubicBezTo>
                  <a:pt x="1487108" y="-25186"/>
                  <a:pt x="1765767" y="32520"/>
                  <a:pt x="2016583" y="0"/>
                </a:cubicBezTo>
                <a:cubicBezTo>
                  <a:pt x="2267399" y="-32520"/>
                  <a:pt x="2467755" y="4434"/>
                  <a:pt x="2582318" y="0"/>
                </a:cubicBezTo>
                <a:cubicBezTo>
                  <a:pt x="2696881" y="-4434"/>
                  <a:pt x="3175368" y="-20102"/>
                  <a:pt x="3677679" y="0"/>
                </a:cubicBezTo>
                <a:cubicBezTo>
                  <a:pt x="3710146" y="5983"/>
                  <a:pt x="3750177" y="28576"/>
                  <a:pt x="3744279" y="66600"/>
                </a:cubicBezTo>
                <a:cubicBezTo>
                  <a:pt x="3744508" y="127142"/>
                  <a:pt x="3749416" y="279281"/>
                  <a:pt x="3744279" y="332990"/>
                </a:cubicBezTo>
                <a:cubicBezTo>
                  <a:pt x="3743160" y="376401"/>
                  <a:pt x="3717959" y="407605"/>
                  <a:pt x="3677679" y="399590"/>
                </a:cubicBezTo>
                <a:cubicBezTo>
                  <a:pt x="3444340" y="404008"/>
                  <a:pt x="3299211" y="397039"/>
                  <a:pt x="3111943" y="399590"/>
                </a:cubicBezTo>
                <a:cubicBezTo>
                  <a:pt x="2924675" y="402141"/>
                  <a:pt x="2720338" y="392645"/>
                  <a:pt x="2546208" y="399590"/>
                </a:cubicBezTo>
                <a:cubicBezTo>
                  <a:pt x="2372078" y="406535"/>
                  <a:pt x="2158662" y="409026"/>
                  <a:pt x="1872140" y="399590"/>
                </a:cubicBezTo>
                <a:cubicBezTo>
                  <a:pt x="1585618" y="390154"/>
                  <a:pt x="1501457" y="427595"/>
                  <a:pt x="1270293" y="399590"/>
                </a:cubicBezTo>
                <a:cubicBezTo>
                  <a:pt x="1039129" y="371585"/>
                  <a:pt x="830881" y="427082"/>
                  <a:pt x="596225" y="399590"/>
                </a:cubicBezTo>
                <a:cubicBezTo>
                  <a:pt x="361569" y="372098"/>
                  <a:pt x="302979" y="416857"/>
                  <a:pt x="66600" y="399590"/>
                </a:cubicBezTo>
                <a:cubicBezTo>
                  <a:pt x="30660" y="393938"/>
                  <a:pt x="4301" y="370877"/>
                  <a:pt x="0" y="332990"/>
                </a:cubicBezTo>
                <a:cubicBezTo>
                  <a:pt x="-10840" y="256744"/>
                  <a:pt x="-9669" y="148485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أهمية دراسة نسب السيولة؟</a:t>
            </a:r>
            <a:endParaRPr lang="en-US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ED6A5C3-E923-9AFC-2D44-F282061FE451}"/>
              </a:ext>
            </a:extLst>
          </p:cNvPr>
          <p:cNvSpPr/>
          <p:nvPr/>
        </p:nvSpPr>
        <p:spPr>
          <a:xfrm>
            <a:off x="694466" y="1511748"/>
            <a:ext cx="10609172" cy="1162528"/>
          </a:xfrm>
          <a:custGeom>
            <a:avLst/>
            <a:gdLst>
              <a:gd name="connsiteX0" fmla="*/ 0 w 10609172"/>
              <a:gd name="connsiteY0" fmla="*/ 193759 h 1162528"/>
              <a:gd name="connsiteX1" fmla="*/ 193759 w 10609172"/>
              <a:gd name="connsiteY1" fmla="*/ 0 h 1162528"/>
              <a:gd name="connsiteX2" fmla="*/ 1079636 w 10609172"/>
              <a:gd name="connsiteY2" fmla="*/ 0 h 1162528"/>
              <a:gd name="connsiteX3" fmla="*/ 1863296 w 10609172"/>
              <a:gd name="connsiteY3" fmla="*/ 0 h 1162528"/>
              <a:gd name="connsiteX4" fmla="*/ 2442523 w 10609172"/>
              <a:gd name="connsiteY4" fmla="*/ 0 h 1162528"/>
              <a:gd name="connsiteX5" fmla="*/ 3328400 w 10609172"/>
              <a:gd name="connsiteY5" fmla="*/ 0 h 1162528"/>
              <a:gd name="connsiteX6" fmla="*/ 4214276 w 10609172"/>
              <a:gd name="connsiteY6" fmla="*/ 0 h 1162528"/>
              <a:gd name="connsiteX7" fmla="*/ 4589070 w 10609172"/>
              <a:gd name="connsiteY7" fmla="*/ 0 h 1162528"/>
              <a:gd name="connsiteX8" fmla="*/ 5474947 w 10609172"/>
              <a:gd name="connsiteY8" fmla="*/ 0 h 1162528"/>
              <a:gd name="connsiteX9" fmla="*/ 6054174 w 10609172"/>
              <a:gd name="connsiteY9" fmla="*/ 0 h 1162528"/>
              <a:gd name="connsiteX10" fmla="*/ 6837834 w 10609172"/>
              <a:gd name="connsiteY10" fmla="*/ 0 h 1162528"/>
              <a:gd name="connsiteX11" fmla="*/ 7417061 w 10609172"/>
              <a:gd name="connsiteY11" fmla="*/ 0 h 1162528"/>
              <a:gd name="connsiteX12" fmla="*/ 8098505 w 10609172"/>
              <a:gd name="connsiteY12" fmla="*/ 0 h 1162528"/>
              <a:gd name="connsiteX13" fmla="*/ 8473299 w 10609172"/>
              <a:gd name="connsiteY13" fmla="*/ 0 h 1162528"/>
              <a:gd name="connsiteX14" fmla="*/ 8950309 w 10609172"/>
              <a:gd name="connsiteY14" fmla="*/ 0 h 1162528"/>
              <a:gd name="connsiteX15" fmla="*/ 9733969 w 10609172"/>
              <a:gd name="connsiteY15" fmla="*/ 0 h 1162528"/>
              <a:gd name="connsiteX16" fmla="*/ 10415413 w 10609172"/>
              <a:gd name="connsiteY16" fmla="*/ 0 h 1162528"/>
              <a:gd name="connsiteX17" fmla="*/ 10609172 w 10609172"/>
              <a:gd name="connsiteY17" fmla="*/ 193759 h 1162528"/>
              <a:gd name="connsiteX18" fmla="*/ 10609172 w 10609172"/>
              <a:gd name="connsiteY18" fmla="*/ 558014 h 1162528"/>
              <a:gd name="connsiteX19" fmla="*/ 10609172 w 10609172"/>
              <a:gd name="connsiteY19" fmla="*/ 968769 h 1162528"/>
              <a:gd name="connsiteX20" fmla="*/ 10415413 w 10609172"/>
              <a:gd name="connsiteY20" fmla="*/ 1162528 h 1162528"/>
              <a:gd name="connsiteX21" fmla="*/ 9529536 w 10609172"/>
              <a:gd name="connsiteY21" fmla="*/ 1162528 h 1162528"/>
              <a:gd name="connsiteX22" fmla="*/ 8950309 w 10609172"/>
              <a:gd name="connsiteY22" fmla="*/ 1162528 h 1162528"/>
              <a:gd name="connsiteX23" fmla="*/ 8268866 w 10609172"/>
              <a:gd name="connsiteY23" fmla="*/ 1162528 h 1162528"/>
              <a:gd name="connsiteX24" fmla="*/ 7587422 w 10609172"/>
              <a:gd name="connsiteY24" fmla="*/ 1162528 h 1162528"/>
              <a:gd name="connsiteX25" fmla="*/ 6803762 w 10609172"/>
              <a:gd name="connsiteY25" fmla="*/ 1162528 h 1162528"/>
              <a:gd name="connsiteX26" fmla="*/ 6428968 w 10609172"/>
              <a:gd name="connsiteY26" fmla="*/ 1162528 h 1162528"/>
              <a:gd name="connsiteX27" fmla="*/ 5951957 w 10609172"/>
              <a:gd name="connsiteY27" fmla="*/ 1162528 h 1162528"/>
              <a:gd name="connsiteX28" fmla="*/ 5066081 w 10609172"/>
              <a:gd name="connsiteY28" fmla="*/ 1162528 h 1162528"/>
              <a:gd name="connsiteX29" fmla="*/ 4691287 w 10609172"/>
              <a:gd name="connsiteY29" fmla="*/ 1162528 h 1162528"/>
              <a:gd name="connsiteX30" fmla="*/ 4112060 w 10609172"/>
              <a:gd name="connsiteY30" fmla="*/ 1162528 h 1162528"/>
              <a:gd name="connsiteX31" fmla="*/ 3430616 w 10609172"/>
              <a:gd name="connsiteY31" fmla="*/ 1162528 h 1162528"/>
              <a:gd name="connsiteX32" fmla="*/ 2851389 w 10609172"/>
              <a:gd name="connsiteY32" fmla="*/ 1162528 h 1162528"/>
              <a:gd name="connsiteX33" fmla="*/ 2169945 w 10609172"/>
              <a:gd name="connsiteY33" fmla="*/ 1162528 h 1162528"/>
              <a:gd name="connsiteX34" fmla="*/ 1386285 w 10609172"/>
              <a:gd name="connsiteY34" fmla="*/ 1162528 h 1162528"/>
              <a:gd name="connsiteX35" fmla="*/ 193759 w 10609172"/>
              <a:gd name="connsiteY35" fmla="*/ 1162528 h 1162528"/>
              <a:gd name="connsiteX36" fmla="*/ 0 w 10609172"/>
              <a:gd name="connsiteY36" fmla="*/ 968769 h 1162528"/>
              <a:gd name="connsiteX37" fmla="*/ 0 w 10609172"/>
              <a:gd name="connsiteY37" fmla="*/ 565764 h 1162528"/>
              <a:gd name="connsiteX38" fmla="*/ 0 w 10609172"/>
              <a:gd name="connsiteY38" fmla="*/ 193759 h 1162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609172" h="1162528" fill="none" extrusionOk="0">
                <a:moveTo>
                  <a:pt x="0" y="193759"/>
                </a:moveTo>
                <a:cubicBezTo>
                  <a:pt x="2154" y="102190"/>
                  <a:pt x="69906" y="15944"/>
                  <a:pt x="193759" y="0"/>
                </a:cubicBezTo>
                <a:cubicBezTo>
                  <a:pt x="385571" y="41584"/>
                  <a:pt x="756577" y="-18832"/>
                  <a:pt x="1079636" y="0"/>
                </a:cubicBezTo>
                <a:cubicBezTo>
                  <a:pt x="1402695" y="18832"/>
                  <a:pt x="1584520" y="-12383"/>
                  <a:pt x="1863296" y="0"/>
                </a:cubicBezTo>
                <a:cubicBezTo>
                  <a:pt x="2142072" y="12383"/>
                  <a:pt x="2249882" y="-4668"/>
                  <a:pt x="2442523" y="0"/>
                </a:cubicBezTo>
                <a:cubicBezTo>
                  <a:pt x="2635164" y="4668"/>
                  <a:pt x="3026037" y="652"/>
                  <a:pt x="3328400" y="0"/>
                </a:cubicBezTo>
                <a:cubicBezTo>
                  <a:pt x="3630763" y="-652"/>
                  <a:pt x="3783129" y="2659"/>
                  <a:pt x="4214276" y="0"/>
                </a:cubicBezTo>
                <a:cubicBezTo>
                  <a:pt x="4645423" y="-2659"/>
                  <a:pt x="4425835" y="-4063"/>
                  <a:pt x="4589070" y="0"/>
                </a:cubicBezTo>
                <a:cubicBezTo>
                  <a:pt x="4752305" y="4063"/>
                  <a:pt x="5070360" y="35684"/>
                  <a:pt x="5474947" y="0"/>
                </a:cubicBezTo>
                <a:cubicBezTo>
                  <a:pt x="5879534" y="-35684"/>
                  <a:pt x="5795833" y="-5670"/>
                  <a:pt x="6054174" y="0"/>
                </a:cubicBezTo>
                <a:cubicBezTo>
                  <a:pt x="6312515" y="5670"/>
                  <a:pt x="6675227" y="25635"/>
                  <a:pt x="6837834" y="0"/>
                </a:cubicBezTo>
                <a:cubicBezTo>
                  <a:pt x="7000441" y="-25635"/>
                  <a:pt x="7142775" y="4834"/>
                  <a:pt x="7417061" y="0"/>
                </a:cubicBezTo>
                <a:cubicBezTo>
                  <a:pt x="7691347" y="-4834"/>
                  <a:pt x="7912796" y="-7705"/>
                  <a:pt x="8098505" y="0"/>
                </a:cubicBezTo>
                <a:cubicBezTo>
                  <a:pt x="8284214" y="7705"/>
                  <a:pt x="8331951" y="6181"/>
                  <a:pt x="8473299" y="0"/>
                </a:cubicBezTo>
                <a:cubicBezTo>
                  <a:pt x="8614647" y="-6181"/>
                  <a:pt x="8815121" y="8746"/>
                  <a:pt x="8950309" y="0"/>
                </a:cubicBezTo>
                <a:cubicBezTo>
                  <a:pt x="9085497" y="-8746"/>
                  <a:pt x="9499534" y="12784"/>
                  <a:pt x="9733969" y="0"/>
                </a:cubicBezTo>
                <a:cubicBezTo>
                  <a:pt x="9968404" y="-12784"/>
                  <a:pt x="10184985" y="-6113"/>
                  <a:pt x="10415413" y="0"/>
                </a:cubicBezTo>
                <a:cubicBezTo>
                  <a:pt x="10505468" y="-12638"/>
                  <a:pt x="10590185" y="81784"/>
                  <a:pt x="10609172" y="193759"/>
                </a:cubicBezTo>
                <a:cubicBezTo>
                  <a:pt x="10614434" y="362259"/>
                  <a:pt x="10610710" y="467003"/>
                  <a:pt x="10609172" y="558014"/>
                </a:cubicBezTo>
                <a:cubicBezTo>
                  <a:pt x="10607634" y="649025"/>
                  <a:pt x="10621272" y="829250"/>
                  <a:pt x="10609172" y="968769"/>
                </a:cubicBezTo>
                <a:cubicBezTo>
                  <a:pt x="10603006" y="1072022"/>
                  <a:pt x="10526734" y="1162665"/>
                  <a:pt x="10415413" y="1162528"/>
                </a:cubicBezTo>
                <a:cubicBezTo>
                  <a:pt x="10148192" y="1147194"/>
                  <a:pt x="9803857" y="1136795"/>
                  <a:pt x="9529536" y="1162528"/>
                </a:cubicBezTo>
                <a:cubicBezTo>
                  <a:pt x="9255215" y="1188261"/>
                  <a:pt x="9125072" y="1182870"/>
                  <a:pt x="8950309" y="1162528"/>
                </a:cubicBezTo>
                <a:cubicBezTo>
                  <a:pt x="8775546" y="1142186"/>
                  <a:pt x="8408479" y="1130562"/>
                  <a:pt x="8268866" y="1162528"/>
                </a:cubicBezTo>
                <a:cubicBezTo>
                  <a:pt x="8129253" y="1194494"/>
                  <a:pt x="7729751" y="1196220"/>
                  <a:pt x="7587422" y="1162528"/>
                </a:cubicBezTo>
                <a:cubicBezTo>
                  <a:pt x="7445093" y="1128836"/>
                  <a:pt x="7061725" y="1131701"/>
                  <a:pt x="6803762" y="1162528"/>
                </a:cubicBezTo>
                <a:cubicBezTo>
                  <a:pt x="6545799" y="1193355"/>
                  <a:pt x="6518715" y="1150869"/>
                  <a:pt x="6428968" y="1162528"/>
                </a:cubicBezTo>
                <a:cubicBezTo>
                  <a:pt x="6339221" y="1174187"/>
                  <a:pt x="6135817" y="1159616"/>
                  <a:pt x="5951957" y="1162528"/>
                </a:cubicBezTo>
                <a:cubicBezTo>
                  <a:pt x="5768097" y="1165440"/>
                  <a:pt x="5426574" y="1133297"/>
                  <a:pt x="5066081" y="1162528"/>
                </a:cubicBezTo>
                <a:cubicBezTo>
                  <a:pt x="4705588" y="1191759"/>
                  <a:pt x="4780249" y="1155773"/>
                  <a:pt x="4691287" y="1162528"/>
                </a:cubicBezTo>
                <a:cubicBezTo>
                  <a:pt x="4602325" y="1169283"/>
                  <a:pt x="4269081" y="1161705"/>
                  <a:pt x="4112060" y="1162528"/>
                </a:cubicBezTo>
                <a:cubicBezTo>
                  <a:pt x="3955039" y="1163351"/>
                  <a:pt x="3713320" y="1171780"/>
                  <a:pt x="3430616" y="1162528"/>
                </a:cubicBezTo>
                <a:cubicBezTo>
                  <a:pt x="3147912" y="1153276"/>
                  <a:pt x="3135052" y="1147511"/>
                  <a:pt x="2851389" y="1162528"/>
                </a:cubicBezTo>
                <a:cubicBezTo>
                  <a:pt x="2567726" y="1177545"/>
                  <a:pt x="2402617" y="1158442"/>
                  <a:pt x="2169945" y="1162528"/>
                </a:cubicBezTo>
                <a:cubicBezTo>
                  <a:pt x="1937273" y="1166614"/>
                  <a:pt x="1738114" y="1188880"/>
                  <a:pt x="1386285" y="1162528"/>
                </a:cubicBezTo>
                <a:cubicBezTo>
                  <a:pt x="1034456" y="1136176"/>
                  <a:pt x="653694" y="1122050"/>
                  <a:pt x="193759" y="1162528"/>
                </a:cubicBezTo>
                <a:cubicBezTo>
                  <a:pt x="66412" y="1153381"/>
                  <a:pt x="-3291" y="1087988"/>
                  <a:pt x="0" y="968769"/>
                </a:cubicBezTo>
                <a:cubicBezTo>
                  <a:pt x="-611" y="820991"/>
                  <a:pt x="-9944" y="686985"/>
                  <a:pt x="0" y="565764"/>
                </a:cubicBezTo>
                <a:cubicBezTo>
                  <a:pt x="9944" y="444543"/>
                  <a:pt x="6702" y="379480"/>
                  <a:pt x="0" y="193759"/>
                </a:cubicBezTo>
                <a:close/>
              </a:path>
              <a:path w="10609172" h="1162528" stroke="0" extrusionOk="0">
                <a:moveTo>
                  <a:pt x="0" y="193759"/>
                </a:moveTo>
                <a:cubicBezTo>
                  <a:pt x="7913" y="75382"/>
                  <a:pt x="85919" y="6181"/>
                  <a:pt x="193759" y="0"/>
                </a:cubicBezTo>
                <a:cubicBezTo>
                  <a:pt x="494512" y="-15438"/>
                  <a:pt x="737942" y="-12414"/>
                  <a:pt x="875203" y="0"/>
                </a:cubicBezTo>
                <a:cubicBezTo>
                  <a:pt x="1012464" y="12414"/>
                  <a:pt x="1367649" y="28695"/>
                  <a:pt x="1761079" y="0"/>
                </a:cubicBezTo>
                <a:cubicBezTo>
                  <a:pt x="2154509" y="-28695"/>
                  <a:pt x="2291272" y="3660"/>
                  <a:pt x="2646956" y="0"/>
                </a:cubicBezTo>
                <a:cubicBezTo>
                  <a:pt x="3002640" y="-3660"/>
                  <a:pt x="3069991" y="-18678"/>
                  <a:pt x="3226183" y="0"/>
                </a:cubicBezTo>
                <a:cubicBezTo>
                  <a:pt x="3382375" y="18678"/>
                  <a:pt x="3643108" y="12896"/>
                  <a:pt x="4009843" y="0"/>
                </a:cubicBezTo>
                <a:cubicBezTo>
                  <a:pt x="4376578" y="-12896"/>
                  <a:pt x="4638822" y="-23104"/>
                  <a:pt x="4895720" y="0"/>
                </a:cubicBezTo>
                <a:cubicBezTo>
                  <a:pt x="5152618" y="23104"/>
                  <a:pt x="5255430" y="-6904"/>
                  <a:pt x="5474947" y="0"/>
                </a:cubicBezTo>
                <a:cubicBezTo>
                  <a:pt x="5694464" y="6904"/>
                  <a:pt x="5992262" y="-18959"/>
                  <a:pt x="6156391" y="0"/>
                </a:cubicBezTo>
                <a:cubicBezTo>
                  <a:pt x="6320520" y="18959"/>
                  <a:pt x="6373316" y="6459"/>
                  <a:pt x="6531184" y="0"/>
                </a:cubicBezTo>
                <a:cubicBezTo>
                  <a:pt x="6689052" y="-6459"/>
                  <a:pt x="7005250" y="19676"/>
                  <a:pt x="7314845" y="0"/>
                </a:cubicBezTo>
                <a:cubicBezTo>
                  <a:pt x="7624440" y="-19676"/>
                  <a:pt x="7595686" y="6076"/>
                  <a:pt x="7689639" y="0"/>
                </a:cubicBezTo>
                <a:cubicBezTo>
                  <a:pt x="7783592" y="-6076"/>
                  <a:pt x="8124468" y="11716"/>
                  <a:pt x="8268866" y="0"/>
                </a:cubicBezTo>
                <a:cubicBezTo>
                  <a:pt x="8413264" y="-11716"/>
                  <a:pt x="8845670" y="-17160"/>
                  <a:pt x="9154742" y="0"/>
                </a:cubicBezTo>
                <a:cubicBezTo>
                  <a:pt x="9463814" y="17160"/>
                  <a:pt x="9495979" y="13692"/>
                  <a:pt x="9836186" y="0"/>
                </a:cubicBezTo>
                <a:cubicBezTo>
                  <a:pt x="10176393" y="-13692"/>
                  <a:pt x="10189407" y="-15472"/>
                  <a:pt x="10415413" y="0"/>
                </a:cubicBezTo>
                <a:cubicBezTo>
                  <a:pt x="10514986" y="-21386"/>
                  <a:pt x="10606646" y="90058"/>
                  <a:pt x="10609172" y="193759"/>
                </a:cubicBezTo>
                <a:cubicBezTo>
                  <a:pt x="10620242" y="390538"/>
                  <a:pt x="10595398" y="457351"/>
                  <a:pt x="10609172" y="589014"/>
                </a:cubicBezTo>
                <a:cubicBezTo>
                  <a:pt x="10622946" y="720678"/>
                  <a:pt x="10614629" y="879622"/>
                  <a:pt x="10609172" y="968769"/>
                </a:cubicBezTo>
                <a:cubicBezTo>
                  <a:pt x="10585128" y="1073420"/>
                  <a:pt x="10528563" y="1159510"/>
                  <a:pt x="10415413" y="1162528"/>
                </a:cubicBezTo>
                <a:cubicBezTo>
                  <a:pt x="10291494" y="1158835"/>
                  <a:pt x="10126568" y="1183622"/>
                  <a:pt x="9938402" y="1162528"/>
                </a:cubicBezTo>
                <a:cubicBezTo>
                  <a:pt x="9750236" y="1141434"/>
                  <a:pt x="9487300" y="1147451"/>
                  <a:pt x="9052526" y="1162528"/>
                </a:cubicBezTo>
                <a:cubicBezTo>
                  <a:pt x="8617752" y="1177605"/>
                  <a:pt x="8765931" y="1164465"/>
                  <a:pt x="8575515" y="1162528"/>
                </a:cubicBezTo>
                <a:cubicBezTo>
                  <a:pt x="8385099" y="1160591"/>
                  <a:pt x="8324333" y="1169720"/>
                  <a:pt x="8098505" y="1162528"/>
                </a:cubicBezTo>
                <a:cubicBezTo>
                  <a:pt x="7872677" y="1155337"/>
                  <a:pt x="7638004" y="1184581"/>
                  <a:pt x="7314845" y="1162528"/>
                </a:cubicBezTo>
                <a:cubicBezTo>
                  <a:pt x="6991686" y="1140475"/>
                  <a:pt x="6752626" y="1155335"/>
                  <a:pt x="6531184" y="1162528"/>
                </a:cubicBezTo>
                <a:cubicBezTo>
                  <a:pt x="6309742" y="1169721"/>
                  <a:pt x="6080191" y="1185809"/>
                  <a:pt x="5747524" y="1162528"/>
                </a:cubicBezTo>
                <a:cubicBezTo>
                  <a:pt x="5414857" y="1139247"/>
                  <a:pt x="5498870" y="1174334"/>
                  <a:pt x="5270514" y="1162528"/>
                </a:cubicBezTo>
                <a:cubicBezTo>
                  <a:pt x="5042158" y="1150723"/>
                  <a:pt x="4760000" y="1162806"/>
                  <a:pt x="4589070" y="1162528"/>
                </a:cubicBezTo>
                <a:cubicBezTo>
                  <a:pt x="4418140" y="1162250"/>
                  <a:pt x="4255020" y="1159403"/>
                  <a:pt x="4009843" y="1162528"/>
                </a:cubicBezTo>
                <a:cubicBezTo>
                  <a:pt x="3764666" y="1165653"/>
                  <a:pt x="3778372" y="1171867"/>
                  <a:pt x="3635049" y="1162528"/>
                </a:cubicBezTo>
                <a:cubicBezTo>
                  <a:pt x="3491726" y="1153189"/>
                  <a:pt x="3049839" y="1155301"/>
                  <a:pt x="2749173" y="1162528"/>
                </a:cubicBezTo>
                <a:cubicBezTo>
                  <a:pt x="2448507" y="1169755"/>
                  <a:pt x="2497452" y="1161254"/>
                  <a:pt x="2374379" y="1162528"/>
                </a:cubicBezTo>
                <a:cubicBezTo>
                  <a:pt x="2251306" y="1163802"/>
                  <a:pt x="1796761" y="1155995"/>
                  <a:pt x="1590718" y="1162528"/>
                </a:cubicBezTo>
                <a:cubicBezTo>
                  <a:pt x="1384675" y="1169061"/>
                  <a:pt x="1149756" y="1135860"/>
                  <a:pt x="1011491" y="1162528"/>
                </a:cubicBezTo>
                <a:cubicBezTo>
                  <a:pt x="873226" y="1189196"/>
                  <a:pt x="517585" y="1176694"/>
                  <a:pt x="193759" y="1162528"/>
                </a:cubicBezTo>
                <a:cubicBezTo>
                  <a:pt x="84374" y="1165765"/>
                  <a:pt x="-18969" y="1087723"/>
                  <a:pt x="0" y="968769"/>
                </a:cubicBezTo>
                <a:cubicBezTo>
                  <a:pt x="-2842" y="842853"/>
                  <a:pt x="3519" y="758187"/>
                  <a:pt x="0" y="581264"/>
                </a:cubicBezTo>
                <a:cubicBezTo>
                  <a:pt x="-3519" y="404341"/>
                  <a:pt x="-19132" y="315185"/>
                  <a:pt x="0" y="193759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تعتبر نسب السيولة حاسمة في التحليل المالي لأنها تقيس قدرة الشركة على الوفاء بالتزاماتها قصيرة الأجل باستخدام أصولها الأكثر سيولة. </a:t>
            </a:r>
            <a:endParaRPr lang="en-US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7D9903-E88D-5382-2A10-267D8EC30540}"/>
              </a:ext>
            </a:extLst>
          </p:cNvPr>
          <p:cNvSpPr txBox="1"/>
          <p:nvPr/>
        </p:nvSpPr>
        <p:spPr>
          <a:xfrm>
            <a:off x="9272659" y="85688"/>
            <a:ext cx="2030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قياس كفاءة الشركة</a:t>
            </a:r>
            <a:endParaRPr lang="en-US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2CDBF85-C0B1-A861-1D72-B530B7751C1B}"/>
              </a:ext>
            </a:extLst>
          </p:cNvPr>
          <p:cNvSpPr/>
          <p:nvPr/>
        </p:nvSpPr>
        <p:spPr>
          <a:xfrm>
            <a:off x="5434105" y="3937767"/>
            <a:ext cx="1893101" cy="399590"/>
          </a:xfrm>
          <a:custGeom>
            <a:avLst/>
            <a:gdLst>
              <a:gd name="connsiteX0" fmla="*/ 0 w 1893101"/>
              <a:gd name="connsiteY0" fmla="*/ 66600 h 399590"/>
              <a:gd name="connsiteX1" fmla="*/ 66600 w 1893101"/>
              <a:gd name="connsiteY1" fmla="*/ 0 h 399590"/>
              <a:gd name="connsiteX2" fmla="*/ 670833 w 1893101"/>
              <a:gd name="connsiteY2" fmla="*/ 0 h 399590"/>
              <a:gd name="connsiteX3" fmla="*/ 1275065 w 1893101"/>
              <a:gd name="connsiteY3" fmla="*/ 0 h 399590"/>
              <a:gd name="connsiteX4" fmla="*/ 1826501 w 1893101"/>
              <a:gd name="connsiteY4" fmla="*/ 0 h 399590"/>
              <a:gd name="connsiteX5" fmla="*/ 1893101 w 1893101"/>
              <a:gd name="connsiteY5" fmla="*/ 66600 h 399590"/>
              <a:gd name="connsiteX6" fmla="*/ 1893101 w 1893101"/>
              <a:gd name="connsiteY6" fmla="*/ 332990 h 399590"/>
              <a:gd name="connsiteX7" fmla="*/ 1826501 w 1893101"/>
              <a:gd name="connsiteY7" fmla="*/ 399590 h 399590"/>
              <a:gd name="connsiteX8" fmla="*/ 1222268 w 1893101"/>
              <a:gd name="connsiteY8" fmla="*/ 399590 h 399590"/>
              <a:gd name="connsiteX9" fmla="*/ 618036 w 1893101"/>
              <a:gd name="connsiteY9" fmla="*/ 399590 h 399590"/>
              <a:gd name="connsiteX10" fmla="*/ 66600 w 1893101"/>
              <a:gd name="connsiteY10" fmla="*/ 399590 h 399590"/>
              <a:gd name="connsiteX11" fmla="*/ 0 w 1893101"/>
              <a:gd name="connsiteY11" fmla="*/ 332990 h 399590"/>
              <a:gd name="connsiteX12" fmla="*/ 0 w 1893101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3101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227225" y="15188"/>
                  <a:pt x="386965" y="-19684"/>
                  <a:pt x="670833" y="0"/>
                </a:cubicBezTo>
                <a:cubicBezTo>
                  <a:pt x="954701" y="19684"/>
                  <a:pt x="1035908" y="13189"/>
                  <a:pt x="1275065" y="0"/>
                </a:cubicBezTo>
                <a:cubicBezTo>
                  <a:pt x="1514222" y="-13189"/>
                  <a:pt x="1591738" y="-16007"/>
                  <a:pt x="1826501" y="0"/>
                </a:cubicBezTo>
                <a:cubicBezTo>
                  <a:pt x="1858838" y="-436"/>
                  <a:pt x="1896000" y="28393"/>
                  <a:pt x="1893101" y="66600"/>
                </a:cubicBezTo>
                <a:cubicBezTo>
                  <a:pt x="1902575" y="138300"/>
                  <a:pt x="1880609" y="226928"/>
                  <a:pt x="1893101" y="332990"/>
                </a:cubicBezTo>
                <a:cubicBezTo>
                  <a:pt x="1884279" y="369513"/>
                  <a:pt x="1862803" y="398583"/>
                  <a:pt x="1826501" y="399590"/>
                </a:cubicBezTo>
                <a:cubicBezTo>
                  <a:pt x="1590376" y="391845"/>
                  <a:pt x="1479833" y="411521"/>
                  <a:pt x="1222268" y="399590"/>
                </a:cubicBezTo>
                <a:cubicBezTo>
                  <a:pt x="964703" y="387659"/>
                  <a:pt x="756040" y="405448"/>
                  <a:pt x="618036" y="399590"/>
                </a:cubicBezTo>
                <a:cubicBezTo>
                  <a:pt x="480032" y="393732"/>
                  <a:pt x="264780" y="420699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893101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64782" y="-3089"/>
                  <a:pt x="484843" y="-10359"/>
                  <a:pt x="653234" y="0"/>
                </a:cubicBezTo>
                <a:cubicBezTo>
                  <a:pt x="821625" y="10359"/>
                  <a:pt x="968840" y="-11587"/>
                  <a:pt x="1275065" y="0"/>
                </a:cubicBezTo>
                <a:cubicBezTo>
                  <a:pt x="1581290" y="11587"/>
                  <a:pt x="1656182" y="19355"/>
                  <a:pt x="1826501" y="0"/>
                </a:cubicBezTo>
                <a:cubicBezTo>
                  <a:pt x="1860739" y="3418"/>
                  <a:pt x="1892855" y="25716"/>
                  <a:pt x="1893101" y="66600"/>
                </a:cubicBezTo>
                <a:cubicBezTo>
                  <a:pt x="1893719" y="163177"/>
                  <a:pt x="1899052" y="233743"/>
                  <a:pt x="1893101" y="332990"/>
                </a:cubicBezTo>
                <a:cubicBezTo>
                  <a:pt x="1886944" y="368193"/>
                  <a:pt x="1862465" y="398983"/>
                  <a:pt x="1826501" y="399590"/>
                </a:cubicBezTo>
                <a:cubicBezTo>
                  <a:pt x="1534989" y="392132"/>
                  <a:pt x="1477091" y="419668"/>
                  <a:pt x="1222268" y="399590"/>
                </a:cubicBezTo>
                <a:cubicBezTo>
                  <a:pt x="967445" y="379512"/>
                  <a:pt x="877247" y="418936"/>
                  <a:pt x="618036" y="399590"/>
                </a:cubicBezTo>
                <a:cubicBezTo>
                  <a:pt x="358825" y="380244"/>
                  <a:pt x="182882" y="405987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Current Asset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CED2187-CCB6-6BFC-99C5-EB7788242623}"/>
              </a:ext>
            </a:extLst>
          </p:cNvPr>
          <p:cNvSpPr/>
          <p:nvPr/>
        </p:nvSpPr>
        <p:spPr>
          <a:xfrm>
            <a:off x="5434104" y="4656032"/>
            <a:ext cx="1893101" cy="399590"/>
          </a:xfrm>
          <a:custGeom>
            <a:avLst/>
            <a:gdLst>
              <a:gd name="connsiteX0" fmla="*/ 0 w 1893101"/>
              <a:gd name="connsiteY0" fmla="*/ 66600 h 399590"/>
              <a:gd name="connsiteX1" fmla="*/ 66600 w 1893101"/>
              <a:gd name="connsiteY1" fmla="*/ 0 h 399590"/>
              <a:gd name="connsiteX2" fmla="*/ 670833 w 1893101"/>
              <a:gd name="connsiteY2" fmla="*/ 0 h 399590"/>
              <a:gd name="connsiteX3" fmla="*/ 1275065 w 1893101"/>
              <a:gd name="connsiteY3" fmla="*/ 0 h 399590"/>
              <a:gd name="connsiteX4" fmla="*/ 1826501 w 1893101"/>
              <a:gd name="connsiteY4" fmla="*/ 0 h 399590"/>
              <a:gd name="connsiteX5" fmla="*/ 1893101 w 1893101"/>
              <a:gd name="connsiteY5" fmla="*/ 66600 h 399590"/>
              <a:gd name="connsiteX6" fmla="*/ 1893101 w 1893101"/>
              <a:gd name="connsiteY6" fmla="*/ 332990 h 399590"/>
              <a:gd name="connsiteX7" fmla="*/ 1826501 w 1893101"/>
              <a:gd name="connsiteY7" fmla="*/ 399590 h 399590"/>
              <a:gd name="connsiteX8" fmla="*/ 1222268 w 1893101"/>
              <a:gd name="connsiteY8" fmla="*/ 399590 h 399590"/>
              <a:gd name="connsiteX9" fmla="*/ 618036 w 1893101"/>
              <a:gd name="connsiteY9" fmla="*/ 399590 h 399590"/>
              <a:gd name="connsiteX10" fmla="*/ 66600 w 1893101"/>
              <a:gd name="connsiteY10" fmla="*/ 399590 h 399590"/>
              <a:gd name="connsiteX11" fmla="*/ 0 w 1893101"/>
              <a:gd name="connsiteY11" fmla="*/ 332990 h 399590"/>
              <a:gd name="connsiteX12" fmla="*/ 0 w 1893101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3101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227225" y="15188"/>
                  <a:pt x="386965" y="-19684"/>
                  <a:pt x="670833" y="0"/>
                </a:cubicBezTo>
                <a:cubicBezTo>
                  <a:pt x="954701" y="19684"/>
                  <a:pt x="1035908" y="13189"/>
                  <a:pt x="1275065" y="0"/>
                </a:cubicBezTo>
                <a:cubicBezTo>
                  <a:pt x="1514222" y="-13189"/>
                  <a:pt x="1591738" y="-16007"/>
                  <a:pt x="1826501" y="0"/>
                </a:cubicBezTo>
                <a:cubicBezTo>
                  <a:pt x="1858838" y="-436"/>
                  <a:pt x="1896000" y="28393"/>
                  <a:pt x="1893101" y="66600"/>
                </a:cubicBezTo>
                <a:cubicBezTo>
                  <a:pt x="1902575" y="138300"/>
                  <a:pt x="1880609" y="226928"/>
                  <a:pt x="1893101" y="332990"/>
                </a:cubicBezTo>
                <a:cubicBezTo>
                  <a:pt x="1884279" y="369513"/>
                  <a:pt x="1862803" y="398583"/>
                  <a:pt x="1826501" y="399590"/>
                </a:cubicBezTo>
                <a:cubicBezTo>
                  <a:pt x="1590376" y="391845"/>
                  <a:pt x="1479833" y="411521"/>
                  <a:pt x="1222268" y="399590"/>
                </a:cubicBezTo>
                <a:cubicBezTo>
                  <a:pt x="964703" y="387659"/>
                  <a:pt x="756040" y="405448"/>
                  <a:pt x="618036" y="399590"/>
                </a:cubicBezTo>
                <a:cubicBezTo>
                  <a:pt x="480032" y="393732"/>
                  <a:pt x="264780" y="420699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893101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64782" y="-3089"/>
                  <a:pt x="484843" y="-10359"/>
                  <a:pt x="653234" y="0"/>
                </a:cubicBezTo>
                <a:cubicBezTo>
                  <a:pt x="821625" y="10359"/>
                  <a:pt x="968840" y="-11587"/>
                  <a:pt x="1275065" y="0"/>
                </a:cubicBezTo>
                <a:cubicBezTo>
                  <a:pt x="1581290" y="11587"/>
                  <a:pt x="1656182" y="19355"/>
                  <a:pt x="1826501" y="0"/>
                </a:cubicBezTo>
                <a:cubicBezTo>
                  <a:pt x="1860739" y="3418"/>
                  <a:pt x="1892855" y="25716"/>
                  <a:pt x="1893101" y="66600"/>
                </a:cubicBezTo>
                <a:cubicBezTo>
                  <a:pt x="1893719" y="163177"/>
                  <a:pt x="1899052" y="233743"/>
                  <a:pt x="1893101" y="332990"/>
                </a:cubicBezTo>
                <a:cubicBezTo>
                  <a:pt x="1886944" y="368193"/>
                  <a:pt x="1862465" y="398983"/>
                  <a:pt x="1826501" y="399590"/>
                </a:cubicBezTo>
                <a:cubicBezTo>
                  <a:pt x="1534989" y="392132"/>
                  <a:pt x="1477091" y="419668"/>
                  <a:pt x="1222268" y="399590"/>
                </a:cubicBezTo>
                <a:cubicBezTo>
                  <a:pt x="967445" y="379512"/>
                  <a:pt x="877247" y="418936"/>
                  <a:pt x="618036" y="399590"/>
                </a:cubicBezTo>
                <a:cubicBezTo>
                  <a:pt x="358825" y="380244"/>
                  <a:pt x="182882" y="405987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Current Liabilities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AC0491-FA79-07F1-A65E-F5AA2ABF4721}"/>
              </a:ext>
            </a:extLst>
          </p:cNvPr>
          <p:cNvCxnSpPr>
            <a:cxnSpLocks/>
          </p:cNvCxnSpPr>
          <p:nvPr/>
        </p:nvCxnSpPr>
        <p:spPr>
          <a:xfrm flipH="1">
            <a:off x="5333780" y="4498481"/>
            <a:ext cx="2036560" cy="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AD1C115-C32B-2588-3B01-297B64BFECFB}"/>
              </a:ext>
            </a:extLst>
          </p:cNvPr>
          <p:cNvSpPr/>
          <p:nvPr/>
        </p:nvSpPr>
        <p:spPr>
          <a:xfrm>
            <a:off x="3560343" y="4295655"/>
            <a:ext cx="1565353" cy="399590"/>
          </a:xfrm>
          <a:custGeom>
            <a:avLst/>
            <a:gdLst>
              <a:gd name="connsiteX0" fmla="*/ 0 w 1565353"/>
              <a:gd name="connsiteY0" fmla="*/ 66600 h 399590"/>
              <a:gd name="connsiteX1" fmla="*/ 66600 w 1565353"/>
              <a:gd name="connsiteY1" fmla="*/ 0 h 399590"/>
              <a:gd name="connsiteX2" fmla="*/ 558306 w 1565353"/>
              <a:gd name="connsiteY2" fmla="*/ 0 h 399590"/>
              <a:gd name="connsiteX3" fmla="*/ 1050012 w 1565353"/>
              <a:gd name="connsiteY3" fmla="*/ 0 h 399590"/>
              <a:gd name="connsiteX4" fmla="*/ 1498753 w 1565353"/>
              <a:gd name="connsiteY4" fmla="*/ 0 h 399590"/>
              <a:gd name="connsiteX5" fmla="*/ 1565353 w 1565353"/>
              <a:gd name="connsiteY5" fmla="*/ 66600 h 399590"/>
              <a:gd name="connsiteX6" fmla="*/ 1565353 w 1565353"/>
              <a:gd name="connsiteY6" fmla="*/ 332990 h 399590"/>
              <a:gd name="connsiteX7" fmla="*/ 1498753 w 1565353"/>
              <a:gd name="connsiteY7" fmla="*/ 399590 h 399590"/>
              <a:gd name="connsiteX8" fmla="*/ 1007047 w 1565353"/>
              <a:gd name="connsiteY8" fmla="*/ 399590 h 399590"/>
              <a:gd name="connsiteX9" fmla="*/ 515341 w 1565353"/>
              <a:gd name="connsiteY9" fmla="*/ 399590 h 399590"/>
              <a:gd name="connsiteX10" fmla="*/ 66600 w 1565353"/>
              <a:gd name="connsiteY10" fmla="*/ 399590 h 399590"/>
              <a:gd name="connsiteX11" fmla="*/ 0 w 1565353"/>
              <a:gd name="connsiteY11" fmla="*/ 332990 h 399590"/>
              <a:gd name="connsiteX12" fmla="*/ 0 w 1565353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65353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238171" y="20580"/>
                  <a:pt x="359846" y="-13035"/>
                  <a:pt x="558306" y="0"/>
                </a:cubicBezTo>
                <a:cubicBezTo>
                  <a:pt x="756766" y="13035"/>
                  <a:pt x="894372" y="-20373"/>
                  <a:pt x="1050012" y="0"/>
                </a:cubicBezTo>
                <a:cubicBezTo>
                  <a:pt x="1205652" y="20373"/>
                  <a:pt x="1347555" y="1846"/>
                  <a:pt x="1498753" y="0"/>
                </a:cubicBezTo>
                <a:cubicBezTo>
                  <a:pt x="1531090" y="-436"/>
                  <a:pt x="1568252" y="28393"/>
                  <a:pt x="1565353" y="66600"/>
                </a:cubicBezTo>
                <a:cubicBezTo>
                  <a:pt x="1574827" y="138300"/>
                  <a:pt x="1552861" y="226928"/>
                  <a:pt x="1565353" y="332990"/>
                </a:cubicBezTo>
                <a:cubicBezTo>
                  <a:pt x="1556531" y="369513"/>
                  <a:pt x="1535055" y="398583"/>
                  <a:pt x="1498753" y="399590"/>
                </a:cubicBezTo>
                <a:cubicBezTo>
                  <a:pt x="1387667" y="417043"/>
                  <a:pt x="1126073" y="419051"/>
                  <a:pt x="1007047" y="399590"/>
                </a:cubicBezTo>
                <a:cubicBezTo>
                  <a:pt x="888021" y="380129"/>
                  <a:pt x="662143" y="383459"/>
                  <a:pt x="515341" y="399590"/>
                </a:cubicBezTo>
                <a:cubicBezTo>
                  <a:pt x="368539" y="415721"/>
                  <a:pt x="183744" y="414210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565353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16147" y="18243"/>
                  <a:pt x="387673" y="19798"/>
                  <a:pt x="543984" y="0"/>
                </a:cubicBezTo>
                <a:cubicBezTo>
                  <a:pt x="700295" y="-19798"/>
                  <a:pt x="908840" y="14426"/>
                  <a:pt x="1050012" y="0"/>
                </a:cubicBezTo>
                <a:cubicBezTo>
                  <a:pt x="1191184" y="-14426"/>
                  <a:pt x="1362331" y="8449"/>
                  <a:pt x="1498753" y="0"/>
                </a:cubicBezTo>
                <a:cubicBezTo>
                  <a:pt x="1532991" y="3418"/>
                  <a:pt x="1565107" y="25716"/>
                  <a:pt x="1565353" y="66600"/>
                </a:cubicBezTo>
                <a:cubicBezTo>
                  <a:pt x="1565971" y="163177"/>
                  <a:pt x="1571304" y="233743"/>
                  <a:pt x="1565353" y="332990"/>
                </a:cubicBezTo>
                <a:cubicBezTo>
                  <a:pt x="1559196" y="368193"/>
                  <a:pt x="1534717" y="398983"/>
                  <a:pt x="1498753" y="399590"/>
                </a:cubicBezTo>
                <a:cubicBezTo>
                  <a:pt x="1326925" y="422200"/>
                  <a:pt x="1193783" y="390575"/>
                  <a:pt x="1007047" y="399590"/>
                </a:cubicBezTo>
                <a:cubicBezTo>
                  <a:pt x="820311" y="408605"/>
                  <a:pt x="679434" y="384359"/>
                  <a:pt x="515341" y="399590"/>
                </a:cubicBezTo>
                <a:cubicBezTo>
                  <a:pt x="351248" y="414821"/>
                  <a:pt x="241060" y="420596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Current Ratio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75A13D7-5897-24FF-0E4E-252870A743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036" y="4397945"/>
            <a:ext cx="322215" cy="21481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F9903D1-7224-97F1-5EC6-1FF3DC23A94E}"/>
              </a:ext>
            </a:extLst>
          </p:cNvPr>
          <p:cNvSpPr/>
          <p:nvPr/>
        </p:nvSpPr>
        <p:spPr>
          <a:xfrm>
            <a:off x="7190151" y="3623699"/>
            <a:ext cx="1893101" cy="399590"/>
          </a:xfrm>
          <a:custGeom>
            <a:avLst/>
            <a:gdLst>
              <a:gd name="connsiteX0" fmla="*/ 0 w 1893101"/>
              <a:gd name="connsiteY0" fmla="*/ 66600 h 399590"/>
              <a:gd name="connsiteX1" fmla="*/ 66600 w 1893101"/>
              <a:gd name="connsiteY1" fmla="*/ 0 h 399590"/>
              <a:gd name="connsiteX2" fmla="*/ 670833 w 1893101"/>
              <a:gd name="connsiteY2" fmla="*/ 0 h 399590"/>
              <a:gd name="connsiteX3" fmla="*/ 1275065 w 1893101"/>
              <a:gd name="connsiteY3" fmla="*/ 0 h 399590"/>
              <a:gd name="connsiteX4" fmla="*/ 1826501 w 1893101"/>
              <a:gd name="connsiteY4" fmla="*/ 0 h 399590"/>
              <a:gd name="connsiteX5" fmla="*/ 1893101 w 1893101"/>
              <a:gd name="connsiteY5" fmla="*/ 66600 h 399590"/>
              <a:gd name="connsiteX6" fmla="*/ 1893101 w 1893101"/>
              <a:gd name="connsiteY6" fmla="*/ 332990 h 399590"/>
              <a:gd name="connsiteX7" fmla="*/ 1826501 w 1893101"/>
              <a:gd name="connsiteY7" fmla="*/ 399590 h 399590"/>
              <a:gd name="connsiteX8" fmla="*/ 1222268 w 1893101"/>
              <a:gd name="connsiteY8" fmla="*/ 399590 h 399590"/>
              <a:gd name="connsiteX9" fmla="*/ 618036 w 1893101"/>
              <a:gd name="connsiteY9" fmla="*/ 399590 h 399590"/>
              <a:gd name="connsiteX10" fmla="*/ 66600 w 1893101"/>
              <a:gd name="connsiteY10" fmla="*/ 399590 h 399590"/>
              <a:gd name="connsiteX11" fmla="*/ 0 w 1893101"/>
              <a:gd name="connsiteY11" fmla="*/ 332990 h 399590"/>
              <a:gd name="connsiteX12" fmla="*/ 0 w 1893101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3101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227225" y="15188"/>
                  <a:pt x="386965" y="-19684"/>
                  <a:pt x="670833" y="0"/>
                </a:cubicBezTo>
                <a:cubicBezTo>
                  <a:pt x="954701" y="19684"/>
                  <a:pt x="1035908" y="13189"/>
                  <a:pt x="1275065" y="0"/>
                </a:cubicBezTo>
                <a:cubicBezTo>
                  <a:pt x="1514222" y="-13189"/>
                  <a:pt x="1591738" y="-16007"/>
                  <a:pt x="1826501" y="0"/>
                </a:cubicBezTo>
                <a:cubicBezTo>
                  <a:pt x="1858838" y="-436"/>
                  <a:pt x="1896000" y="28393"/>
                  <a:pt x="1893101" y="66600"/>
                </a:cubicBezTo>
                <a:cubicBezTo>
                  <a:pt x="1902575" y="138300"/>
                  <a:pt x="1880609" y="226928"/>
                  <a:pt x="1893101" y="332990"/>
                </a:cubicBezTo>
                <a:cubicBezTo>
                  <a:pt x="1884279" y="369513"/>
                  <a:pt x="1862803" y="398583"/>
                  <a:pt x="1826501" y="399590"/>
                </a:cubicBezTo>
                <a:cubicBezTo>
                  <a:pt x="1590376" y="391845"/>
                  <a:pt x="1479833" y="411521"/>
                  <a:pt x="1222268" y="399590"/>
                </a:cubicBezTo>
                <a:cubicBezTo>
                  <a:pt x="964703" y="387659"/>
                  <a:pt x="756040" y="405448"/>
                  <a:pt x="618036" y="399590"/>
                </a:cubicBezTo>
                <a:cubicBezTo>
                  <a:pt x="480032" y="393732"/>
                  <a:pt x="264780" y="420699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893101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64782" y="-3089"/>
                  <a:pt x="484843" y="-10359"/>
                  <a:pt x="653234" y="0"/>
                </a:cubicBezTo>
                <a:cubicBezTo>
                  <a:pt x="821625" y="10359"/>
                  <a:pt x="968840" y="-11587"/>
                  <a:pt x="1275065" y="0"/>
                </a:cubicBezTo>
                <a:cubicBezTo>
                  <a:pt x="1581290" y="11587"/>
                  <a:pt x="1656182" y="19355"/>
                  <a:pt x="1826501" y="0"/>
                </a:cubicBezTo>
                <a:cubicBezTo>
                  <a:pt x="1860739" y="3418"/>
                  <a:pt x="1892855" y="25716"/>
                  <a:pt x="1893101" y="66600"/>
                </a:cubicBezTo>
                <a:cubicBezTo>
                  <a:pt x="1893719" y="163177"/>
                  <a:pt x="1899052" y="233743"/>
                  <a:pt x="1893101" y="332990"/>
                </a:cubicBezTo>
                <a:cubicBezTo>
                  <a:pt x="1886944" y="368193"/>
                  <a:pt x="1862465" y="398983"/>
                  <a:pt x="1826501" y="399590"/>
                </a:cubicBezTo>
                <a:cubicBezTo>
                  <a:pt x="1534989" y="392132"/>
                  <a:pt x="1477091" y="419668"/>
                  <a:pt x="1222268" y="399590"/>
                </a:cubicBezTo>
                <a:cubicBezTo>
                  <a:pt x="967445" y="379512"/>
                  <a:pt x="877247" y="418936"/>
                  <a:pt x="618036" y="399590"/>
                </a:cubicBezTo>
                <a:cubicBezTo>
                  <a:pt x="358825" y="380244"/>
                  <a:pt x="182882" y="405987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أصول قصيرة الأجل</a:t>
            </a:r>
            <a:endParaRPr lang="en-US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CD112B1-5998-ABC5-52A7-197E9DF34091}"/>
              </a:ext>
            </a:extLst>
          </p:cNvPr>
          <p:cNvSpPr/>
          <p:nvPr/>
        </p:nvSpPr>
        <p:spPr>
          <a:xfrm>
            <a:off x="7190150" y="4944238"/>
            <a:ext cx="1893101" cy="399590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530C28E-48C4-64C5-0EA0-DDBFB0C6FC65}"/>
              </a:ext>
            </a:extLst>
          </p:cNvPr>
          <p:cNvSpPr/>
          <p:nvPr/>
        </p:nvSpPr>
        <p:spPr>
          <a:xfrm>
            <a:off x="7190150" y="4899104"/>
            <a:ext cx="1893101" cy="399590"/>
          </a:xfrm>
          <a:custGeom>
            <a:avLst/>
            <a:gdLst>
              <a:gd name="connsiteX0" fmla="*/ 0 w 1893101"/>
              <a:gd name="connsiteY0" fmla="*/ 66600 h 399590"/>
              <a:gd name="connsiteX1" fmla="*/ 66600 w 1893101"/>
              <a:gd name="connsiteY1" fmla="*/ 0 h 399590"/>
              <a:gd name="connsiteX2" fmla="*/ 670833 w 1893101"/>
              <a:gd name="connsiteY2" fmla="*/ 0 h 399590"/>
              <a:gd name="connsiteX3" fmla="*/ 1275065 w 1893101"/>
              <a:gd name="connsiteY3" fmla="*/ 0 h 399590"/>
              <a:gd name="connsiteX4" fmla="*/ 1826501 w 1893101"/>
              <a:gd name="connsiteY4" fmla="*/ 0 h 399590"/>
              <a:gd name="connsiteX5" fmla="*/ 1893101 w 1893101"/>
              <a:gd name="connsiteY5" fmla="*/ 66600 h 399590"/>
              <a:gd name="connsiteX6" fmla="*/ 1893101 w 1893101"/>
              <a:gd name="connsiteY6" fmla="*/ 332990 h 399590"/>
              <a:gd name="connsiteX7" fmla="*/ 1826501 w 1893101"/>
              <a:gd name="connsiteY7" fmla="*/ 399590 h 399590"/>
              <a:gd name="connsiteX8" fmla="*/ 1222268 w 1893101"/>
              <a:gd name="connsiteY8" fmla="*/ 399590 h 399590"/>
              <a:gd name="connsiteX9" fmla="*/ 618036 w 1893101"/>
              <a:gd name="connsiteY9" fmla="*/ 399590 h 399590"/>
              <a:gd name="connsiteX10" fmla="*/ 66600 w 1893101"/>
              <a:gd name="connsiteY10" fmla="*/ 399590 h 399590"/>
              <a:gd name="connsiteX11" fmla="*/ 0 w 1893101"/>
              <a:gd name="connsiteY11" fmla="*/ 332990 h 399590"/>
              <a:gd name="connsiteX12" fmla="*/ 0 w 1893101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3101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227225" y="15188"/>
                  <a:pt x="386965" y="-19684"/>
                  <a:pt x="670833" y="0"/>
                </a:cubicBezTo>
                <a:cubicBezTo>
                  <a:pt x="954701" y="19684"/>
                  <a:pt x="1035908" y="13189"/>
                  <a:pt x="1275065" y="0"/>
                </a:cubicBezTo>
                <a:cubicBezTo>
                  <a:pt x="1514222" y="-13189"/>
                  <a:pt x="1591738" y="-16007"/>
                  <a:pt x="1826501" y="0"/>
                </a:cubicBezTo>
                <a:cubicBezTo>
                  <a:pt x="1858838" y="-436"/>
                  <a:pt x="1896000" y="28393"/>
                  <a:pt x="1893101" y="66600"/>
                </a:cubicBezTo>
                <a:cubicBezTo>
                  <a:pt x="1902575" y="138300"/>
                  <a:pt x="1880609" y="226928"/>
                  <a:pt x="1893101" y="332990"/>
                </a:cubicBezTo>
                <a:cubicBezTo>
                  <a:pt x="1884279" y="369513"/>
                  <a:pt x="1862803" y="398583"/>
                  <a:pt x="1826501" y="399590"/>
                </a:cubicBezTo>
                <a:cubicBezTo>
                  <a:pt x="1590376" y="391845"/>
                  <a:pt x="1479833" y="411521"/>
                  <a:pt x="1222268" y="399590"/>
                </a:cubicBezTo>
                <a:cubicBezTo>
                  <a:pt x="964703" y="387659"/>
                  <a:pt x="756040" y="405448"/>
                  <a:pt x="618036" y="399590"/>
                </a:cubicBezTo>
                <a:cubicBezTo>
                  <a:pt x="480032" y="393732"/>
                  <a:pt x="264780" y="420699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893101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64782" y="-3089"/>
                  <a:pt x="484843" y="-10359"/>
                  <a:pt x="653234" y="0"/>
                </a:cubicBezTo>
                <a:cubicBezTo>
                  <a:pt x="821625" y="10359"/>
                  <a:pt x="968840" y="-11587"/>
                  <a:pt x="1275065" y="0"/>
                </a:cubicBezTo>
                <a:cubicBezTo>
                  <a:pt x="1581290" y="11587"/>
                  <a:pt x="1656182" y="19355"/>
                  <a:pt x="1826501" y="0"/>
                </a:cubicBezTo>
                <a:cubicBezTo>
                  <a:pt x="1860739" y="3418"/>
                  <a:pt x="1892855" y="25716"/>
                  <a:pt x="1893101" y="66600"/>
                </a:cubicBezTo>
                <a:cubicBezTo>
                  <a:pt x="1893719" y="163177"/>
                  <a:pt x="1899052" y="233743"/>
                  <a:pt x="1893101" y="332990"/>
                </a:cubicBezTo>
                <a:cubicBezTo>
                  <a:pt x="1886944" y="368193"/>
                  <a:pt x="1862465" y="398983"/>
                  <a:pt x="1826501" y="399590"/>
                </a:cubicBezTo>
                <a:cubicBezTo>
                  <a:pt x="1534989" y="392132"/>
                  <a:pt x="1477091" y="419668"/>
                  <a:pt x="1222268" y="399590"/>
                </a:cubicBezTo>
                <a:cubicBezTo>
                  <a:pt x="967445" y="379512"/>
                  <a:pt x="877247" y="418936"/>
                  <a:pt x="618036" y="399590"/>
                </a:cubicBezTo>
                <a:cubicBezTo>
                  <a:pt x="358825" y="380244"/>
                  <a:pt x="182882" y="405987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التزامات قصيرة الأجل</a:t>
            </a:r>
            <a:endParaRPr lang="en-US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669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9" grpId="0" animBg="1"/>
      <p:bldP spid="11" grpId="0" animBg="1"/>
      <p:bldP spid="15" grpId="0" animBg="1"/>
      <p:bldP spid="19" grpId="0" animBg="1"/>
      <p:bldP spid="20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5485" y="5988510"/>
            <a:ext cx="1142245" cy="669925"/>
          </a:xfrm>
        </p:spPr>
        <p:txBody>
          <a:bodyPr/>
          <a:lstStyle/>
          <a:p>
            <a:r>
              <a:rPr lang="en-US" sz="6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7D9903-E88D-5382-2A10-267D8EC30540}"/>
              </a:ext>
            </a:extLst>
          </p:cNvPr>
          <p:cNvSpPr txBox="1"/>
          <p:nvPr/>
        </p:nvSpPr>
        <p:spPr>
          <a:xfrm>
            <a:off x="9272659" y="85688"/>
            <a:ext cx="2030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b="1" dirty="0">
                <a:latin typeface="Cairo" panose="00000500000000000000" pitchFamily="2" charset="-78"/>
                <a:cs typeface="Cairo" panose="00000500000000000000" pitchFamily="2" charset="-78"/>
              </a:rPr>
              <a:t>نسبة التداول</a:t>
            </a:r>
            <a:endParaRPr lang="en-US" b="1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AC0491-FA79-07F1-A65E-F5AA2ABF4721}"/>
              </a:ext>
            </a:extLst>
          </p:cNvPr>
          <p:cNvCxnSpPr>
            <a:cxnSpLocks/>
          </p:cNvCxnSpPr>
          <p:nvPr/>
        </p:nvCxnSpPr>
        <p:spPr>
          <a:xfrm flipH="1">
            <a:off x="2189456" y="3207274"/>
            <a:ext cx="7965438" cy="11357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AD1C115-C32B-2588-3B01-297B64BFECFB}"/>
              </a:ext>
            </a:extLst>
          </p:cNvPr>
          <p:cNvSpPr/>
          <p:nvPr/>
        </p:nvSpPr>
        <p:spPr>
          <a:xfrm>
            <a:off x="156256" y="3114884"/>
            <a:ext cx="1565353" cy="399590"/>
          </a:xfrm>
          <a:custGeom>
            <a:avLst/>
            <a:gdLst>
              <a:gd name="connsiteX0" fmla="*/ 0 w 1565353"/>
              <a:gd name="connsiteY0" fmla="*/ 66600 h 399590"/>
              <a:gd name="connsiteX1" fmla="*/ 66600 w 1565353"/>
              <a:gd name="connsiteY1" fmla="*/ 0 h 399590"/>
              <a:gd name="connsiteX2" fmla="*/ 558306 w 1565353"/>
              <a:gd name="connsiteY2" fmla="*/ 0 h 399590"/>
              <a:gd name="connsiteX3" fmla="*/ 1050012 w 1565353"/>
              <a:gd name="connsiteY3" fmla="*/ 0 h 399590"/>
              <a:gd name="connsiteX4" fmla="*/ 1498753 w 1565353"/>
              <a:gd name="connsiteY4" fmla="*/ 0 h 399590"/>
              <a:gd name="connsiteX5" fmla="*/ 1565353 w 1565353"/>
              <a:gd name="connsiteY5" fmla="*/ 66600 h 399590"/>
              <a:gd name="connsiteX6" fmla="*/ 1565353 w 1565353"/>
              <a:gd name="connsiteY6" fmla="*/ 332990 h 399590"/>
              <a:gd name="connsiteX7" fmla="*/ 1498753 w 1565353"/>
              <a:gd name="connsiteY7" fmla="*/ 399590 h 399590"/>
              <a:gd name="connsiteX8" fmla="*/ 1007047 w 1565353"/>
              <a:gd name="connsiteY8" fmla="*/ 399590 h 399590"/>
              <a:gd name="connsiteX9" fmla="*/ 515341 w 1565353"/>
              <a:gd name="connsiteY9" fmla="*/ 399590 h 399590"/>
              <a:gd name="connsiteX10" fmla="*/ 66600 w 1565353"/>
              <a:gd name="connsiteY10" fmla="*/ 399590 h 399590"/>
              <a:gd name="connsiteX11" fmla="*/ 0 w 1565353"/>
              <a:gd name="connsiteY11" fmla="*/ 332990 h 399590"/>
              <a:gd name="connsiteX12" fmla="*/ 0 w 1565353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65353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238171" y="20580"/>
                  <a:pt x="359846" y="-13035"/>
                  <a:pt x="558306" y="0"/>
                </a:cubicBezTo>
                <a:cubicBezTo>
                  <a:pt x="756766" y="13035"/>
                  <a:pt x="894372" y="-20373"/>
                  <a:pt x="1050012" y="0"/>
                </a:cubicBezTo>
                <a:cubicBezTo>
                  <a:pt x="1205652" y="20373"/>
                  <a:pt x="1347555" y="1846"/>
                  <a:pt x="1498753" y="0"/>
                </a:cubicBezTo>
                <a:cubicBezTo>
                  <a:pt x="1531090" y="-436"/>
                  <a:pt x="1568252" y="28393"/>
                  <a:pt x="1565353" y="66600"/>
                </a:cubicBezTo>
                <a:cubicBezTo>
                  <a:pt x="1574827" y="138300"/>
                  <a:pt x="1552861" y="226928"/>
                  <a:pt x="1565353" y="332990"/>
                </a:cubicBezTo>
                <a:cubicBezTo>
                  <a:pt x="1556531" y="369513"/>
                  <a:pt x="1535055" y="398583"/>
                  <a:pt x="1498753" y="399590"/>
                </a:cubicBezTo>
                <a:cubicBezTo>
                  <a:pt x="1387667" y="417043"/>
                  <a:pt x="1126073" y="419051"/>
                  <a:pt x="1007047" y="399590"/>
                </a:cubicBezTo>
                <a:cubicBezTo>
                  <a:pt x="888021" y="380129"/>
                  <a:pt x="662143" y="383459"/>
                  <a:pt x="515341" y="399590"/>
                </a:cubicBezTo>
                <a:cubicBezTo>
                  <a:pt x="368539" y="415721"/>
                  <a:pt x="183744" y="414210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565353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16147" y="18243"/>
                  <a:pt x="387673" y="19798"/>
                  <a:pt x="543984" y="0"/>
                </a:cubicBezTo>
                <a:cubicBezTo>
                  <a:pt x="700295" y="-19798"/>
                  <a:pt x="908840" y="14426"/>
                  <a:pt x="1050012" y="0"/>
                </a:cubicBezTo>
                <a:cubicBezTo>
                  <a:pt x="1191184" y="-14426"/>
                  <a:pt x="1362331" y="8449"/>
                  <a:pt x="1498753" y="0"/>
                </a:cubicBezTo>
                <a:cubicBezTo>
                  <a:pt x="1532991" y="3418"/>
                  <a:pt x="1565107" y="25716"/>
                  <a:pt x="1565353" y="66600"/>
                </a:cubicBezTo>
                <a:cubicBezTo>
                  <a:pt x="1565971" y="163177"/>
                  <a:pt x="1571304" y="233743"/>
                  <a:pt x="1565353" y="332990"/>
                </a:cubicBezTo>
                <a:cubicBezTo>
                  <a:pt x="1559196" y="368193"/>
                  <a:pt x="1534717" y="398983"/>
                  <a:pt x="1498753" y="399590"/>
                </a:cubicBezTo>
                <a:cubicBezTo>
                  <a:pt x="1326925" y="422200"/>
                  <a:pt x="1193783" y="390575"/>
                  <a:pt x="1007047" y="399590"/>
                </a:cubicBezTo>
                <a:cubicBezTo>
                  <a:pt x="820311" y="408605"/>
                  <a:pt x="679434" y="384359"/>
                  <a:pt x="515341" y="399590"/>
                </a:cubicBezTo>
                <a:cubicBezTo>
                  <a:pt x="351248" y="414821"/>
                  <a:pt x="241060" y="420596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Current Ratio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75A13D7-5897-24FF-0E4E-252870A743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425" y="3251718"/>
            <a:ext cx="322215" cy="21481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F9903D1-7224-97F1-5EC6-1FF3DC23A94E}"/>
              </a:ext>
            </a:extLst>
          </p:cNvPr>
          <p:cNvSpPr/>
          <p:nvPr/>
        </p:nvSpPr>
        <p:spPr>
          <a:xfrm>
            <a:off x="9930844" y="1232544"/>
            <a:ext cx="1893101" cy="399590"/>
          </a:xfrm>
          <a:custGeom>
            <a:avLst/>
            <a:gdLst>
              <a:gd name="connsiteX0" fmla="*/ 0 w 1893101"/>
              <a:gd name="connsiteY0" fmla="*/ 66600 h 399590"/>
              <a:gd name="connsiteX1" fmla="*/ 66600 w 1893101"/>
              <a:gd name="connsiteY1" fmla="*/ 0 h 399590"/>
              <a:gd name="connsiteX2" fmla="*/ 670833 w 1893101"/>
              <a:gd name="connsiteY2" fmla="*/ 0 h 399590"/>
              <a:gd name="connsiteX3" fmla="*/ 1275065 w 1893101"/>
              <a:gd name="connsiteY3" fmla="*/ 0 h 399590"/>
              <a:gd name="connsiteX4" fmla="*/ 1826501 w 1893101"/>
              <a:gd name="connsiteY4" fmla="*/ 0 h 399590"/>
              <a:gd name="connsiteX5" fmla="*/ 1893101 w 1893101"/>
              <a:gd name="connsiteY5" fmla="*/ 66600 h 399590"/>
              <a:gd name="connsiteX6" fmla="*/ 1893101 w 1893101"/>
              <a:gd name="connsiteY6" fmla="*/ 332990 h 399590"/>
              <a:gd name="connsiteX7" fmla="*/ 1826501 w 1893101"/>
              <a:gd name="connsiteY7" fmla="*/ 399590 h 399590"/>
              <a:gd name="connsiteX8" fmla="*/ 1222268 w 1893101"/>
              <a:gd name="connsiteY8" fmla="*/ 399590 h 399590"/>
              <a:gd name="connsiteX9" fmla="*/ 618036 w 1893101"/>
              <a:gd name="connsiteY9" fmla="*/ 399590 h 399590"/>
              <a:gd name="connsiteX10" fmla="*/ 66600 w 1893101"/>
              <a:gd name="connsiteY10" fmla="*/ 399590 h 399590"/>
              <a:gd name="connsiteX11" fmla="*/ 0 w 1893101"/>
              <a:gd name="connsiteY11" fmla="*/ 332990 h 399590"/>
              <a:gd name="connsiteX12" fmla="*/ 0 w 1893101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3101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227225" y="15188"/>
                  <a:pt x="386965" y="-19684"/>
                  <a:pt x="670833" y="0"/>
                </a:cubicBezTo>
                <a:cubicBezTo>
                  <a:pt x="954701" y="19684"/>
                  <a:pt x="1035908" y="13189"/>
                  <a:pt x="1275065" y="0"/>
                </a:cubicBezTo>
                <a:cubicBezTo>
                  <a:pt x="1514222" y="-13189"/>
                  <a:pt x="1591738" y="-16007"/>
                  <a:pt x="1826501" y="0"/>
                </a:cubicBezTo>
                <a:cubicBezTo>
                  <a:pt x="1858838" y="-436"/>
                  <a:pt x="1896000" y="28393"/>
                  <a:pt x="1893101" y="66600"/>
                </a:cubicBezTo>
                <a:cubicBezTo>
                  <a:pt x="1902575" y="138300"/>
                  <a:pt x="1880609" y="226928"/>
                  <a:pt x="1893101" y="332990"/>
                </a:cubicBezTo>
                <a:cubicBezTo>
                  <a:pt x="1884279" y="369513"/>
                  <a:pt x="1862803" y="398583"/>
                  <a:pt x="1826501" y="399590"/>
                </a:cubicBezTo>
                <a:cubicBezTo>
                  <a:pt x="1590376" y="391845"/>
                  <a:pt x="1479833" y="411521"/>
                  <a:pt x="1222268" y="399590"/>
                </a:cubicBezTo>
                <a:cubicBezTo>
                  <a:pt x="964703" y="387659"/>
                  <a:pt x="756040" y="405448"/>
                  <a:pt x="618036" y="399590"/>
                </a:cubicBezTo>
                <a:cubicBezTo>
                  <a:pt x="480032" y="393732"/>
                  <a:pt x="264780" y="420699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893101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64782" y="-3089"/>
                  <a:pt x="484843" y="-10359"/>
                  <a:pt x="653234" y="0"/>
                </a:cubicBezTo>
                <a:cubicBezTo>
                  <a:pt x="821625" y="10359"/>
                  <a:pt x="968840" y="-11587"/>
                  <a:pt x="1275065" y="0"/>
                </a:cubicBezTo>
                <a:cubicBezTo>
                  <a:pt x="1581290" y="11587"/>
                  <a:pt x="1656182" y="19355"/>
                  <a:pt x="1826501" y="0"/>
                </a:cubicBezTo>
                <a:cubicBezTo>
                  <a:pt x="1860739" y="3418"/>
                  <a:pt x="1892855" y="25716"/>
                  <a:pt x="1893101" y="66600"/>
                </a:cubicBezTo>
                <a:cubicBezTo>
                  <a:pt x="1893719" y="163177"/>
                  <a:pt x="1899052" y="233743"/>
                  <a:pt x="1893101" y="332990"/>
                </a:cubicBezTo>
                <a:cubicBezTo>
                  <a:pt x="1886944" y="368193"/>
                  <a:pt x="1862465" y="398983"/>
                  <a:pt x="1826501" y="399590"/>
                </a:cubicBezTo>
                <a:cubicBezTo>
                  <a:pt x="1534989" y="392132"/>
                  <a:pt x="1477091" y="419668"/>
                  <a:pt x="1222268" y="399590"/>
                </a:cubicBezTo>
                <a:cubicBezTo>
                  <a:pt x="967445" y="379512"/>
                  <a:pt x="877247" y="418936"/>
                  <a:pt x="618036" y="399590"/>
                </a:cubicBezTo>
                <a:cubicBezTo>
                  <a:pt x="358825" y="380244"/>
                  <a:pt x="182882" y="405987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أصول قصيرة الأجل</a:t>
            </a:r>
            <a:endParaRPr lang="en-US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CD112B1-5998-ABC5-52A7-197E9DF34091}"/>
              </a:ext>
            </a:extLst>
          </p:cNvPr>
          <p:cNvSpPr/>
          <p:nvPr/>
        </p:nvSpPr>
        <p:spPr>
          <a:xfrm>
            <a:off x="10288148" y="4811396"/>
            <a:ext cx="1893101" cy="399590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9BFCA18-4927-0CAD-E6A1-84FF2613E84E}"/>
              </a:ext>
            </a:extLst>
          </p:cNvPr>
          <p:cNvSpPr/>
          <p:nvPr/>
        </p:nvSpPr>
        <p:spPr>
          <a:xfrm>
            <a:off x="2100679" y="2676630"/>
            <a:ext cx="947477" cy="399590"/>
          </a:xfrm>
          <a:custGeom>
            <a:avLst/>
            <a:gdLst>
              <a:gd name="connsiteX0" fmla="*/ 0 w 947477"/>
              <a:gd name="connsiteY0" fmla="*/ 66600 h 399590"/>
              <a:gd name="connsiteX1" fmla="*/ 66600 w 947477"/>
              <a:gd name="connsiteY1" fmla="*/ 0 h 399590"/>
              <a:gd name="connsiteX2" fmla="*/ 457453 w 947477"/>
              <a:gd name="connsiteY2" fmla="*/ 0 h 399590"/>
              <a:gd name="connsiteX3" fmla="*/ 880877 w 947477"/>
              <a:gd name="connsiteY3" fmla="*/ 0 h 399590"/>
              <a:gd name="connsiteX4" fmla="*/ 947477 w 947477"/>
              <a:gd name="connsiteY4" fmla="*/ 66600 h 399590"/>
              <a:gd name="connsiteX5" fmla="*/ 947477 w 947477"/>
              <a:gd name="connsiteY5" fmla="*/ 332990 h 399590"/>
              <a:gd name="connsiteX6" fmla="*/ 880877 w 947477"/>
              <a:gd name="connsiteY6" fmla="*/ 399590 h 399590"/>
              <a:gd name="connsiteX7" fmla="*/ 490024 w 947477"/>
              <a:gd name="connsiteY7" fmla="*/ 399590 h 399590"/>
              <a:gd name="connsiteX8" fmla="*/ 66600 w 947477"/>
              <a:gd name="connsiteY8" fmla="*/ 399590 h 399590"/>
              <a:gd name="connsiteX9" fmla="*/ 0 w 947477"/>
              <a:gd name="connsiteY9" fmla="*/ 332990 h 399590"/>
              <a:gd name="connsiteX10" fmla="*/ 0 w 947477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7477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234094" y="13357"/>
                  <a:pt x="264302" y="0"/>
                  <a:pt x="457453" y="0"/>
                </a:cubicBezTo>
                <a:cubicBezTo>
                  <a:pt x="650604" y="0"/>
                  <a:pt x="776474" y="-5500"/>
                  <a:pt x="880877" y="0"/>
                </a:cubicBezTo>
                <a:cubicBezTo>
                  <a:pt x="918501" y="-5652"/>
                  <a:pt x="951778" y="30923"/>
                  <a:pt x="947477" y="66600"/>
                </a:cubicBezTo>
                <a:cubicBezTo>
                  <a:pt x="958317" y="142846"/>
                  <a:pt x="957146" y="251105"/>
                  <a:pt x="947477" y="332990"/>
                </a:cubicBezTo>
                <a:cubicBezTo>
                  <a:pt x="943032" y="369336"/>
                  <a:pt x="920558" y="398165"/>
                  <a:pt x="880877" y="399590"/>
                </a:cubicBezTo>
                <a:cubicBezTo>
                  <a:pt x="723869" y="392656"/>
                  <a:pt x="629850" y="385065"/>
                  <a:pt x="490024" y="399590"/>
                </a:cubicBezTo>
                <a:cubicBezTo>
                  <a:pt x="350198" y="414115"/>
                  <a:pt x="272634" y="408520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947477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96680" y="-8922"/>
                  <a:pt x="296751" y="251"/>
                  <a:pt x="473739" y="0"/>
                </a:cubicBezTo>
                <a:cubicBezTo>
                  <a:pt x="650727" y="-251"/>
                  <a:pt x="679235" y="8169"/>
                  <a:pt x="880877" y="0"/>
                </a:cubicBezTo>
                <a:cubicBezTo>
                  <a:pt x="911953" y="-6310"/>
                  <a:pt x="952915" y="27542"/>
                  <a:pt x="947477" y="66600"/>
                </a:cubicBezTo>
                <a:cubicBezTo>
                  <a:pt x="945783" y="189726"/>
                  <a:pt x="953076" y="245350"/>
                  <a:pt x="947477" y="332990"/>
                </a:cubicBezTo>
                <a:cubicBezTo>
                  <a:pt x="943162" y="375755"/>
                  <a:pt x="923557" y="398348"/>
                  <a:pt x="880877" y="399590"/>
                </a:cubicBezTo>
                <a:cubicBezTo>
                  <a:pt x="749726" y="419113"/>
                  <a:pt x="661978" y="407757"/>
                  <a:pt x="490024" y="399590"/>
                </a:cubicBezTo>
                <a:cubicBezTo>
                  <a:pt x="318070" y="391423"/>
                  <a:pt x="156787" y="380071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الكاش</a:t>
            </a:r>
            <a:endParaRPr lang="en-US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4E92998-A524-4D44-D028-C8AB4B387ABF}"/>
              </a:ext>
            </a:extLst>
          </p:cNvPr>
          <p:cNvSpPr/>
          <p:nvPr/>
        </p:nvSpPr>
        <p:spPr>
          <a:xfrm>
            <a:off x="4951422" y="2608652"/>
            <a:ext cx="1217536" cy="399590"/>
          </a:xfrm>
          <a:custGeom>
            <a:avLst/>
            <a:gdLst>
              <a:gd name="connsiteX0" fmla="*/ 0 w 1217536"/>
              <a:gd name="connsiteY0" fmla="*/ 66600 h 399590"/>
              <a:gd name="connsiteX1" fmla="*/ 66600 w 1217536"/>
              <a:gd name="connsiteY1" fmla="*/ 0 h 399590"/>
              <a:gd name="connsiteX2" fmla="*/ 587081 w 1217536"/>
              <a:gd name="connsiteY2" fmla="*/ 0 h 399590"/>
              <a:gd name="connsiteX3" fmla="*/ 1150936 w 1217536"/>
              <a:gd name="connsiteY3" fmla="*/ 0 h 399590"/>
              <a:gd name="connsiteX4" fmla="*/ 1217536 w 1217536"/>
              <a:gd name="connsiteY4" fmla="*/ 66600 h 399590"/>
              <a:gd name="connsiteX5" fmla="*/ 1217536 w 1217536"/>
              <a:gd name="connsiteY5" fmla="*/ 332990 h 399590"/>
              <a:gd name="connsiteX6" fmla="*/ 1150936 w 1217536"/>
              <a:gd name="connsiteY6" fmla="*/ 399590 h 399590"/>
              <a:gd name="connsiteX7" fmla="*/ 630455 w 1217536"/>
              <a:gd name="connsiteY7" fmla="*/ 399590 h 399590"/>
              <a:gd name="connsiteX8" fmla="*/ 66600 w 1217536"/>
              <a:gd name="connsiteY8" fmla="*/ 399590 h 399590"/>
              <a:gd name="connsiteX9" fmla="*/ 0 w 1217536"/>
              <a:gd name="connsiteY9" fmla="*/ 332990 h 399590"/>
              <a:gd name="connsiteX10" fmla="*/ 0 w 1217536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7536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291560" y="16773"/>
                  <a:pt x="476149" y="-16193"/>
                  <a:pt x="587081" y="0"/>
                </a:cubicBezTo>
                <a:cubicBezTo>
                  <a:pt x="698013" y="16193"/>
                  <a:pt x="1035074" y="6304"/>
                  <a:pt x="1150936" y="0"/>
                </a:cubicBezTo>
                <a:cubicBezTo>
                  <a:pt x="1188560" y="-5652"/>
                  <a:pt x="1221837" y="30923"/>
                  <a:pt x="1217536" y="66600"/>
                </a:cubicBezTo>
                <a:cubicBezTo>
                  <a:pt x="1228376" y="142846"/>
                  <a:pt x="1227205" y="251105"/>
                  <a:pt x="1217536" y="332990"/>
                </a:cubicBezTo>
                <a:cubicBezTo>
                  <a:pt x="1213091" y="369336"/>
                  <a:pt x="1190617" y="398165"/>
                  <a:pt x="1150936" y="399590"/>
                </a:cubicBezTo>
                <a:cubicBezTo>
                  <a:pt x="936024" y="414971"/>
                  <a:pt x="788545" y="418100"/>
                  <a:pt x="630455" y="399590"/>
                </a:cubicBezTo>
                <a:cubicBezTo>
                  <a:pt x="472365" y="381080"/>
                  <a:pt x="295973" y="414307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1217536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44557" y="-15307"/>
                  <a:pt x="347977" y="-7841"/>
                  <a:pt x="608768" y="0"/>
                </a:cubicBezTo>
                <a:cubicBezTo>
                  <a:pt x="869559" y="7841"/>
                  <a:pt x="969525" y="-17578"/>
                  <a:pt x="1150936" y="0"/>
                </a:cubicBezTo>
                <a:cubicBezTo>
                  <a:pt x="1182012" y="-6310"/>
                  <a:pt x="1222974" y="27542"/>
                  <a:pt x="1217536" y="66600"/>
                </a:cubicBezTo>
                <a:cubicBezTo>
                  <a:pt x="1215842" y="189726"/>
                  <a:pt x="1223135" y="245350"/>
                  <a:pt x="1217536" y="332990"/>
                </a:cubicBezTo>
                <a:cubicBezTo>
                  <a:pt x="1213221" y="375755"/>
                  <a:pt x="1193616" y="398348"/>
                  <a:pt x="1150936" y="399590"/>
                </a:cubicBezTo>
                <a:cubicBezTo>
                  <a:pt x="922939" y="414708"/>
                  <a:pt x="745239" y="418727"/>
                  <a:pt x="630455" y="399590"/>
                </a:cubicBezTo>
                <a:cubicBezTo>
                  <a:pt x="515671" y="380453"/>
                  <a:pt x="192656" y="375742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العملاء</a:t>
            </a:r>
            <a:endParaRPr lang="en-US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30A96B4-FE84-89DD-725B-F6342557DAD6}"/>
              </a:ext>
            </a:extLst>
          </p:cNvPr>
          <p:cNvSpPr/>
          <p:nvPr/>
        </p:nvSpPr>
        <p:spPr>
          <a:xfrm>
            <a:off x="3572486" y="2594665"/>
            <a:ext cx="1050059" cy="399590"/>
          </a:xfrm>
          <a:custGeom>
            <a:avLst/>
            <a:gdLst>
              <a:gd name="connsiteX0" fmla="*/ 0 w 1050059"/>
              <a:gd name="connsiteY0" fmla="*/ 66600 h 399590"/>
              <a:gd name="connsiteX1" fmla="*/ 66600 w 1050059"/>
              <a:gd name="connsiteY1" fmla="*/ 0 h 399590"/>
              <a:gd name="connsiteX2" fmla="*/ 506692 w 1050059"/>
              <a:gd name="connsiteY2" fmla="*/ 0 h 399590"/>
              <a:gd name="connsiteX3" fmla="*/ 983459 w 1050059"/>
              <a:gd name="connsiteY3" fmla="*/ 0 h 399590"/>
              <a:gd name="connsiteX4" fmla="*/ 1050059 w 1050059"/>
              <a:gd name="connsiteY4" fmla="*/ 66600 h 399590"/>
              <a:gd name="connsiteX5" fmla="*/ 1050059 w 1050059"/>
              <a:gd name="connsiteY5" fmla="*/ 332990 h 399590"/>
              <a:gd name="connsiteX6" fmla="*/ 983459 w 1050059"/>
              <a:gd name="connsiteY6" fmla="*/ 399590 h 399590"/>
              <a:gd name="connsiteX7" fmla="*/ 543367 w 1050059"/>
              <a:gd name="connsiteY7" fmla="*/ 399590 h 399590"/>
              <a:gd name="connsiteX8" fmla="*/ 66600 w 1050059"/>
              <a:gd name="connsiteY8" fmla="*/ 399590 h 399590"/>
              <a:gd name="connsiteX9" fmla="*/ 0 w 1050059"/>
              <a:gd name="connsiteY9" fmla="*/ 332990 h 399590"/>
              <a:gd name="connsiteX10" fmla="*/ 0 w 1050059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50059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164018" y="4470"/>
                  <a:pt x="297847" y="-9169"/>
                  <a:pt x="506692" y="0"/>
                </a:cubicBezTo>
                <a:cubicBezTo>
                  <a:pt x="715537" y="9169"/>
                  <a:pt x="843179" y="18576"/>
                  <a:pt x="983459" y="0"/>
                </a:cubicBezTo>
                <a:cubicBezTo>
                  <a:pt x="1021083" y="-5652"/>
                  <a:pt x="1054360" y="30923"/>
                  <a:pt x="1050059" y="66600"/>
                </a:cubicBezTo>
                <a:cubicBezTo>
                  <a:pt x="1060899" y="142846"/>
                  <a:pt x="1059728" y="251105"/>
                  <a:pt x="1050059" y="332990"/>
                </a:cubicBezTo>
                <a:cubicBezTo>
                  <a:pt x="1045614" y="369336"/>
                  <a:pt x="1023140" y="398165"/>
                  <a:pt x="983459" y="399590"/>
                </a:cubicBezTo>
                <a:cubicBezTo>
                  <a:pt x="811555" y="418813"/>
                  <a:pt x="712135" y="380810"/>
                  <a:pt x="543367" y="399590"/>
                </a:cubicBezTo>
                <a:cubicBezTo>
                  <a:pt x="374599" y="418370"/>
                  <a:pt x="221697" y="417274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1050059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94499" y="20627"/>
                  <a:pt x="336534" y="-20961"/>
                  <a:pt x="525030" y="0"/>
                </a:cubicBezTo>
                <a:cubicBezTo>
                  <a:pt x="713526" y="20961"/>
                  <a:pt x="882154" y="-17179"/>
                  <a:pt x="983459" y="0"/>
                </a:cubicBezTo>
                <a:cubicBezTo>
                  <a:pt x="1014535" y="-6310"/>
                  <a:pt x="1055497" y="27542"/>
                  <a:pt x="1050059" y="66600"/>
                </a:cubicBezTo>
                <a:cubicBezTo>
                  <a:pt x="1048365" y="189726"/>
                  <a:pt x="1055658" y="245350"/>
                  <a:pt x="1050059" y="332990"/>
                </a:cubicBezTo>
                <a:cubicBezTo>
                  <a:pt x="1045744" y="375755"/>
                  <a:pt x="1026139" y="398348"/>
                  <a:pt x="983459" y="399590"/>
                </a:cubicBezTo>
                <a:cubicBezTo>
                  <a:pt x="768540" y="403762"/>
                  <a:pt x="731465" y="388217"/>
                  <a:pt x="543367" y="399590"/>
                </a:cubicBezTo>
                <a:cubicBezTo>
                  <a:pt x="355269" y="410963"/>
                  <a:pt x="289595" y="399405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المخزون</a:t>
            </a:r>
            <a:endParaRPr lang="en-US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94DF023-BC72-622D-3D14-359386D752C6}"/>
              </a:ext>
            </a:extLst>
          </p:cNvPr>
          <p:cNvSpPr/>
          <p:nvPr/>
        </p:nvSpPr>
        <p:spPr>
          <a:xfrm>
            <a:off x="9748934" y="2594665"/>
            <a:ext cx="1893101" cy="39959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F32D484-7F07-AC92-25E9-DD4F131BDCBF}"/>
              </a:ext>
            </a:extLst>
          </p:cNvPr>
          <p:cNvSpPr/>
          <p:nvPr/>
        </p:nvSpPr>
        <p:spPr>
          <a:xfrm>
            <a:off x="7525585" y="2601277"/>
            <a:ext cx="1609226" cy="399590"/>
          </a:xfrm>
          <a:custGeom>
            <a:avLst/>
            <a:gdLst>
              <a:gd name="connsiteX0" fmla="*/ 0 w 1609226"/>
              <a:gd name="connsiteY0" fmla="*/ 66600 h 399590"/>
              <a:gd name="connsiteX1" fmla="*/ 66600 w 1609226"/>
              <a:gd name="connsiteY1" fmla="*/ 0 h 399590"/>
              <a:gd name="connsiteX2" fmla="*/ 514328 w 1609226"/>
              <a:gd name="connsiteY2" fmla="*/ 0 h 399590"/>
              <a:gd name="connsiteX3" fmla="*/ 1006337 w 1609226"/>
              <a:gd name="connsiteY3" fmla="*/ 0 h 399590"/>
              <a:gd name="connsiteX4" fmla="*/ 1542626 w 1609226"/>
              <a:gd name="connsiteY4" fmla="*/ 0 h 399590"/>
              <a:gd name="connsiteX5" fmla="*/ 1609226 w 1609226"/>
              <a:gd name="connsiteY5" fmla="*/ 66600 h 399590"/>
              <a:gd name="connsiteX6" fmla="*/ 1609226 w 1609226"/>
              <a:gd name="connsiteY6" fmla="*/ 332990 h 399590"/>
              <a:gd name="connsiteX7" fmla="*/ 1542626 w 1609226"/>
              <a:gd name="connsiteY7" fmla="*/ 399590 h 399590"/>
              <a:gd name="connsiteX8" fmla="*/ 1050617 w 1609226"/>
              <a:gd name="connsiteY8" fmla="*/ 399590 h 399590"/>
              <a:gd name="connsiteX9" fmla="*/ 573369 w 1609226"/>
              <a:gd name="connsiteY9" fmla="*/ 399590 h 399590"/>
              <a:gd name="connsiteX10" fmla="*/ 66600 w 1609226"/>
              <a:gd name="connsiteY10" fmla="*/ 399590 h 399590"/>
              <a:gd name="connsiteX11" fmla="*/ 0 w 1609226"/>
              <a:gd name="connsiteY11" fmla="*/ 332990 h 399590"/>
              <a:gd name="connsiteX12" fmla="*/ 0 w 1609226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09226" h="399590" fill="none" extrusionOk="0">
                <a:moveTo>
                  <a:pt x="0" y="66600"/>
                </a:moveTo>
                <a:cubicBezTo>
                  <a:pt x="1405" y="32695"/>
                  <a:pt x="21517" y="-3836"/>
                  <a:pt x="66600" y="0"/>
                </a:cubicBezTo>
                <a:cubicBezTo>
                  <a:pt x="168083" y="16213"/>
                  <a:pt x="422060" y="-9199"/>
                  <a:pt x="514328" y="0"/>
                </a:cubicBezTo>
                <a:cubicBezTo>
                  <a:pt x="606596" y="9199"/>
                  <a:pt x="827181" y="3065"/>
                  <a:pt x="1006337" y="0"/>
                </a:cubicBezTo>
                <a:cubicBezTo>
                  <a:pt x="1185493" y="-3065"/>
                  <a:pt x="1410823" y="2026"/>
                  <a:pt x="1542626" y="0"/>
                </a:cubicBezTo>
                <a:cubicBezTo>
                  <a:pt x="1575627" y="-6798"/>
                  <a:pt x="1608548" y="30813"/>
                  <a:pt x="1609226" y="66600"/>
                </a:cubicBezTo>
                <a:cubicBezTo>
                  <a:pt x="1600882" y="164843"/>
                  <a:pt x="1598295" y="218701"/>
                  <a:pt x="1609226" y="332990"/>
                </a:cubicBezTo>
                <a:cubicBezTo>
                  <a:pt x="1610337" y="370493"/>
                  <a:pt x="1582634" y="394778"/>
                  <a:pt x="1542626" y="399590"/>
                </a:cubicBezTo>
                <a:cubicBezTo>
                  <a:pt x="1334035" y="386048"/>
                  <a:pt x="1218336" y="382636"/>
                  <a:pt x="1050617" y="399590"/>
                </a:cubicBezTo>
                <a:cubicBezTo>
                  <a:pt x="882898" y="416544"/>
                  <a:pt x="694153" y="397490"/>
                  <a:pt x="573369" y="399590"/>
                </a:cubicBezTo>
                <a:cubicBezTo>
                  <a:pt x="452585" y="401690"/>
                  <a:pt x="309973" y="403684"/>
                  <a:pt x="66600" y="399590"/>
                </a:cubicBezTo>
                <a:cubicBezTo>
                  <a:pt x="30864" y="407896"/>
                  <a:pt x="1641" y="368826"/>
                  <a:pt x="0" y="332990"/>
                </a:cubicBezTo>
                <a:cubicBezTo>
                  <a:pt x="3111" y="204865"/>
                  <a:pt x="10360" y="144084"/>
                  <a:pt x="0" y="66600"/>
                </a:cubicBezTo>
                <a:close/>
              </a:path>
              <a:path w="1609226" h="399590" stroke="0" extrusionOk="0">
                <a:moveTo>
                  <a:pt x="0" y="66600"/>
                </a:moveTo>
                <a:cubicBezTo>
                  <a:pt x="4133" y="26719"/>
                  <a:pt x="34520" y="-3658"/>
                  <a:pt x="66600" y="0"/>
                </a:cubicBezTo>
                <a:cubicBezTo>
                  <a:pt x="264496" y="-18091"/>
                  <a:pt x="317707" y="-14905"/>
                  <a:pt x="529088" y="0"/>
                </a:cubicBezTo>
                <a:cubicBezTo>
                  <a:pt x="740469" y="14905"/>
                  <a:pt x="831605" y="-18712"/>
                  <a:pt x="1035857" y="0"/>
                </a:cubicBezTo>
                <a:cubicBezTo>
                  <a:pt x="1240109" y="18712"/>
                  <a:pt x="1320789" y="-10996"/>
                  <a:pt x="1542626" y="0"/>
                </a:cubicBezTo>
                <a:cubicBezTo>
                  <a:pt x="1573537" y="-3613"/>
                  <a:pt x="1613365" y="25574"/>
                  <a:pt x="1609226" y="66600"/>
                </a:cubicBezTo>
                <a:cubicBezTo>
                  <a:pt x="1605747" y="153998"/>
                  <a:pt x="1601735" y="263742"/>
                  <a:pt x="1609226" y="332990"/>
                </a:cubicBezTo>
                <a:cubicBezTo>
                  <a:pt x="1611571" y="367454"/>
                  <a:pt x="1576507" y="407982"/>
                  <a:pt x="1542626" y="399590"/>
                </a:cubicBezTo>
                <a:cubicBezTo>
                  <a:pt x="1439264" y="401020"/>
                  <a:pt x="1245694" y="413697"/>
                  <a:pt x="1080138" y="399590"/>
                </a:cubicBezTo>
                <a:cubicBezTo>
                  <a:pt x="914582" y="385483"/>
                  <a:pt x="711654" y="395560"/>
                  <a:pt x="573369" y="399590"/>
                </a:cubicBezTo>
                <a:cubicBezTo>
                  <a:pt x="435084" y="403620"/>
                  <a:pt x="215532" y="390569"/>
                  <a:pt x="66600" y="399590"/>
                </a:cubicBezTo>
                <a:cubicBezTo>
                  <a:pt x="31592" y="405824"/>
                  <a:pt x="7131" y="365657"/>
                  <a:pt x="0" y="332990"/>
                </a:cubicBezTo>
                <a:cubicBezTo>
                  <a:pt x="-8978" y="232332"/>
                  <a:pt x="4532" y="160605"/>
                  <a:pt x="0" y="6660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70820293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تكاليف مسبقة الدفع</a:t>
            </a:r>
            <a:endParaRPr lang="en-US" sz="14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7B35D22-5ECB-BC0C-852F-2E7CA1A86554}"/>
              </a:ext>
            </a:extLst>
          </p:cNvPr>
          <p:cNvSpPr/>
          <p:nvPr/>
        </p:nvSpPr>
        <p:spPr>
          <a:xfrm>
            <a:off x="6270142" y="2601344"/>
            <a:ext cx="1154259" cy="399590"/>
          </a:xfrm>
          <a:custGeom>
            <a:avLst/>
            <a:gdLst>
              <a:gd name="connsiteX0" fmla="*/ 0 w 1154259"/>
              <a:gd name="connsiteY0" fmla="*/ 66600 h 399590"/>
              <a:gd name="connsiteX1" fmla="*/ 66600 w 1154259"/>
              <a:gd name="connsiteY1" fmla="*/ 0 h 399590"/>
              <a:gd name="connsiteX2" fmla="*/ 577130 w 1154259"/>
              <a:gd name="connsiteY2" fmla="*/ 0 h 399590"/>
              <a:gd name="connsiteX3" fmla="*/ 1087659 w 1154259"/>
              <a:gd name="connsiteY3" fmla="*/ 0 h 399590"/>
              <a:gd name="connsiteX4" fmla="*/ 1154259 w 1154259"/>
              <a:gd name="connsiteY4" fmla="*/ 66600 h 399590"/>
              <a:gd name="connsiteX5" fmla="*/ 1154259 w 1154259"/>
              <a:gd name="connsiteY5" fmla="*/ 332990 h 399590"/>
              <a:gd name="connsiteX6" fmla="*/ 1087659 w 1154259"/>
              <a:gd name="connsiteY6" fmla="*/ 399590 h 399590"/>
              <a:gd name="connsiteX7" fmla="*/ 597551 w 1154259"/>
              <a:gd name="connsiteY7" fmla="*/ 399590 h 399590"/>
              <a:gd name="connsiteX8" fmla="*/ 66600 w 1154259"/>
              <a:gd name="connsiteY8" fmla="*/ 399590 h 399590"/>
              <a:gd name="connsiteX9" fmla="*/ 0 w 1154259"/>
              <a:gd name="connsiteY9" fmla="*/ 332990 h 399590"/>
              <a:gd name="connsiteX10" fmla="*/ 0 w 1154259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54259" h="399590" fill="none" extrusionOk="0">
                <a:moveTo>
                  <a:pt x="0" y="66600"/>
                </a:moveTo>
                <a:cubicBezTo>
                  <a:pt x="-1063" y="30037"/>
                  <a:pt x="34205" y="2366"/>
                  <a:pt x="66600" y="0"/>
                </a:cubicBezTo>
                <a:cubicBezTo>
                  <a:pt x="176128" y="-12584"/>
                  <a:pt x="349397" y="5655"/>
                  <a:pt x="577130" y="0"/>
                </a:cubicBezTo>
                <a:cubicBezTo>
                  <a:pt x="804863" y="-5655"/>
                  <a:pt x="965611" y="-10809"/>
                  <a:pt x="1087659" y="0"/>
                </a:cubicBezTo>
                <a:cubicBezTo>
                  <a:pt x="1124651" y="-6096"/>
                  <a:pt x="1156296" y="32243"/>
                  <a:pt x="1154259" y="66600"/>
                </a:cubicBezTo>
                <a:cubicBezTo>
                  <a:pt x="1145786" y="177058"/>
                  <a:pt x="1145032" y="245441"/>
                  <a:pt x="1154259" y="332990"/>
                </a:cubicBezTo>
                <a:cubicBezTo>
                  <a:pt x="1161805" y="366948"/>
                  <a:pt x="1122175" y="401535"/>
                  <a:pt x="1087659" y="399590"/>
                </a:cubicBezTo>
                <a:cubicBezTo>
                  <a:pt x="906422" y="379511"/>
                  <a:pt x="838417" y="420107"/>
                  <a:pt x="597551" y="399590"/>
                </a:cubicBezTo>
                <a:cubicBezTo>
                  <a:pt x="356685" y="379073"/>
                  <a:pt x="254288" y="377518"/>
                  <a:pt x="66600" y="399590"/>
                </a:cubicBezTo>
                <a:cubicBezTo>
                  <a:pt x="27622" y="401176"/>
                  <a:pt x="-4386" y="373493"/>
                  <a:pt x="0" y="332990"/>
                </a:cubicBezTo>
                <a:cubicBezTo>
                  <a:pt x="-11150" y="264414"/>
                  <a:pt x="-12261" y="165813"/>
                  <a:pt x="0" y="66600"/>
                </a:cubicBezTo>
                <a:close/>
              </a:path>
              <a:path w="1154259" h="399590" stroke="0" extrusionOk="0">
                <a:moveTo>
                  <a:pt x="0" y="66600"/>
                </a:moveTo>
                <a:cubicBezTo>
                  <a:pt x="5796" y="31010"/>
                  <a:pt x="31199" y="-4976"/>
                  <a:pt x="66600" y="0"/>
                </a:cubicBezTo>
                <a:cubicBezTo>
                  <a:pt x="313851" y="-21885"/>
                  <a:pt x="354416" y="-15369"/>
                  <a:pt x="597551" y="0"/>
                </a:cubicBezTo>
                <a:cubicBezTo>
                  <a:pt x="840686" y="15369"/>
                  <a:pt x="966764" y="12591"/>
                  <a:pt x="1087659" y="0"/>
                </a:cubicBezTo>
                <a:cubicBezTo>
                  <a:pt x="1126493" y="-2398"/>
                  <a:pt x="1158189" y="29925"/>
                  <a:pt x="1154259" y="66600"/>
                </a:cubicBezTo>
                <a:cubicBezTo>
                  <a:pt x="1158878" y="125366"/>
                  <a:pt x="1153412" y="274254"/>
                  <a:pt x="1154259" y="332990"/>
                </a:cubicBezTo>
                <a:cubicBezTo>
                  <a:pt x="1154859" y="370545"/>
                  <a:pt x="1124948" y="402903"/>
                  <a:pt x="1087659" y="399590"/>
                </a:cubicBezTo>
                <a:cubicBezTo>
                  <a:pt x="845201" y="421980"/>
                  <a:pt x="825674" y="418739"/>
                  <a:pt x="597551" y="399590"/>
                </a:cubicBezTo>
                <a:cubicBezTo>
                  <a:pt x="369428" y="380441"/>
                  <a:pt x="215104" y="416608"/>
                  <a:pt x="66600" y="399590"/>
                </a:cubicBezTo>
                <a:cubicBezTo>
                  <a:pt x="24711" y="394116"/>
                  <a:pt x="-1198" y="370111"/>
                  <a:pt x="0" y="332990"/>
                </a:cubicBezTo>
                <a:cubicBezTo>
                  <a:pt x="-7045" y="213065"/>
                  <a:pt x="12868" y="185308"/>
                  <a:pt x="0" y="6660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3688169857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استثمار قصير الأجل</a:t>
            </a:r>
            <a:endParaRPr lang="en-US" sz="11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D1F8E2B-93B8-B2C6-017C-284EB371C8DE}"/>
              </a:ext>
            </a:extLst>
          </p:cNvPr>
          <p:cNvSpPr/>
          <p:nvPr/>
        </p:nvSpPr>
        <p:spPr>
          <a:xfrm>
            <a:off x="2100679" y="3421602"/>
            <a:ext cx="1161137" cy="399590"/>
          </a:xfrm>
          <a:custGeom>
            <a:avLst/>
            <a:gdLst>
              <a:gd name="connsiteX0" fmla="*/ 0 w 1161137"/>
              <a:gd name="connsiteY0" fmla="*/ 66600 h 399590"/>
              <a:gd name="connsiteX1" fmla="*/ 66600 w 1161137"/>
              <a:gd name="connsiteY1" fmla="*/ 0 h 399590"/>
              <a:gd name="connsiteX2" fmla="*/ 560010 w 1161137"/>
              <a:gd name="connsiteY2" fmla="*/ 0 h 399590"/>
              <a:gd name="connsiteX3" fmla="*/ 1094537 w 1161137"/>
              <a:gd name="connsiteY3" fmla="*/ 0 h 399590"/>
              <a:gd name="connsiteX4" fmla="*/ 1161137 w 1161137"/>
              <a:gd name="connsiteY4" fmla="*/ 66600 h 399590"/>
              <a:gd name="connsiteX5" fmla="*/ 1161137 w 1161137"/>
              <a:gd name="connsiteY5" fmla="*/ 332990 h 399590"/>
              <a:gd name="connsiteX6" fmla="*/ 1094537 w 1161137"/>
              <a:gd name="connsiteY6" fmla="*/ 399590 h 399590"/>
              <a:gd name="connsiteX7" fmla="*/ 601127 w 1161137"/>
              <a:gd name="connsiteY7" fmla="*/ 399590 h 399590"/>
              <a:gd name="connsiteX8" fmla="*/ 66600 w 1161137"/>
              <a:gd name="connsiteY8" fmla="*/ 399590 h 399590"/>
              <a:gd name="connsiteX9" fmla="*/ 0 w 1161137"/>
              <a:gd name="connsiteY9" fmla="*/ 332990 h 399590"/>
              <a:gd name="connsiteX10" fmla="*/ 0 w 1161137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1137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278642" y="-6066"/>
                  <a:pt x="426045" y="-959"/>
                  <a:pt x="560010" y="0"/>
                </a:cubicBezTo>
                <a:cubicBezTo>
                  <a:pt x="693975" y="959"/>
                  <a:pt x="858245" y="-10397"/>
                  <a:pt x="1094537" y="0"/>
                </a:cubicBezTo>
                <a:cubicBezTo>
                  <a:pt x="1132161" y="-5652"/>
                  <a:pt x="1165438" y="30923"/>
                  <a:pt x="1161137" y="66600"/>
                </a:cubicBezTo>
                <a:cubicBezTo>
                  <a:pt x="1171977" y="142846"/>
                  <a:pt x="1170806" y="251105"/>
                  <a:pt x="1161137" y="332990"/>
                </a:cubicBezTo>
                <a:cubicBezTo>
                  <a:pt x="1156692" y="369336"/>
                  <a:pt x="1134218" y="398165"/>
                  <a:pt x="1094537" y="399590"/>
                </a:cubicBezTo>
                <a:cubicBezTo>
                  <a:pt x="960051" y="413622"/>
                  <a:pt x="717177" y="387024"/>
                  <a:pt x="601127" y="399590"/>
                </a:cubicBezTo>
                <a:cubicBezTo>
                  <a:pt x="485077" y="412157"/>
                  <a:pt x="325729" y="424701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1161137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10282" y="20019"/>
                  <a:pt x="435481" y="23694"/>
                  <a:pt x="580569" y="0"/>
                </a:cubicBezTo>
                <a:cubicBezTo>
                  <a:pt x="725657" y="-23694"/>
                  <a:pt x="918366" y="-21098"/>
                  <a:pt x="1094537" y="0"/>
                </a:cubicBezTo>
                <a:cubicBezTo>
                  <a:pt x="1125613" y="-6310"/>
                  <a:pt x="1166575" y="27542"/>
                  <a:pt x="1161137" y="66600"/>
                </a:cubicBezTo>
                <a:cubicBezTo>
                  <a:pt x="1159443" y="189726"/>
                  <a:pt x="1166736" y="245350"/>
                  <a:pt x="1161137" y="332990"/>
                </a:cubicBezTo>
                <a:cubicBezTo>
                  <a:pt x="1156822" y="375755"/>
                  <a:pt x="1137217" y="398348"/>
                  <a:pt x="1094537" y="399590"/>
                </a:cubicBezTo>
                <a:cubicBezTo>
                  <a:pt x="923955" y="415564"/>
                  <a:pt x="740494" y="388091"/>
                  <a:pt x="601127" y="399590"/>
                </a:cubicBezTo>
                <a:cubicBezTo>
                  <a:pt x="461760" y="411090"/>
                  <a:pt x="260645" y="389834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الموردين</a:t>
            </a:r>
            <a:endParaRPr lang="en-US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5F06A5B-C837-FD8A-12EF-582B1536BE00}"/>
              </a:ext>
            </a:extLst>
          </p:cNvPr>
          <p:cNvSpPr/>
          <p:nvPr/>
        </p:nvSpPr>
        <p:spPr>
          <a:xfrm>
            <a:off x="3977621" y="3421602"/>
            <a:ext cx="1795651" cy="399590"/>
          </a:xfrm>
          <a:custGeom>
            <a:avLst/>
            <a:gdLst>
              <a:gd name="connsiteX0" fmla="*/ 0 w 1795651"/>
              <a:gd name="connsiteY0" fmla="*/ 66600 h 399590"/>
              <a:gd name="connsiteX1" fmla="*/ 66600 w 1795651"/>
              <a:gd name="connsiteY1" fmla="*/ 0 h 399590"/>
              <a:gd name="connsiteX2" fmla="*/ 587501 w 1795651"/>
              <a:gd name="connsiteY2" fmla="*/ 0 h 399590"/>
              <a:gd name="connsiteX3" fmla="*/ 1108403 w 1795651"/>
              <a:gd name="connsiteY3" fmla="*/ 0 h 399590"/>
              <a:gd name="connsiteX4" fmla="*/ 1729051 w 1795651"/>
              <a:gd name="connsiteY4" fmla="*/ 0 h 399590"/>
              <a:gd name="connsiteX5" fmla="*/ 1795651 w 1795651"/>
              <a:gd name="connsiteY5" fmla="*/ 66600 h 399590"/>
              <a:gd name="connsiteX6" fmla="*/ 1795651 w 1795651"/>
              <a:gd name="connsiteY6" fmla="*/ 332990 h 399590"/>
              <a:gd name="connsiteX7" fmla="*/ 1729051 w 1795651"/>
              <a:gd name="connsiteY7" fmla="*/ 399590 h 399590"/>
              <a:gd name="connsiteX8" fmla="*/ 1224774 w 1795651"/>
              <a:gd name="connsiteY8" fmla="*/ 399590 h 399590"/>
              <a:gd name="connsiteX9" fmla="*/ 720497 w 1795651"/>
              <a:gd name="connsiteY9" fmla="*/ 399590 h 399590"/>
              <a:gd name="connsiteX10" fmla="*/ 66600 w 1795651"/>
              <a:gd name="connsiteY10" fmla="*/ 399590 h 399590"/>
              <a:gd name="connsiteX11" fmla="*/ 0 w 1795651"/>
              <a:gd name="connsiteY11" fmla="*/ 332990 h 399590"/>
              <a:gd name="connsiteX12" fmla="*/ 0 w 1795651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95651" h="399590" fill="none" extrusionOk="0">
                <a:moveTo>
                  <a:pt x="0" y="66600"/>
                </a:moveTo>
                <a:cubicBezTo>
                  <a:pt x="23" y="26109"/>
                  <a:pt x="34773" y="-5060"/>
                  <a:pt x="66600" y="0"/>
                </a:cubicBezTo>
                <a:cubicBezTo>
                  <a:pt x="254346" y="23538"/>
                  <a:pt x="345233" y="-12788"/>
                  <a:pt x="587501" y="0"/>
                </a:cubicBezTo>
                <a:cubicBezTo>
                  <a:pt x="829769" y="12788"/>
                  <a:pt x="882345" y="-10045"/>
                  <a:pt x="1108403" y="0"/>
                </a:cubicBezTo>
                <a:cubicBezTo>
                  <a:pt x="1334461" y="10045"/>
                  <a:pt x="1520769" y="27987"/>
                  <a:pt x="1729051" y="0"/>
                </a:cubicBezTo>
                <a:cubicBezTo>
                  <a:pt x="1773570" y="-3514"/>
                  <a:pt x="1797730" y="31079"/>
                  <a:pt x="1795651" y="66600"/>
                </a:cubicBezTo>
                <a:cubicBezTo>
                  <a:pt x="1804112" y="173723"/>
                  <a:pt x="1802828" y="223363"/>
                  <a:pt x="1795651" y="332990"/>
                </a:cubicBezTo>
                <a:cubicBezTo>
                  <a:pt x="1798410" y="367487"/>
                  <a:pt x="1763753" y="401773"/>
                  <a:pt x="1729051" y="399590"/>
                </a:cubicBezTo>
                <a:cubicBezTo>
                  <a:pt x="1538081" y="397409"/>
                  <a:pt x="1475419" y="395562"/>
                  <a:pt x="1224774" y="399590"/>
                </a:cubicBezTo>
                <a:cubicBezTo>
                  <a:pt x="974129" y="403618"/>
                  <a:pt x="965699" y="377573"/>
                  <a:pt x="720497" y="399590"/>
                </a:cubicBezTo>
                <a:cubicBezTo>
                  <a:pt x="475295" y="421607"/>
                  <a:pt x="382501" y="414310"/>
                  <a:pt x="66600" y="399590"/>
                </a:cubicBezTo>
                <a:cubicBezTo>
                  <a:pt x="26420" y="398510"/>
                  <a:pt x="515" y="371146"/>
                  <a:pt x="0" y="332990"/>
                </a:cubicBezTo>
                <a:cubicBezTo>
                  <a:pt x="-612" y="259693"/>
                  <a:pt x="-3539" y="133521"/>
                  <a:pt x="0" y="66600"/>
                </a:cubicBezTo>
                <a:close/>
              </a:path>
              <a:path w="1795651" h="399590" stroke="0" extrusionOk="0">
                <a:moveTo>
                  <a:pt x="0" y="66600"/>
                </a:moveTo>
                <a:cubicBezTo>
                  <a:pt x="2783" y="30513"/>
                  <a:pt x="24142" y="207"/>
                  <a:pt x="66600" y="0"/>
                </a:cubicBezTo>
                <a:cubicBezTo>
                  <a:pt x="324441" y="3458"/>
                  <a:pt x="382269" y="-5681"/>
                  <a:pt x="587501" y="0"/>
                </a:cubicBezTo>
                <a:cubicBezTo>
                  <a:pt x="792733" y="5681"/>
                  <a:pt x="983769" y="6751"/>
                  <a:pt x="1141652" y="0"/>
                </a:cubicBezTo>
                <a:cubicBezTo>
                  <a:pt x="1299535" y="-6751"/>
                  <a:pt x="1522700" y="21369"/>
                  <a:pt x="1729051" y="0"/>
                </a:cubicBezTo>
                <a:cubicBezTo>
                  <a:pt x="1769466" y="8445"/>
                  <a:pt x="1798780" y="36715"/>
                  <a:pt x="1795651" y="66600"/>
                </a:cubicBezTo>
                <a:cubicBezTo>
                  <a:pt x="1800826" y="163372"/>
                  <a:pt x="1796091" y="278211"/>
                  <a:pt x="1795651" y="332990"/>
                </a:cubicBezTo>
                <a:cubicBezTo>
                  <a:pt x="1796188" y="376048"/>
                  <a:pt x="1758728" y="395414"/>
                  <a:pt x="1729051" y="399590"/>
                </a:cubicBezTo>
                <a:cubicBezTo>
                  <a:pt x="1484122" y="396046"/>
                  <a:pt x="1354810" y="397882"/>
                  <a:pt x="1158276" y="399590"/>
                </a:cubicBezTo>
                <a:cubicBezTo>
                  <a:pt x="961742" y="401298"/>
                  <a:pt x="766573" y="391010"/>
                  <a:pt x="653999" y="399590"/>
                </a:cubicBezTo>
                <a:cubicBezTo>
                  <a:pt x="541425" y="408170"/>
                  <a:pt x="308893" y="388781"/>
                  <a:pt x="66600" y="399590"/>
                </a:cubicBezTo>
                <a:cubicBezTo>
                  <a:pt x="23846" y="401726"/>
                  <a:pt x="-772" y="363796"/>
                  <a:pt x="0" y="332990"/>
                </a:cubicBezTo>
                <a:cubicBezTo>
                  <a:pt x="-9545" y="248438"/>
                  <a:pt x="7128" y="168630"/>
                  <a:pt x="0" y="6660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375802125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الديون قصيرة الاجل</a:t>
            </a:r>
            <a:endParaRPr lang="en-US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3687EC0-C208-76F8-F12D-0585C95105C4}"/>
              </a:ext>
            </a:extLst>
          </p:cNvPr>
          <p:cNvSpPr/>
          <p:nvPr/>
        </p:nvSpPr>
        <p:spPr>
          <a:xfrm>
            <a:off x="7785615" y="3352944"/>
            <a:ext cx="2098997" cy="399590"/>
          </a:xfrm>
          <a:custGeom>
            <a:avLst/>
            <a:gdLst>
              <a:gd name="connsiteX0" fmla="*/ 0 w 2098997"/>
              <a:gd name="connsiteY0" fmla="*/ 66600 h 399590"/>
              <a:gd name="connsiteX1" fmla="*/ 66600 w 2098997"/>
              <a:gd name="connsiteY1" fmla="*/ 0 h 399590"/>
              <a:gd name="connsiteX2" fmla="*/ 702208 w 2098997"/>
              <a:gd name="connsiteY2" fmla="*/ 0 h 399590"/>
              <a:gd name="connsiteX3" fmla="*/ 1318157 w 2098997"/>
              <a:gd name="connsiteY3" fmla="*/ 0 h 399590"/>
              <a:gd name="connsiteX4" fmla="*/ 2032397 w 2098997"/>
              <a:gd name="connsiteY4" fmla="*/ 0 h 399590"/>
              <a:gd name="connsiteX5" fmla="*/ 2098997 w 2098997"/>
              <a:gd name="connsiteY5" fmla="*/ 66600 h 399590"/>
              <a:gd name="connsiteX6" fmla="*/ 2098997 w 2098997"/>
              <a:gd name="connsiteY6" fmla="*/ 332990 h 399590"/>
              <a:gd name="connsiteX7" fmla="*/ 2032397 w 2098997"/>
              <a:gd name="connsiteY7" fmla="*/ 399590 h 399590"/>
              <a:gd name="connsiteX8" fmla="*/ 1396789 w 2098997"/>
              <a:gd name="connsiteY8" fmla="*/ 399590 h 399590"/>
              <a:gd name="connsiteX9" fmla="*/ 780840 w 2098997"/>
              <a:gd name="connsiteY9" fmla="*/ 399590 h 399590"/>
              <a:gd name="connsiteX10" fmla="*/ 66600 w 2098997"/>
              <a:gd name="connsiteY10" fmla="*/ 399590 h 399590"/>
              <a:gd name="connsiteX11" fmla="*/ 0 w 2098997"/>
              <a:gd name="connsiteY11" fmla="*/ 332990 h 399590"/>
              <a:gd name="connsiteX12" fmla="*/ 0 w 2098997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98997" h="399590" fill="none" extrusionOk="0">
                <a:moveTo>
                  <a:pt x="0" y="66600"/>
                </a:moveTo>
                <a:cubicBezTo>
                  <a:pt x="5492" y="23900"/>
                  <a:pt x="34888" y="-5336"/>
                  <a:pt x="66600" y="0"/>
                </a:cubicBezTo>
                <a:cubicBezTo>
                  <a:pt x="290786" y="-322"/>
                  <a:pt x="439708" y="-23330"/>
                  <a:pt x="702208" y="0"/>
                </a:cubicBezTo>
                <a:cubicBezTo>
                  <a:pt x="964708" y="23330"/>
                  <a:pt x="1041655" y="19006"/>
                  <a:pt x="1318157" y="0"/>
                </a:cubicBezTo>
                <a:cubicBezTo>
                  <a:pt x="1594659" y="-19006"/>
                  <a:pt x="1836713" y="10528"/>
                  <a:pt x="2032397" y="0"/>
                </a:cubicBezTo>
                <a:cubicBezTo>
                  <a:pt x="2072666" y="-4180"/>
                  <a:pt x="2104892" y="35647"/>
                  <a:pt x="2098997" y="66600"/>
                </a:cubicBezTo>
                <a:cubicBezTo>
                  <a:pt x="2112058" y="127321"/>
                  <a:pt x="2105319" y="244773"/>
                  <a:pt x="2098997" y="332990"/>
                </a:cubicBezTo>
                <a:cubicBezTo>
                  <a:pt x="2095924" y="365281"/>
                  <a:pt x="2065087" y="397774"/>
                  <a:pt x="2032397" y="399590"/>
                </a:cubicBezTo>
                <a:cubicBezTo>
                  <a:pt x="1799831" y="417240"/>
                  <a:pt x="1625999" y="401532"/>
                  <a:pt x="1396789" y="399590"/>
                </a:cubicBezTo>
                <a:cubicBezTo>
                  <a:pt x="1167579" y="397648"/>
                  <a:pt x="1040116" y="371333"/>
                  <a:pt x="780840" y="399590"/>
                </a:cubicBezTo>
                <a:cubicBezTo>
                  <a:pt x="521564" y="427847"/>
                  <a:pt x="335224" y="421250"/>
                  <a:pt x="66600" y="399590"/>
                </a:cubicBezTo>
                <a:cubicBezTo>
                  <a:pt x="26185" y="395818"/>
                  <a:pt x="436" y="368545"/>
                  <a:pt x="0" y="332990"/>
                </a:cubicBezTo>
                <a:cubicBezTo>
                  <a:pt x="12220" y="246967"/>
                  <a:pt x="7474" y="174889"/>
                  <a:pt x="0" y="66600"/>
                </a:cubicBezTo>
                <a:close/>
              </a:path>
              <a:path w="2098997" h="399590" stroke="0" extrusionOk="0">
                <a:moveTo>
                  <a:pt x="0" y="66600"/>
                </a:moveTo>
                <a:cubicBezTo>
                  <a:pt x="5135" y="31655"/>
                  <a:pt x="31666" y="1576"/>
                  <a:pt x="66600" y="0"/>
                </a:cubicBezTo>
                <a:cubicBezTo>
                  <a:pt x="285075" y="-7317"/>
                  <a:pt x="439656" y="-29276"/>
                  <a:pt x="682550" y="0"/>
                </a:cubicBezTo>
                <a:cubicBezTo>
                  <a:pt x="925444" y="29276"/>
                  <a:pt x="1176329" y="-22609"/>
                  <a:pt x="1337815" y="0"/>
                </a:cubicBezTo>
                <a:cubicBezTo>
                  <a:pt x="1499301" y="22609"/>
                  <a:pt x="1864298" y="-24617"/>
                  <a:pt x="2032397" y="0"/>
                </a:cubicBezTo>
                <a:cubicBezTo>
                  <a:pt x="2068377" y="2103"/>
                  <a:pt x="2092685" y="31643"/>
                  <a:pt x="2098997" y="66600"/>
                </a:cubicBezTo>
                <a:cubicBezTo>
                  <a:pt x="2111839" y="184200"/>
                  <a:pt x="2111713" y="255834"/>
                  <a:pt x="2098997" y="332990"/>
                </a:cubicBezTo>
                <a:cubicBezTo>
                  <a:pt x="2098065" y="370197"/>
                  <a:pt x="2068720" y="401879"/>
                  <a:pt x="2032397" y="399590"/>
                </a:cubicBezTo>
                <a:cubicBezTo>
                  <a:pt x="1809055" y="421915"/>
                  <a:pt x="1712621" y="381338"/>
                  <a:pt x="1396789" y="399590"/>
                </a:cubicBezTo>
                <a:cubicBezTo>
                  <a:pt x="1080957" y="417842"/>
                  <a:pt x="908991" y="409820"/>
                  <a:pt x="761182" y="399590"/>
                </a:cubicBezTo>
                <a:cubicBezTo>
                  <a:pt x="613373" y="389360"/>
                  <a:pt x="412235" y="369480"/>
                  <a:pt x="66600" y="399590"/>
                </a:cubicBezTo>
                <a:cubicBezTo>
                  <a:pt x="33945" y="398457"/>
                  <a:pt x="1515" y="367295"/>
                  <a:pt x="0" y="332990"/>
                </a:cubicBezTo>
                <a:cubicBezTo>
                  <a:pt x="423" y="220526"/>
                  <a:pt x="-3240" y="174313"/>
                  <a:pt x="0" y="6660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2105942527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الإيرادات غير المكتسبة</a:t>
            </a:r>
            <a:endParaRPr lang="en-US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512F29D-98AF-9E11-B33B-0A88BC157FA7}"/>
              </a:ext>
            </a:extLst>
          </p:cNvPr>
          <p:cNvSpPr/>
          <p:nvPr/>
        </p:nvSpPr>
        <p:spPr>
          <a:xfrm>
            <a:off x="10082253" y="3380030"/>
            <a:ext cx="1731054" cy="399590"/>
          </a:xfrm>
          <a:custGeom>
            <a:avLst/>
            <a:gdLst>
              <a:gd name="connsiteX0" fmla="*/ 0 w 1731054"/>
              <a:gd name="connsiteY0" fmla="*/ 66600 h 399590"/>
              <a:gd name="connsiteX1" fmla="*/ 66600 w 1731054"/>
              <a:gd name="connsiteY1" fmla="*/ 0 h 399590"/>
              <a:gd name="connsiteX2" fmla="*/ 615197 w 1731054"/>
              <a:gd name="connsiteY2" fmla="*/ 0 h 399590"/>
              <a:gd name="connsiteX3" fmla="*/ 1179772 w 1731054"/>
              <a:gd name="connsiteY3" fmla="*/ 0 h 399590"/>
              <a:gd name="connsiteX4" fmla="*/ 1664454 w 1731054"/>
              <a:gd name="connsiteY4" fmla="*/ 0 h 399590"/>
              <a:gd name="connsiteX5" fmla="*/ 1731054 w 1731054"/>
              <a:gd name="connsiteY5" fmla="*/ 66600 h 399590"/>
              <a:gd name="connsiteX6" fmla="*/ 1731054 w 1731054"/>
              <a:gd name="connsiteY6" fmla="*/ 332990 h 399590"/>
              <a:gd name="connsiteX7" fmla="*/ 1664454 w 1731054"/>
              <a:gd name="connsiteY7" fmla="*/ 399590 h 399590"/>
              <a:gd name="connsiteX8" fmla="*/ 1099879 w 1731054"/>
              <a:gd name="connsiteY8" fmla="*/ 399590 h 399590"/>
              <a:gd name="connsiteX9" fmla="*/ 583239 w 1731054"/>
              <a:gd name="connsiteY9" fmla="*/ 399590 h 399590"/>
              <a:gd name="connsiteX10" fmla="*/ 66600 w 1731054"/>
              <a:gd name="connsiteY10" fmla="*/ 399590 h 399590"/>
              <a:gd name="connsiteX11" fmla="*/ 0 w 1731054"/>
              <a:gd name="connsiteY11" fmla="*/ 332990 h 399590"/>
              <a:gd name="connsiteX12" fmla="*/ 0 w 1731054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1054" h="399590" fill="none" extrusionOk="0">
                <a:moveTo>
                  <a:pt x="0" y="66600"/>
                </a:moveTo>
                <a:cubicBezTo>
                  <a:pt x="2434" y="28914"/>
                  <a:pt x="30609" y="1080"/>
                  <a:pt x="66600" y="0"/>
                </a:cubicBezTo>
                <a:cubicBezTo>
                  <a:pt x="255152" y="-5519"/>
                  <a:pt x="340988" y="-13223"/>
                  <a:pt x="615197" y="0"/>
                </a:cubicBezTo>
                <a:cubicBezTo>
                  <a:pt x="889406" y="13223"/>
                  <a:pt x="1051741" y="8874"/>
                  <a:pt x="1179772" y="0"/>
                </a:cubicBezTo>
                <a:cubicBezTo>
                  <a:pt x="1307803" y="-8874"/>
                  <a:pt x="1563319" y="-22468"/>
                  <a:pt x="1664454" y="0"/>
                </a:cubicBezTo>
                <a:cubicBezTo>
                  <a:pt x="1695672" y="-2214"/>
                  <a:pt x="1733257" y="37255"/>
                  <a:pt x="1731054" y="66600"/>
                </a:cubicBezTo>
                <a:cubicBezTo>
                  <a:pt x="1729384" y="188655"/>
                  <a:pt x="1731916" y="217967"/>
                  <a:pt x="1731054" y="332990"/>
                </a:cubicBezTo>
                <a:cubicBezTo>
                  <a:pt x="1726721" y="362310"/>
                  <a:pt x="1703346" y="402710"/>
                  <a:pt x="1664454" y="399590"/>
                </a:cubicBezTo>
                <a:cubicBezTo>
                  <a:pt x="1399158" y="378292"/>
                  <a:pt x="1284951" y="373460"/>
                  <a:pt x="1099879" y="399590"/>
                </a:cubicBezTo>
                <a:cubicBezTo>
                  <a:pt x="914808" y="425720"/>
                  <a:pt x="790886" y="387036"/>
                  <a:pt x="583239" y="399590"/>
                </a:cubicBezTo>
                <a:cubicBezTo>
                  <a:pt x="375592" y="412144"/>
                  <a:pt x="228328" y="397113"/>
                  <a:pt x="66600" y="399590"/>
                </a:cubicBezTo>
                <a:cubicBezTo>
                  <a:pt x="31542" y="398600"/>
                  <a:pt x="-4518" y="374457"/>
                  <a:pt x="0" y="332990"/>
                </a:cubicBezTo>
                <a:cubicBezTo>
                  <a:pt x="-8951" y="269566"/>
                  <a:pt x="2705" y="191148"/>
                  <a:pt x="0" y="66600"/>
                </a:cubicBezTo>
                <a:close/>
              </a:path>
              <a:path w="1731054" h="399590" stroke="0" extrusionOk="0">
                <a:moveTo>
                  <a:pt x="0" y="66600"/>
                </a:moveTo>
                <a:cubicBezTo>
                  <a:pt x="3808" y="31018"/>
                  <a:pt x="25633" y="4530"/>
                  <a:pt x="66600" y="0"/>
                </a:cubicBezTo>
                <a:cubicBezTo>
                  <a:pt x="266946" y="-14801"/>
                  <a:pt x="387314" y="18732"/>
                  <a:pt x="567261" y="0"/>
                </a:cubicBezTo>
                <a:cubicBezTo>
                  <a:pt x="747208" y="-18732"/>
                  <a:pt x="947377" y="319"/>
                  <a:pt x="1083900" y="0"/>
                </a:cubicBezTo>
                <a:cubicBezTo>
                  <a:pt x="1220423" y="-319"/>
                  <a:pt x="1546132" y="23089"/>
                  <a:pt x="1664454" y="0"/>
                </a:cubicBezTo>
                <a:cubicBezTo>
                  <a:pt x="1693219" y="-1441"/>
                  <a:pt x="1730266" y="31440"/>
                  <a:pt x="1731054" y="66600"/>
                </a:cubicBezTo>
                <a:cubicBezTo>
                  <a:pt x="1725111" y="197333"/>
                  <a:pt x="1723859" y="279173"/>
                  <a:pt x="1731054" y="332990"/>
                </a:cubicBezTo>
                <a:cubicBezTo>
                  <a:pt x="1733038" y="369216"/>
                  <a:pt x="1704409" y="398553"/>
                  <a:pt x="1664454" y="399590"/>
                </a:cubicBezTo>
                <a:cubicBezTo>
                  <a:pt x="1451458" y="392557"/>
                  <a:pt x="1297762" y="407120"/>
                  <a:pt x="1131836" y="399590"/>
                </a:cubicBezTo>
                <a:cubicBezTo>
                  <a:pt x="965910" y="392060"/>
                  <a:pt x="772956" y="416741"/>
                  <a:pt x="567261" y="399590"/>
                </a:cubicBezTo>
                <a:cubicBezTo>
                  <a:pt x="361566" y="382439"/>
                  <a:pt x="276818" y="391028"/>
                  <a:pt x="66600" y="399590"/>
                </a:cubicBezTo>
                <a:cubicBezTo>
                  <a:pt x="33901" y="399227"/>
                  <a:pt x="-8819" y="367583"/>
                  <a:pt x="0" y="332990"/>
                </a:cubicBezTo>
                <a:cubicBezTo>
                  <a:pt x="-9513" y="209539"/>
                  <a:pt x="-6416" y="157619"/>
                  <a:pt x="0" y="6660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2299937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الذمم الدائنة الأخرى</a:t>
            </a:r>
            <a:endParaRPr lang="en-US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98FDF15-BEBA-F5C3-EE5C-B4D8E1EDF95A}"/>
              </a:ext>
            </a:extLst>
          </p:cNvPr>
          <p:cNvSpPr/>
          <p:nvPr/>
        </p:nvSpPr>
        <p:spPr>
          <a:xfrm>
            <a:off x="5981745" y="3380030"/>
            <a:ext cx="1731054" cy="399590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الخصوم المستحقة</a:t>
            </a:r>
            <a:endParaRPr lang="en-US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5EF524D-EA85-74A7-524E-3CA8A289891C}"/>
              </a:ext>
            </a:extLst>
          </p:cNvPr>
          <p:cNvSpPr/>
          <p:nvPr/>
        </p:nvSpPr>
        <p:spPr>
          <a:xfrm>
            <a:off x="5981744" y="3970921"/>
            <a:ext cx="1731054" cy="399590"/>
          </a:xfrm>
          <a:custGeom>
            <a:avLst/>
            <a:gdLst>
              <a:gd name="connsiteX0" fmla="*/ 0 w 1731054"/>
              <a:gd name="connsiteY0" fmla="*/ 57409 h 399590"/>
              <a:gd name="connsiteX1" fmla="*/ 57409 w 1731054"/>
              <a:gd name="connsiteY1" fmla="*/ 0 h 399590"/>
              <a:gd name="connsiteX2" fmla="*/ 547667 w 1731054"/>
              <a:gd name="connsiteY2" fmla="*/ 0 h 399590"/>
              <a:gd name="connsiteX3" fmla="*/ 1086413 w 1731054"/>
              <a:gd name="connsiteY3" fmla="*/ 0 h 399590"/>
              <a:gd name="connsiteX4" fmla="*/ 1673645 w 1731054"/>
              <a:gd name="connsiteY4" fmla="*/ 0 h 399590"/>
              <a:gd name="connsiteX5" fmla="*/ 1731054 w 1731054"/>
              <a:gd name="connsiteY5" fmla="*/ 57409 h 399590"/>
              <a:gd name="connsiteX6" fmla="*/ 1731054 w 1731054"/>
              <a:gd name="connsiteY6" fmla="*/ 342181 h 399590"/>
              <a:gd name="connsiteX7" fmla="*/ 1673645 w 1731054"/>
              <a:gd name="connsiteY7" fmla="*/ 399590 h 399590"/>
              <a:gd name="connsiteX8" fmla="*/ 1151062 w 1731054"/>
              <a:gd name="connsiteY8" fmla="*/ 399590 h 399590"/>
              <a:gd name="connsiteX9" fmla="*/ 612317 w 1731054"/>
              <a:gd name="connsiteY9" fmla="*/ 399590 h 399590"/>
              <a:gd name="connsiteX10" fmla="*/ 57409 w 1731054"/>
              <a:gd name="connsiteY10" fmla="*/ 399590 h 399590"/>
              <a:gd name="connsiteX11" fmla="*/ 0 w 1731054"/>
              <a:gd name="connsiteY11" fmla="*/ 342181 h 399590"/>
              <a:gd name="connsiteX12" fmla="*/ 0 w 1731054"/>
              <a:gd name="connsiteY12" fmla="*/ 57409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1054" h="399590" fill="none" extrusionOk="0">
                <a:moveTo>
                  <a:pt x="0" y="57409"/>
                </a:moveTo>
                <a:cubicBezTo>
                  <a:pt x="-688" y="19277"/>
                  <a:pt x="26408" y="346"/>
                  <a:pt x="57409" y="0"/>
                </a:cubicBezTo>
                <a:cubicBezTo>
                  <a:pt x="277512" y="-15074"/>
                  <a:pt x="395931" y="-9763"/>
                  <a:pt x="547667" y="0"/>
                </a:cubicBezTo>
                <a:cubicBezTo>
                  <a:pt x="699403" y="9763"/>
                  <a:pt x="895890" y="10090"/>
                  <a:pt x="1086413" y="0"/>
                </a:cubicBezTo>
                <a:cubicBezTo>
                  <a:pt x="1276936" y="-10090"/>
                  <a:pt x="1449214" y="10952"/>
                  <a:pt x="1673645" y="0"/>
                </a:cubicBezTo>
                <a:cubicBezTo>
                  <a:pt x="1704655" y="6514"/>
                  <a:pt x="1729816" y="26100"/>
                  <a:pt x="1731054" y="57409"/>
                </a:cubicBezTo>
                <a:cubicBezTo>
                  <a:pt x="1723783" y="194178"/>
                  <a:pt x="1735366" y="216892"/>
                  <a:pt x="1731054" y="342181"/>
                </a:cubicBezTo>
                <a:cubicBezTo>
                  <a:pt x="1725752" y="372090"/>
                  <a:pt x="1706985" y="397845"/>
                  <a:pt x="1673645" y="399590"/>
                </a:cubicBezTo>
                <a:cubicBezTo>
                  <a:pt x="1482765" y="374553"/>
                  <a:pt x="1406620" y="410551"/>
                  <a:pt x="1151062" y="399590"/>
                </a:cubicBezTo>
                <a:cubicBezTo>
                  <a:pt x="895504" y="388629"/>
                  <a:pt x="733614" y="423337"/>
                  <a:pt x="612317" y="399590"/>
                </a:cubicBezTo>
                <a:cubicBezTo>
                  <a:pt x="491020" y="375843"/>
                  <a:pt x="289386" y="387777"/>
                  <a:pt x="57409" y="399590"/>
                </a:cubicBezTo>
                <a:cubicBezTo>
                  <a:pt x="27442" y="401700"/>
                  <a:pt x="-182" y="381137"/>
                  <a:pt x="0" y="342181"/>
                </a:cubicBezTo>
                <a:cubicBezTo>
                  <a:pt x="13908" y="209310"/>
                  <a:pt x="-7936" y="129138"/>
                  <a:pt x="0" y="57409"/>
                </a:cubicBezTo>
                <a:close/>
              </a:path>
              <a:path w="1731054" h="399590" stroke="0" extrusionOk="0">
                <a:moveTo>
                  <a:pt x="0" y="57409"/>
                </a:moveTo>
                <a:cubicBezTo>
                  <a:pt x="-6797" y="23216"/>
                  <a:pt x="26345" y="-5644"/>
                  <a:pt x="57409" y="0"/>
                </a:cubicBezTo>
                <a:cubicBezTo>
                  <a:pt x="315829" y="17984"/>
                  <a:pt x="364150" y="-10730"/>
                  <a:pt x="628479" y="0"/>
                </a:cubicBezTo>
                <a:cubicBezTo>
                  <a:pt x="892808" y="10730"/>
                  <a:pt x="905867" y="-4945"/>
                  <a:pt x="1134900" y="0"/>
                </a:cubicBezTo>
                <a:cubicBezTo>
                  <a:pt x="1363933" y="4945"/>
                  <a:pt x="1515316" y="3177"/>
                  <a:pt x="1673645" y="0"/>
                </a:cubicBezTo>
                <a:cubicBezTo>
                  <a:pt x="1703804" y="6658"/>
                  <a:pt x="1728775" y="26705"/>
                  <a:pt x="1731054" y="57409"/>
                </a:cubicBezTo>
                <a:cubicBezTo>
                  <a:pt x="1726540" y="193541"/>
                  <a:pt x="1731224" y="204219"/>
                  <a:pt x="1731054" y="342181"/>
                </a:cubicBezTo>
                <a:cubicBezTo>
                  <a:pt x="1734020" y="372779"/>
                  <a:pt x="1703071" y="398320"/>
                  <a:pt x="1673645" y="399590"/>
                </a:cubicBezTo>
                <a:cubicBezTo>
                  <a:pt x="1541327" y="400789"/>
                  <a:pt x="1401354" y="385327"/>
                  <a:pt x="1167224" y="399590"/>
                </a:cubicBezTo>
                <a:cubicBezTo>
                  <a:pt x="933094" y="413853"/>
                  <a:pt x="833636" y="416962"/>
                  <a:pt x="596154" y="399590"/>
                </a:cubicBezTo>
                <a:cubicBezTo>
                  <a:pt x="358672" y="382219"/>
                  <a:pt x="238531" y="417819"/>
                  <a:pt x="57409" y="399590"/>
                </a:cubicBezTo>
                <a:cubicBezTo>
                  <a:pt x="33013" y="398421"/>
                  <a:pt x="2518" y="376297"/>
                  <a:pt x="0" y="342181"/>
                </a:cubicBezTo>
                <a:cubicBezTo>
                  <a:pt x="-7272" y="211487"/>
                  <a:pt x="-4710" y="166868"/>
                  <a:pt x="0" y="57409"/>
                </a:cubicBezTo>
                <a:close/>
              </a:path>
            </a:pathLst>
          </a:custGeom>
          <a:solidFill>
            <a:schemeClr val="tx1">
              <a:lumMod val="95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3815817452">
                  <a:prstGeom prst="roundRect">
                    <a:avLst>
                      <a:gd name="adj" fmla="val 143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رواتب ضرائب فايدة</a:t>
            </a:r>
            <a:endParaRPr lang="en-US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23977FF-DAF3-3D13-A74C-FFB17249E29D}"/>
              </a:ext>
            </a:extLst>
          </p:cNvPr>
          <p:cNvSpPr/>
          <p:nvPr/>
        </p:nvSpPr>
        <p:spPr>
          <a:xfrm>
            <a:off x="7906394" y="3970921"/>
            <a:ext cx="1978218" cy="399590"/>
          </a:xfrm>
          <a:custGeom>
            <a:avLst/>
            <a:gdLst>
              <a:gd name="connsiteX0" fmla="*/ 0 w 1978218"/>
              <a:gd name="connsiteY0" fmla="*/ 57409 h 399590"/>
              <a:gd name="connsiteX1" fmla="*/ 57409 w 1978218"/>
              <a:gd name="connsiteY1" fmla="*/ 0 h 399590"/>
              <a:gd name="connsiteX2" fmla="*/ 622640 w 1978218"/>
              <a:gd name="connsiteY2" fmla="*/ 0 h 399590"/>
              <a:gd name="connsiteX3" fmla="*/ 1243774 w 1978218"/>
              <a:gd name="connsiteY3" fmla="*/ 0 h 399590"/>
              <a:gd name="connsiteX4" fmla="*/ 1920809 w 1978218"/>
              <a:gd name="connsiteY4" fmla="*/ 0 h 399590"/>
              <a:gd name="connsiteX5" fmla="*/ 1978218 w 1978218"/>
              <a:gd name="connsiteY5" fmla="*/ 57409 h 399590"/>
              <a:gd name="connsiteX6" fmla="*/ 1978218 w 1978218"/>
              <a:gd name="connsiteY6" fmla="*/ 342181 h 399590"/>
              <a:gd name="connsiteX7" fmla="*/ 1920809 w 1978218"/>
              <a:gd name="connsiteY7" fmla="*/ 399590 h 399590"/>
              <a:gd name="connsiteX8" fmla="*/ 1318310 w 1978218"/>
              <a:gd name="connsiteY8" fmla="*/ 399590 h 399590"/>
              <a:gd name="connsiteX9" fmla="*/ 697176 w 1978218"/>
              <a:gd name="connsiteY9" fmla="*/ 399590 h 399590"/>
              <a:gd name="connsiteX10" fmla="*/ 57409 w 1978218"/>
              <a:gd name="connsiteY10" fmla="*/ 399590 h 399590"/>
              <a:gd name="connsiteX11" fmla="*/ 0 w 1978218"/>
              <a:gd name="connsiteY11" fmla="*/ 342181 h 399590"/>
              <a:gd name="connsiteX12" fmla="*/ 0 w 1978218"/>
              <a:gd name="connsiteY12" fmla="*/ 57409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78218" h="399590" fill="none" extrusionOk="0">
                <a:moveTo>
                  <a:pt x="0" y="57409"/>
                </a:moveTo>
                <a:cubicBezTo>
                  <a:pt x="-688" y="19277"/>
                  <a:pt x="26408" y="346"/>
                  <a:pt x="57409" y="0"/>
                </a:cubicBezTo>
                <a:cubicBezTo>
                  <a:pt x="242839" y="19948"/>
                  <a:pt x="474468" y="-14081"/>
                  <a:pt x="622640" y="0"/>
                </a:cubicBezTo>
                <a:cubicBezTo>
                  <a:pt x="770812" y="14081"/>
                  <a:pt x="1059773" y="-6998"/>
                  <a:pt x="1243774" y="0"/>
                </a:cubicBezTo>
                <a:cubicBezTo>
                  <a:pt x="1427775" y="6998"/>
                  <a:pt x="1583605" y="23631"/>
                  <a:pt x="1920809" y="0"/>
                </a:cubicBezTo>
                <a:cubicBezTo>
                  <a:pt x="1951819" y="6514"/>
                  <a:pt x="1976980" y="26100"/>
                  <a:pt x="1978218" y="57409"/>
                </a:cubicBezTo>
                <a:cubicBezTo>
                  <a:pt x="1970947" y="194178"/>
                  <a:pt x="1982530" y="216892"/>
                  <a:pt x="1978218" y="342181"/>
                </a:cubicBezTo>
                <a:cubicBezTo>
                  <a:pt x="1972916" y="372090"/>
                  <a:pt x="1954149" y="397845"/>
                  <a:pt x="1920809" y="399590"/>
                </a:cubicBezTo>
                <a:cubicBezTo>
                  <a:pt x="1703933" y="384320"/>
                  <a:pt x="1453003" y="376461"/>
                  <a:pt x="1318310" y="399590"/>
                </a:cubicBezTo>
                <a:cubicBezTo>
                  <a:pt x="1183617" y="422719"/>
                  <a:pt x="867137" y="420040"/>
                  <a:pt x="697176" y="399590"/>
                </a:cubicBezTo>
                <a:cubicBezTo>
                  <a:pt x="527215" y="379140"/>
                  <a:pt x="199758" y="422382"/>
                  <a:pt x="57409" y="399590"/>
                </a:cubicBezTo>
                <a:cubicBezTo>
                  <a:pt x="27442" y="401700"/>
                  <a:pt x="-182" y="381137"/>
                  <a:pt x="0" y="342181"/>
                </a:cubicBezTo>
                <a:cubicBezTo>
                  <a:pt x="13908" y="209310"/>
                  <a:pt x="-7936" y="129138"/>
                  <a:pt x="0" y="57409"/>
                </a:cubicBezTo>
                <a:close/>
              </a:path>
              <a:path w="1978218" h="399590" stroke="0" extrusionOk="0">
                <a:moveTo>
                  <a:pt x="0" y="57409"/>
                </a:moveTo>
                <a:cubicBezTo>
                  <a:pt x="-6797" y="23216"/>
                  <a:pt x="26345" y="-5644"/>
                  <a:pt x="57409" y="0"/>
                </a:cubicBezTo>
                <a:cubicBezTo>
                  <a:pt x="279940" y="-29940"/>
                  <a:pt x="492622" y="17649"/>
                  <a:pt x="715810" y="0"/>
                </a:cubicBezTo>
                <a:cubicBezTo>
                  <a:pt x="938998" y="-17649"/>
                  <a:pt x="1134473" y="14794"/>
                  <a:pt x="1299676" y="0"/>
                </a:cubicBezTo>
                <a:cubicBezTo>
                  <a:pt x="1464879" y="-14794"/>
                  <a:pt x="1697704" y="19995"/>
                  <a:pt x="1920809" y="0"/>
                </a:cubicBezTo>
                <a:cubicBezTo>
                  <a:pt x="1950968" y="6658"/>
                  <a:pt x="1975939" y="26705"/>
                  <a:pt x="1978218" y="57409"/>
                </a:cubicBezTo>
                <a:cubicBezTo>
                  <a:pt x="1973704" y="193541"/>
                  <a:pt x="1978388" y="204219"/>
                  <a:pt x="1978218" y="342181"/>
                </a:cubicBezTo>
                <a:cubicBezTo>
                  <a:pt x="1981184" y="372779"/>
                  <a:pt x="1950235" y="398320"/>
                  <a:pt x="1920809" y="399590"/>
                </a:cubicBezTo>
                <a:cubicBezTo>
                  <a:pt x="1710434" y="382185"/>
                  <a:pt x="1586401" y="424779"/>
                  <a:pt x="1336944" y="399590"/>
                </a:cubicBezTo>
                <a:cubicBezTo>
                  <a:pt x="1087487" y="374401"/>
                  <a:pt x="883563" y="408616"/>
                  <a:pt x="678542" y="399590"/>
                </a:cubicBezTo>
                <a:cubicBezTo>
                  <a:pt x="473521" y="390564"/>
                  <a:pt x="286557" y="375860"/>
                  <a:pt x="57409" y="399590"/>
                </a:cubicBezTo>
                <a:cubicBezTo>
                  <a:pt x="33013" y="398421"/>
                  <a:pt x="2518" y="376297"/>
                  <a:pt x="0" y="342181"/>
                </a:cubicBezTo>
                <a:cubicBezTo>
                  <a:pt x="-7272" y="211487"/>
                  <a:pt x="-4710" y="166868"/>
                  <a:pt x="0" y="57409"/>
                </a:cubicBezTo>
                <a:close/>
              </a:path>
            </a:pathLst>
          </a:custGeom>
          <a:solidFill>
            <a:schemeClr val="tx1">
              <a:lumMod val="95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3815817452">
                  <a:prstGeom prst="roundRect">
                    <a:avLst>
                      <a:gd name="adj" fmla="val 143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مدفوعات مقدمة من العملاء</a:t>
            </a:r>
            <a:endParaRPr lang="en-US" sz="14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0E27CD0-9CFE-FBBB-D175-0866B1B63BD0}"/>
              </a:ext>
            </a:extLst>
          </p:cNvPr>
          <p:cNvSpPr/>
          <p:nvPr/>
        </p:nvSpPr>
        <p:spPr>
          <a:xfrm>
            <a:off x="10284982" y="4023044"/>
            <a:ext cx="1325596" cy="399590"/>
          </a:xfrm>
          <a:custGeom>
            <a:avLst/>
            <a:gdLst>
              <a:gd name="connsiteX0" fmla="*/ 0 w 1325596"/>
              <a:gd name="connsiteY0" fmla="*/ 57409 h 399590"/>
              <a:gd name="connsiteX1" fmla="*/ 57409 w 1325596"/>
              <a:gd name="connsiteY1" fmla="*/ 0 h 399590"/>
              <a:gd name="connsiteX2" fmla="*/ 650690 w 1325596"/>
              <a:gd name="connsiteY2" fmla="*/ 0 h 399590"/>
              <a:gd name="connsiteX3" fmla="*/ 1268187 w 1325596"/>
              <a:gd name="connsiteY3" fmla="*/ 0 h 399590"/>
              <a:gd name="connsiteX4" fmla="*/ 1325596 w 1325596"/>
              <a:gd name="connsiteY4" fmla="*/ 57409 h 399590"/>
              <a:gd name="connsiteX5" fmla="*/ 1325596 w 1325596"/>
              <a:gd name="connsiteY5" fmla="*/ 342181 h 399590"/>
              <a:gd name="connsiteX6" fmla="*/ 1268187 w 1325596"/>
              <a:gd name="connsiteY6" fmla="*/ 399590 h 399590"/>
              <a:gd name="connsiteX7" fmla="*/ 650690 w 1325596"/>
              <a:gd name="connsiteY7" fmla="*/ 399590 h 399590"/>
              <a:gd name="connsiteX8" fmla="*/ 57409 w 1325596"/>
              <a:gd name="connsiteY8" fmla="*/ 399590 h 399590"/>
              <a:gd name="connsiteX9" fmla="*/ 0 w 1325596"/>
              <a:gd name="connsiteY9" fmla="*/ 342181 h 399590"/>
              <a:gd name="connsiteX10" fmla="*/ 0 w 1325596"/>
              <a:gd name="connsiteY10" fmla="*/ 57409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25596" h="399590" fill="none" extrusionOk="0">
                <a:moveTo>
                  <a:pt x="0" y="57409"/>
                </a:moveTo>
                <a:cubicBezTo>
                  <a:pt x="1566" y="25974"/>
                  <a:pt x="25461" y="3059"/>
                  <a:pt x="57409" y="0"/>
                </a:cubicBezTo>
                <a:cubicBezTo>
                  <a:pt x="220037" y="28890"/>
                  <a:pt x="424689" y="22686"/>
                  <a:pt x="650690" y="0"/>
                </a:cubicBezTo>
                <a:cubicBezTo>
                  <a:pt x="876691" y="-22686"/>
                  <a:pt x="964339" y="24800"/>
                  <a:pt x="1268187" y="0"/>
                </a:cubicBezTo>
                <a:cubicBezTo>
                  <a:pt x="1304522" y="3175"/>
                  <a:pt x="1327991" y="28351"/>
                  <a:pt x="1325596" y="57409"/>
                </a:cubicBezTo>
                <a:cubicBezTo>
                  <a:pt x="1315501" y="140563"/>
                  <a:pt x="1312667" y="252748"/>
                  <a:pt x="1325596" y="342181"/>
                </a:cubicBezTo>
                <a:cubicBezTo>
                  <a:pt x="1324900" y="380401"/>
                  <a:pt x="1298655" y="399987"/>
                  <a:pt x="1268187" y="399590"/>
                </a:cubicBezTo>
                <a:cubicBezTo>
                  <a:pt x="1110634" y="414624"/>
                  <a:pt x="909328" y="428632"/>
                  <a:pt x="650690" y="399590"/>
                </a:cubicBezTo>
                <a:cubicBezTo>
                  <a:pt x="392052" y="370548"/>
                  <a:pt x="295609" y="393550"/>
                  <a:pt x="57409" y="399590"/>
                </a:cubicBezTo>
                <a:cubicBezTo>
                  <a:pt x="20169" y="403949"/>
                  <a:pt x="-6209" y="373595"/>
                  <a:pt x="0" y="342181"/>
                </a:cubicBezTo>
                <a:cubicBezTo>
                  <a:pt x="-13601" y="239473"/>
                  <a:pt x="10329" y="167695"/>
                  <a:pt x="0" y="57409"/>
                </a:cubicBezTo>
                <a:close/>
              </a:path>
              <a:path w="1325596" h="399590" stroke="0" extrusionOk="0">
                <a:moveTo>
                  <a:pt x="0" y="57409"/>
                </a:moveTo>
                <a:cubicBezTo>
                  <a:pt x="-6797" y="23216"/>
                  <a:pt x="26345" y="-5644"/>
                  <a:pt x="57409" y="0"/>
                </a:cubicBezTo>
                <a:cubicBezTo>
                  <a:pt x="344308" y="7025"/>
                  <a:pt x="513870" y="27149"/>
                  <a:pt x="687014" y="0"/>
                </a:cubicBezTo>
                <a:cubicBezTo>
                  <a:pt x="860158" y="-27149"/>
                  <a:pt x="1036798" y="-207"/>
                  <a:pt x="1268187" y="0"/>
                </a:cubicBezTo>
                <a:cubicBezTo>
                  <a:pt x="1301259" y="1055"/>
                  <a:pt x="1323779" y="24590"/>
                  <a:pt x="1325596" y="57409"/>
                </a:cubicBezTo>
                <a:cubicBezTo>
                  <a:pt x="1320261" y="183235"/>
                  <a:pt x="1322388" y="209058"/>
                  <a:pt x="1325596" y="342181"/>
                </a:cubicBezTo>
                <a:cubicBezTo>
                  <a:pt x="1325300" y="376130"/>
                  <a:pt x="1304079" y="393018"/>
                  <a:pt x="1268187" y="399590"/>
                </a:cubicBezTo>
                <a:cubicBezTo>
                  <a:pt x="1064285" y="409769"/>
                  <a:pt x="964403" y="372514"/>
                  <a:pt x="687014" y="399590"/>
                </a:cubicBezTo>
                <a:cubicBezTo>
                  <a:pt x="409625" y="426666"/>
                  <a:pt x="351346" y="420535"/>
                  <a:pt x="57409" y="399590"/>
                </a:cubicBezTo>
                <a:cubicBezTo>
                  <a:pt x="23989" y="395598"/>
                  <a:pt x="-2481" y="374981"/>
                  <a:pt x="0" y="342181"/>
                </a:cubicBezTo>
                <a:cubicBezTo>
                  <a:pt x="-930" y="236629"/>
                  <a:pt x="-1744" y="173109"/>
                  <a:pt x="0" y="57409"/>
                </a:cubicBezTo>
                <a:close/>
              </a:path>
            </a:pathLst>
          </a:custGeom>
          <a:solidFill>
            <a:schemeClr val="tx1">
              <a:lumMod val="95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3815817452">
                  <a:prstGeom prst="roundRect">
                    <a:avLst>
                      <a:gd name="adj" fmla="val 143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توزيعات أرباح معلنة,</a:t>
            </a:r>
          </a:p>
          <a:p>
            <a:pPr algn="ctr"/>
            <a:r>
              <a:rPr lang="ar-EG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ولم تدفع بعد</a:t>
            </a:r>
            <a:endParaRPr lang="en-US" sz="11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F971A7F-0C2C-A55B-9C67-A22D83C37090}"/>
              </a:ext>
            </a:extLst>
          </p:cNvPr>
          <p:cNvSpPr/>
          <p:nvPr/>
        </p:nvSpPr>
        <p:spPr>
          <a:xfrm>
            <a:off x="1841334" y="2089879"/>
            <a:ext cx="1163958" cy="399590"/>
          </a:xfrm>
          <a:custGeom>
            <a:avLst/>
            <a:gdLst>
              <a:gd name="connsiteX0" fmla="*/ 0 w 1163958"/>
              <a:gd name="connsiteY0" fmla="*/ 57409 h 399590"/>
              <a:gd name="connsiteX1" fmla="*/ 57409 w 1163958"/>
              <a:gd name="connsiteY1" fmla="*/ 0 h 399590"/>
              <a:gd name="connsiteX2" fmla="*/ 571488 w 1163958"/>
              <a:gd name="connsiteY2" fmla="*/ 0 h 399590"/>
              <a:gd name="connsiteX3" fmla="*/ 1106549 w 1163958"/>
              <a:gd name="connsiteY3" fmla="*/ 0 h 399590"/>
              <a:gd name="connsiteX4" fmla="*/ 1163958 w 1163958"/>
              <a:gd name="connsiteY4" fmla="*/ 57409 h 399590"/>
              <a:gd name="connsiteX5" fmla="*/ 1163958 w 1163958"/>
              <a:gd name="connsiteY5" fmla="*/ 342181 h 399590"/>
              <a:gd name="connsiteX6" fmla="*/ 1106549 w 1163958"/>
              <a:gd name="connsiteY6" fmla="*/ 399590 h 399590"/>
              <a:gd name="connsiteX7" fmla="*/ 571488 w 1163958"/>
              <a:gd name="connsiteY7" fmla="*/ 399590 h 399590"/>
              <a:gd name="connsiteX8" fmla="*/ 57409 w 1163958"/>
              <a:gd name="connsiteY8" fmla="*/ 399590 h 399590"/>
              <a:gd name="connsiteX9" fmla="*/ 0 w 1163958"/>
              <a:gd name="connsiteY9" fmla="*/ 342181 h 399590"/>
              <a:gd name="connsiteX10" fmla="*/ 0 w 1163958"/>
              <a:gd name="connsiteY10" fmla="*/ 57409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3958" h="399590" fill="none" extrusionOk="0">
                <a:moveTo>
                  <a:pt x="0" y="57409"/>
                </a:moveTo>
                <a:cubicBezTo>
                  <a:pt x="1566" y="25974"/>
                  <a:pt x="25461" y="3059"/>
                  <a:pt x="57409" y="0"/>
                </a:cubicBezTo>
                <a:cubicBezTo>
                  <a:pt x="187894" y="-24109"/>
                  <a:pt x="343006" y="-15590"/>
                  <a:pt x="571488" y="0"/>
                </a:cubicBezTo>
                <a:cubicBezTo>
                  <a:pt x="799970" y="15590"/>
                  <a:pt x="995960" y="17118"/>
                  <a:pt x="1106549" y="0"/>
                </a:cubicBezTo>
                <a:cubicBezTo>
                  <a:pt x="1142884" y="3175"/>
                  <a:pt x="1166353" y="28351"/>
                  <a:pt x="1163958" y="57409"/>
                </a:cubicBezTo>
                <a:cubicBezTo>
                  <a:pt x="1153863" y="140563"/>
                  <a:pt x="1151029" y="252748"/>
                  <a:pt x="1163958" y="342181"/>
                </a:cubicBezTo>
                <a:cubicBezTo>
                  <a:pt x="1163262" y="380401"/>
                  <a:pt x="1137017" y="399987"/>
                  <a:pt x="1106549" y="399590"/>
                </a:cubicBezTo>
                <a:cubicBezTo>
                  <a:pt x="861372" y="400656"/>
                  <a:pt x="679717" y="412761"/>
                  <a:pt x="571488" y="399590"/>
                </a:cubicBezTo>
                <a:cubicBezTo>
                  <a:pt x="463259" y="386419"/>
                  <a:pt x="205921" y="378712"/>
                  <a:pt x="57409" y="399590"/>
                </a:cubicBezTo>
                <a:cubicBezTo>
                  <a:pt x="20169" y="403949"/>
                  <a:pt x="-6209" y="373595"/>
                  <a:pt x="0" y="342181"/>
                </a:cubicBezTo>
                <a:cubicBezTo>
                  <a:pt x="-13601" y="239473"/>
                  <a:pt x="10329" y="167695"/>
                  <a:pt x="0" y="57409"/>
                </a:cubicBezTo>
                <a:close/>
              </a:path>
              <a:path w="1163958" h="399590" stroke="0" extrusionOk="0">
                <a:moveTo>
                  <a:pt x="0" y="57409"/>
                </a:moveTo>
                <a:cubicBezTo>
                  <a:pt x="-6797" y="23216"/>
                  <a:pt x="26345" y="-5644"/>
                  <a:pt x="57409" y="0"/>
                </a:cubicBezTo>
                <a:cubicBezTo>
                  <a:pt x="185805" y="4066"/>
                  <a:pt x="341174" y="-19240"/>
                  <a:pt x="602962" y="0"/>
                </a:cubicBezTo>
                <a:cubicBezTo>
                  <a:pt x="864750" y="19240"/>
                  <a:pt x="889491" y="-2385"/>
                  <a:pt x="1106549" y="0"/>
                </a:cubicBezTo>
                <a:cubicBezTo>
                  <a:pt x="1139621" y="1055"/>
                  <a:pt x="1162141" y="24590"/>
                  <a:pt x="1163958" y="57409"/>
                </a:cubicBezTo>
                <a:cubicBezTo>
                  <a:pt x="1158623" y="183235"/>
                  <a:pt x="1160750" y="209058"/>
                  <a:pt x="1163958" y="342181"/>
                </a:cubicBezTo>
                <a:cubicBezTo>
                  <a:pt x="1163662" y="376130"/>
                  <a:pt x="1142441" y="393018"/>
                  <a:pt x="1106549" y="399590"/>
                </a:cubicBezTo>
                <a:cubicBezTo>
                  <a:pt x="909033" y="396794"/>
                  <a:pt x="755888" y="397363"/>
                  <a:pt x="602962" y="399590"/>
                </a:cubicBezTo>
                <a:cubicBezTo>
                  <a:pt x="450036" y="401817"/>
                  <a:pt x="317374" y="403263"/>
                  <a:pt x="57409" y="399590"/>
                </a:cubicBezTo>
                <a:cubicBezTo>
                  <a:pt x="23989" y="395598"/>
                  <a:pt x="-2481" y="374981"/>
                  <a:pt x="0" y="342181"/>
                </a:cubicBezTo>
                <a:cubicBezTo>
                  <a:pt x="-930" y="236629"/>
                  <a:pt x="-1744" y="173109"/>
                  <a:pt x="0" y="57409"/>
                </a:cubicBezTo>
                <a:close/>
              </a:path>
            </a:pathLst>
          </a:custGeom>
          <a:solidFill>
            <a:schemeClr val="tx1">
              <a:lumMod val="95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3815817452">
                  <a:prstGeom prst="roundRect">
                    <a:avLst>
                      <a:gd name="adj" fmla="val 143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المتاح عندنا</a:t>
            </a:r>
            <a:endParaRPr lang="en-US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65885F6-9985-C909-4C0F-52221CADF672}"/>
              </a:ext>
            </a:extLst>
          </p:cNvPr>
          <p:cNvSpPr/>
          <p:nvPr/>
        </p:nvSpPr>
        <p:spPr>
          <a:xfrm>
            <a:off x="3225676" y="2066610"/>
            <a:ext cx="1596467" cy="399590"/>
          </a:xfrm>
          <a:custGeom>
            <a:avLst/>
            <a:gdLst>
              <a:gd name="connsiteX0" fmla="*/ 0 w 1596467"/>
              <a:gd name="connsiteY0" fmla="*/ 57409 h 399590"/>
              <a:gd name="connsiteX1" fmla="*/ 57409 w 1596467"/>
              <a:gd name="connsiteY1" fmla="*/ 0 h 399590"/>
              <a:gd name="connsiteX2" fmla="*/ 506843 w 1596467"/>
              <a:gd name="connsiteY2" fmla="*/ 0 h 399590"/>
              <a:gd name="connsiteX3" fmla="*/ 1000726 w 1596467"/>
              <a:gd name="connsiteY3" fmla="*/ 0 h 399590"/>
              <a:gd name="connsiteX4" fmla="*/ 1539058 w 1596467"/>
              <a:gd name="connsiteY4" fmla="*/ 0 h 399590"/>
              <a:gd name="connsiteX5" fmla="*/ 1596467 w 1596467"/>
              <a:gd name="connsiteY5" fmla="*/ 57409 h 399590"/>
              <a:gd name="connsiteX6" fmla="*/ 1596467 w 1596467"/>
              <a:gd name="connsiteY6" fmla="*/ 342181 h 399590"/>
              <a:gd name="connsiteX7" fmla="*/ 1539058 w 1596467"/>
              <a:gd name="connsiteY7" fmla="*/ 399590 h 399590"/>
              <a:gd name="connsiteX8" fmla="*/ 1059991 w 1596467"/>
              <a:gd name="connsiteY8" fmla="*/ 399590 h 399590"/>
              <a:gd name="connsiteX9" fmla="*/ 566108 w 1596467"/>
              <a:gd name="connsiteY9" fmla="*/ 399590 h 399590"/>
              <a:gd name="connsiteX10" fmla="*/ 57409 w 1596467"/>
              <a:gd name="connsiteY10" fmla="*/ 399590 h 399590"/>
              <a:gd name="connsiteX11" fmla="*/ 0 w 1596467"/>
              <a:gd name="connsiteY11" fmla="*/ 342181 h 399590"/>
              <a:gd name="connsiteX12" fmla="*/ 0 w 1596467"/>
              <a:gd name="connsiteY12" fmla="*/ 57409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96467" h="399590" fill="none" extrusionOk="0">
                <a:moveTo>
                  <a:pt x="0" y="57409"/>
                </a:moveTo>
                <a:cubicBezTo>
                  <a:pt x="-688" y="19277"/>
                  <a:pt x="26408" y="346"/>
                  <a:pt x="57409" y="0"/>
                </a:cubicBezTo>
                <a:cubicBezTo>
                  <a:pt x="255190" y="-9369"/>
                  <a:pt x="361183" y="5800"/>
                  <a:pt x="506843" y="0"/>
                </a:cubicBezTo>
                <a:cubicBezTo>
                  <a:pt x="652503" y="-5800"/>
                  <a:pt x="877002" y="-12472"/>
                  <a:pt x="1000726" y="0"/>
                </a:cubicBezTo>
                <a:cubicBezTo>
                  <a:pt x="1124450" y="12472"/>
                  <a:pt x="1365051" y="-41"/>
                  <a:pt x="1539058" y="0"/>
                </a:cubicBezTo>
                <a:cubicBezTo>
                  <a:pt x="1570068" y="6514"/>
                  <a:pt x="1595229" y="26100"/>
                  <a:pt x="1596467" y="57409"/>
                </a:cubicBezTo>
                <a:cubicBezTo>
                  <a:pt x="1589196" y="194178"/>
                  <a:pt x="1600779" y="216892"/>
                  <a:pt x="1596467" y="342181"/>
                </a:cubicBezTo>
                <a:cubicBezTo>
                  <a:pt x="1591165" y="372090"/>
                  <a:pt x="1572398" y="397845"/>
                  <a:pt x="1539058" y="399590"/>
                </a:cubicBezTo>
                <a:cubicBezTo>
                  <a:pt x="1424591" y="394106"/>
                  <a:pt x="1245858" y="391608"/>
                  <a:pt x="1059991" y="399590"/>
                </a:cubicBezTo>
                <a:cubicBezTo>
                  <a:pt x="874124" y="407572"/>
                  <a:pt x="735286" y="377685"/>
                  <a:pt x="566108" y="399590"/>
                </a:cubicBezTo>
                <a:cubicBezTo>
                  <a:pt x="396930" y="421495"/>
                  <a:pt x="306996" y="384001"/>
                  <a:pt x="57409" y="399590"/>
                </a:cubicBezTo>
                <a:cubicBezTo>
                  <a:pt x="27442" y="401700"/>
                  <a:pt x="-182" y="381137"/>
                  <a:pt x="0" y="342181"/>
                </a:cubicBezTo>
                <a:cubicBezTo>
                  <a:pt x="13908" y="209310"/>
                  <a:pt x="-7936" y="129138"/>
                  <a:pt x="0" y="57409"/>
                </a:cubicBezTo>
                <a:close/>
              </a:path>
              <a:path w="1596467" h="399590" stroke="0" extrusionOk="0">
                <a:moveTo>
                  <a:pt x="0" y="57409"/>
                </a:moveTo>
                <a:cubicBezTo>
                  <a:pt x="-6797" y="23216"/>
                  <a:pt x="26345" y="-5644"/>
                  <a:pt x="57409" y="0"/>
                </a:cubicBezTo>
                <a:cubicBezTo>
                  <a:pt x="319008" y="6358"/>
                  <a:pt x="473168" y="-1763"/>
                  <a:pt x="580925" y="0"/>
                </a:cubicBezTo>
                <a:cubicBezTo>
                  <a:pt x="688682" y="1763"/>
                  <a:pt x="942246" y="-11472"/>
                  <a:pt x="1045175" y="0"/>
                </a:cubicBezTo>
                <a:cubicBezTo>
                  <a:pt x="1148104" y="11472"/>
                  <a:pt x="1339652" y="2388"/>
                  <a:pt x="1539058" y="0"/>
                </a:cubicBezTo>
                <a:cubicBezTo>
                  <a:pt x="1569217" y="6658"/>
                  <a:pt x="1594188" y="26705"/>
                  <a:pt x="1596467" y="57409"/>
                </a:cubicBezTo>
                <a:cubicBezTo>
                  <a:pt x="1591953" y="193541"/>
                  <a:pt x="1596637" y="204219"/>
                  <a:pt x="1596467" y="342181"/>
                </a:cubicBezTo>
                <a:cubicBezTo>
                  <a:pt x="1599433" y="372779"/>
                  <a:pt x="1568484" y="398320"/>
                  <a:pt x="1539058" y="399590"/>
                </a:cubicBezTo>
                <a:cubicBezTo>
                  <a:pt x="1319155" y="384930"/>
                  <a:pt x="1211361" y="403799"/>
                  <a:pt x="1074808" y="399590"/>
                </a:cubicBezTo>
                <a:cubicBezTo>
                  <a:pt x="938255" y="395382"/>
                  <a:pt x="691897" y="401112"/>
                  <a:pt x="551292" y="399590"/>
                </a:cubicBezTo>
                <a:cubicBezTo>
                  <a:pt x="410687" y="398068"/>
                  <a:pt x="197037" y="384563"/>
                  <a:pt x="57409" y="399590"/>
                </a:cubicBezTo>
                <a:cubicBezTo>
                  <a:pt x="33013" y="398421"/>
                  <a:pt x="2518" y="376297"/>
                  <a:pt x="0" y="342181"/>
                </a:cubicBezTo>
                <a:cubicBezTo>
                  <a:pt x="-7272" y="211487"/>
                  <a:pt x="-4710" y="166868"/>
                  <a:pt x="0" y="57409"/>
                </a:cubicBezTo>
                <a:close/>
              </a:path>
            </a:pathLst>
          </a:custGeom>
          <a:solidFill>
            <a:schemeClr val="tx1">
              <a:lumMod val="95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3815817452">
                  <a:prstGeom prst="roundRect">
                    <a:avLst>
                      <a:gd name="adj" fmla="val 143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مواد خام, ونصف مصنع ومصنع</a:t>
            </a:r>
            <a:endParaRPr lang="en-US" sz="11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F8862CF6-5EE6-671D-AAC7-32FAD40F5C89}"/>
              </a:ext>
            </a:extLst>
          </p:cNvPr>
          <p:cNvSpPr/>
          <p:nvPr/>
        </p:nvSpPr>
        <p:spPr>
          <a:xfrm>
            <a:off x="4994738" y="2024459"/>
            <a:ext cx="1127920" cy="399590"/>
          </a:xfrm>
          <a:custGeom>
            <a:avLst/>
            <a:gdLst>
              <a:gd name="connsiteX0" fmla="*/ 0 w 1127920"/>
              <a:gd name="connsiteY0" fmla="*/ 57409 h 399590"/>
              <a:gd name="connsiteX1" fmla="*/ 57409 w 1127920"/>
              <a:gd name="connsiteY1" fmla="*/ 0 h 399590"/>
              <a:gd name="connsiteX2" fmla="*/ 553829 w 1127920"/>
              <a:gd name="connsiteY2" fmla="*/ 0 h 399590"/>
              <a:gd name="connsiteX3" fmla="*/ 1070511 w 1127920"/>
              <a:gd name="connsiteY3" fmla="*/ 0 h 399590"/>
              <a:gd name="connsiteX4" fmla="*/ 1127920 w 1127920"/>
              <a:gd name="connsiteY4" fmla="*/ 57409 h 399590"/>
              <a:gd name="connsiteX5" fmla="*/ 1127920 w 1127920"/>
              <a:gd name="connsiteY5" fmla="*/ 342181 h 399590"/>
              <a:gd name="connsiteX6" fmla="*/ 1070511 w 1127920"/>
              <a:gd name="connsiteY6" fmla="*/ 399590 h 399590"/>
              <a:gd name="connsiteX7" fmla="*/ 553829 w 1127920"/>
              <a:gd name="connsiteY7" fmla="*/ 399590 h 399590"/>
              <a:gd name="connsiteX8" fmla="*/ 57409 w 1127920"/>
              <a:gd name="connsiteY8" fmla="*/ 399590 h 399590"/>
              <a:gd name="connsiteX9" fmla="*/ 0 w 1127920"/>
              <a:gd name="connsiteY9" fmla="*/ 342181 h 399590"/>
              <a:gd name="connsiteX10" fmla="*/ 0 w 1127920"/>
              <a:gd name="connsiteY10" fmla="*/ 57409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27920" h="399590" fill="none" extrusionOk="0">
                <a:moveTo>
                  <a:pt x="0" y="57409"/>
                </a:moveTo>
                <a:cubicBezTo>
                  <a:pt x="1566" y="25974"/>
                  <a:pt x="25461" y="3059"/>
                  <a:pt x="57409" y="0"/>
                </a:cubicBezTo>
                <a:cubicBezTo>
                  <a:pt x="284396" y="15391"/>
                  <a:pt x="395527" y="11274"/>
                  <a:pt x="553829" y="0"/>
                </a:cubicBezTo>
                <a:cubicBezTo>
                  <a:pt x="712131" y="-11274"/>
                  <a:pt x="869940" y="-14144"/>
                  <a:pt x="1070511" y="0"/>
                </a:cubicBezTo>
                <a:cubicBezTo>
                  <a:pt x="1106846" y="3175"/>
                  <a:pt x="1130315" y="28351"/>
                  <a:pt x="1127920" y="57409"/>
                </a:cubicBezTo>
                <a:cubicBezTo>
                  <a:pt x="1117825" y="140563"/>
                  <a:pt x="1114991" y="252748"/>
                  <a:pt x="1127920" y="342181"/>
                </a:cubicBezTo>
                <a:cubicBezTo>
                  <a:pt x="1127224" y="380401"/>
                  <a:pt x="1100979" y="399987"/>
                  <a:pt x="1070511" y="399590"/>
                </a:cubicBezTo>
                <a:cubicBezTo>
                  <a:pt x="855523" y="410924"/>
                  <a:pt x="699655" y="408871"/>
                  <a:pt x="553829" y="399590"/>
                </a:cubicBezTo>
                <a:cubicBezTo>
                  <a:pt x="408003" y="390309"/>
                  <a:pt x="225678" y="389800"/>
                  <a:pt x="57409" y="399590"/>
                </a:cubicBezTo>
                <a:cubicBezTo>
                  <a:pt x="20169" y="403949"/>
                  <a:pt x="-6209" y="373595"/>
                  <a:pt x="0" y="342181"/>
                </a:cubicBezTo>
                <a:cubicBezTo>
                  <a:pt x="-13601" y="239473"/>
                  <a:pt x="10329" y="167695"/>
                  <a:pt x="0" y="57409"/>
                </a:cubicBezTo>
                <a:close/>
              </a:path>
              <a:path w="1127920" h="399590" stroke="0" extrusionOk="0">
                <a:moveTo>
                  <a:pt x="0" y="57409"/>
                </a:moveTo>
                <a:cubicBezTo>
                  <a:pt x="-6797" y="23216"/>
                  <a:pt x="26345" y="-5644"/>
                  <a:pt x="57409" y="0"/>
                </a:cubicBezTo>
                <a:cubicBezTo>
                  <a:pt x="198448" y="-1974"/>
                  <a:pt x="361478" y="-6664"/>
                  <a:pt x="584222" y="0"/>
                </a:cubicBezTo>
                <a:cubicBezTo>
                  <a:pt x="806966" y="6664"/>
                  <a:pt x="962604" y="4079"/>
                  <a:pt x="1070511" y="0"/>
                </a:cubicBezTo>
                <a:cubicBezTo>
                  <a:pt x="1103583" y="1055"/>
                  <a:pt x="1126103" y="24590"/>
                  <a:pt x="1127920" y="57409"/>
                </a:cubicBezTo>
                <a:cubicBezTo>
                  <a:pt x="1122585" y="183235"/>
                  <a:pt x="1124712" y="209058"/>
                  <a:pt x="1127920" y="342181"/>
                </a:cubicBezTo>
                <a:cubicBezTo>
                  <a:pt x="1127624" y="376130"/>
                  <a:pt x="1106403" y="393018"/>
                  <a:pt x="1070511" y="399590"/>
                </a:cubicBezTo>
                <a:cubicBezTo>
                  <a:pt x="848178" y="422023"/>
                  <a:pt x="798734" y="379751"/>
                  <a:pt x="584222" y="399590"/>
                </a:cubicBezTo>
                <a:cubicBezTo>
                  <a:pt x="369710" y="419429"/>
                  <a:pt x="189045" y="395301"/>
                  <a:pt x="57409" y="399590"/>
                </a:cubicBezTo>
                <a:cubicBezTo>
                  <a:pt x="23989" y="395598"/>
                  <a:pt x="-2481" y="374981"/>
                  <a:pt x="0" y="342181"/>
                </a:cubicBezTo>
                <a:cubicBezTo>
                  <a:pt x="-930" y="236629"/>
                  <a:pt x="-1744" y="173109"/>
                  <a:pt x="0" y="57409"/>
                </a:cubicBezTo>
                <a:close/>
              </a:path>
            </a:pathLst>
          </a:custGeom>
          <a:solidFill>
            <a:schemeClr val="tx1">
              <a:lumMod val="95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3815817452">
                  <a:prstGeom prst="roundRect">
                    <a:avLst>
                      <a:gd name="adj" fmla="val 143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فلوسنا عند العملاء</a:t>
            </a:r>
            <a:endParaRPr lang="en-US" sz="11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07C5F7E4-9AFC-4192-40D7-871AC1AEDA19}"/>
              </a:ext>
            </a:extLst>
          </p:cNvPr>
          <p:cNvSpPr/>
          <p:nvPr/>
        </p:nvSpPr>
        <p:spPr>
          <a:xfrm>
            <a:off x="6295253" y="2088566"/>
            <a:ext cx="1051157" cy="399590"/>
          </a:xfrm>
          <a:custGeom>
            <a:avLst/>
            <a:gdLst>
              <a:gd name="connsiteX0" fmla="*/ 0 w 1051157"/>
              <a:gd name="connsiteY0" fmla="*/ 57409 h 399590"/>
              <a:gd name="connsiteX1" fmla="*/ 57409 w 1051157"/>
              <a:gd name="connsiteY1" fmla="*/ 0 h 399590"/>
              <a:gd name="connsiteX2" fmla="*/ 516215 w 1051157"/>
              <a:gd name="connsiteY2" fmla="*/ 0 h 399590"/>
              <a:gd name="connsiteX3" fmla="*/ 993748 w 1051157"/>
              <a:gd name="connsiteY3" fmla="*/ 0 h 399590"/>
              <a:gd name="connsiteX4" fmla="*/ 1051157 w 1051157"/>
              <a:gd name="connsiteY4" fmla="*/ 57409 h 399590"/>
              <a:gd name="connsiteX5" fmla="*/ 1051157 w 1051157"/>
              <a:gd name="connsiteY5" fmla="*/ 342181 h 399590"/>
              <a:gd name="connsiteX6" fmla="*/ 993748 w 1051157"/>
              <a:gd name="connsiteY6" fmla="*/ 399590 h 399590"/>
              <a:gd name="connsiteX7" fmla="*/ 516215 w 1051157"/>
              <a:gd name="connsiteY7" fmla="*/ 399590 h 399590"/>
              <a:gd name="connsiteX8" fmla="*/ 57409 w 1051157"/>
              <a:gd name="connsiteY8" fmla="*/ 399590 h 399590"/>
              <a:gd name="connsiteX9" fmla="*/ 0 w 1051157"/>
              <a:gd name="connsiteY9" fmla="*/ 342181 h 399590"/>
              <a:gd name="connsiteX10" fmla="*/ 0 w 1051157"/>
              <a:gd name="connsiteY10" fmla="*/ 57409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51157" h="399590" fill="none" extrusionOk="0">
                <a:moveTo>
                  <a:pt x="0" y="57409"/>
                </a:moveTo>
                <a:cubicBezTo>
                  <a:pt x="1566" y="25974"/>
                  <a:pt x="25461" y="3059"/>
                  <a:pt x="57409" y="0"/>
                </a:cubicBezTo>
                <a:cubicBezTo>
                  <a:pt x="213314" y="12513"/>
                  <a:pt x="341237" y="11742"/>
                  <a:pt x="516215" y="0"/>
                </a:cubicBezTo>
                <a:cubicBezTo>
                  <a:pt x="691193" y="-11742"/>
                  <a:pt x="796091" y="21632"/>
                  <a:pt x="993748" y="0"/>
                </a:cubicBezTo>
                <a:cubicBezTo>
                  <a:pt x="1030083" y="3175"/>
                  <a:pt x="1053552" y="28351"/>
                  <a:pt x="1051157" y="57409"/>
                </a:cubicBezTo>
                <a:cubicBezTo>
                  <a:pt x="1041062" y="140563"/>
                  <a:pt x="1038228" y="252748"/>
                  <a:pt x="1051157" y="342181"/>
                </a:cubicBezTo>
                <a:cubicBezTo>
                  <a:pt x="1050461" y="380401"/>
                  <a:pt x="1024216" y="399987"/>
                  <a:pt x="993748" y="399590"/>
                </a:cubicBezTo>
                <a:cubicBezTo>
                  <a:pt x="897685" y="377090"/>
                  <a:pt x="750871" y="401915"/>
                  <a:pt x="516215" y="399590"/>
                </a:cubicBezTo>
                <a:cubicBezTo>
                  <a:pt x="281559" y="397265"/>
                  <a:pt x="211178" y="377406"/>
                  <a:pt x="57409" y="399590"/>
                </a:cubicBezTo>
                <a:cubicBezTo>
                  <a:pt x="20169" y="403949"/>
                  <a:pt x="-6209" y="373595"/>
                  <a:pt x="0" y="342181"/>
                </a:cubicBezTo>
                <a:cubicBezTo>
                  <a:pt x="-13601" y="239473"/>
                  <a:pt x="10329" y="167695"/>
                  <a:pt x="0" y="57409"/>
                </a:cubicBezTo>
                <a:close/>
              </a:path>
              <a:path w="1051157" h="399590" stroke="0" extrusionOk="0">
                <a:moveTo>
                  <a:pt x="0" y="57409"/>
                </a:moveTo>
                <a:cubicBezTo>
                  <a:pt x="-6797" y="23216"/>
                  <a:pt x="26345" y="-5644"/>
                  <a:pt x="57409" y="0"/>
                </a:cubicBezTo>
                <a:cubicBezTo>
                  <a:pt x="165595" y="-19562"/>
                  <a:pt x="342373" y="-11192"/>
                  <a:pt x="544305" y="0"/>
                </a:cubicBezTo>
                <a:cubicBezTo>
                  <a:pt x="746237" y="11192"/>
                  <a:pt x="798901" y="-10059"/>
                  <a:pt x="993748" y="0"/>
                </a:cubicBezTo>
                <a:cubicBezTo>
                  <a:pt x="1026820" y="1055"/>
                  <a:pt x="1049340" y="24590"/>
                  <a:pt x="1051157" y="57409"/>
                </a:cubicBezTo>
                <a:cubicBezTo>
                  <a:pt x="1045822" y="183235"/>
                  <a:pt x="1047949" y="209058"/>
                  <a:pt x="1051157" y="342181"/>
                </a:cubicBezTo>
                <a:cubicBezTo>
                  <a:pt x="1050861" y="376130"/>
                  <a:pt x="1029640" y="393018"/>
                  <a:pt x="993748" y="399590"/>
                </a:cubicBezTo>
                <a:cubicBezTo>
                  <a:pt x="880590" y="407275"/>
                  <a:pt x="657505" y="391769"/>
                  <a:pt x="544305" y="399590"/>
                </a:cubicBezTo>
                <a:cubicBezTo>
                  <a:pt x="431105" y="407411"/>
                  <a:pt x="289692" y="410330"/>
                  <a:pt x="57409" y="399590"/>
                </a:cubicBezTo>
                <a:cubicBezTo>
                  <a:pt x="23989" y="395598"/>
                  <a:pt x="-2481" y="374981"/>
                  <a:pt x="0" y="342181"/>
                </a:cubicBezTo>
                <a:cubicBezTo>
                  <a:pt x="-930" y="236629"/>
                  <a:pt x="-1744" y="173109"/>
                  <a:pt x="0" y="57409"/>
                </a:cubicBezTo>
                <a:close/>
              </a:path>
            </a:pathLst>
          </a:custGeom>
          <a:solidFill>
            <a:schemeClr val="tx1">
              <a:lumMod val="95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3815817452">
                  <a:prstGeom prst="roundRect">
                    <a:avLst>
                      <a:gd name="adj" fmla="val 143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أسهم وسندات</a:t>
            </a:r>
            <a:endParaRPr lang="en-US" sz="11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7FABAB99-F10A-51F8-1852-2630F8F207F3}"/>
              </a:ext>
            </a:extLst>
          </p:cNvPr>
          <p:cNvSpPr/>
          <p:nvPr/>
        </p:nvSpPr>
        <p:spPr>
          <a:xfrm>
            <a:off x="7783956" y="2095178"/>
            <a:ext cx="1051157" cy="399590"/>
          </a:xfrm>
          <a:custGeom>
            <a:avLst/>
            <a:gdLst>
              <a:gd name="connsiteX0" fmla="*/ 0 w 1051157"/>
              <a:gd name="connsiteY0" fmla="*/ 57409 h 399590"/>
              <a:gd name="connsiteX1" fmla="*/ 57409 w 1051157"/>
              <a:gd name="connsiteY1" fmla="*/ 0 h 399590"/>
              <a:gd name="connsiteX2" fmla="*/ 516215 w 1051157"/>
              <a:gd name="connsiteY2" fmla="*/ 0 h 399590"/>
              <a:gd name="connsiteX3" fmla="*/ 993748 w 1051157"/>
              <a:gd name="connsiteY3" fmla="*/ 0 h 399590"/>
              <a:gd name="connsiteX4" fmla="*/ 1051157 w 1051157"/>
              <a:gd name="connsiteY4" fmla="*/ 57409 h 399590"/>
              <a:gd name="connsiteX5" fmla="*/ 1051157 w 1051157"/>
              <a:gd name="connsiteY5" fmla="*/ 342181 h 399590"/>
              <a:gd name="connsiteX6" fmla="*/ 993748 w 1051157"/>
              <a:gd name="connsiteY6" fmla="*/ 399590 h 399590"/>
              <a:gd name="connsiteX7" fmla="*/ 516215 w 1051157"/>
              <a:gd name="connsiteY7" fmla="*/ 399590 h 399590"/>
              <a:gd name="connsiteX8" fmla="*/ 57409 w 1051157"/>
              <a:gd name="connsiteY8" fmla="*/ 399590 h 399590"/>
              <a:gd name="connsiteX9" fmla="*/ 0 w 1051157"/>
              <a:gd name="connsiteY9" fmla="*/ 342181 h 399590"/>
              <a:gd name="connsiteX10" fmla="*/ 0 w 1051157"/>
              <a:gd name="connsiteY10" fmla="*/ 57409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51157" h="399590" fill="none" extrusionOk="0">
                <a:moveTo>
                  <a:pt x="0" y="57409"/>
                </a:moveTo>
                <a:cubicBezTo>
                  <a:pt x="1566" y="25974"/>
                  <a:pt x="25461" y="3059"/>
                  <a:pt x="57409" y="0"/>
                </a:cubicBezTo>
                <a:cubicBezTo>
                  <a:pt x="213314" y="12513"/>
                  <a:pt x="341237" y="11742"/>
                  <a:pt x="516215" y="0"/>
                </a:cubicBezTo>
                <a:cubicBezTo>
                  <a:pt x="691193" y="-11742"/>
                  <a:pt x="796091" y="21632"/>
                  <a:pt x="993748" y="0"/>
                </a:cubicBezTo>
                <a:cubicBezTo>
                  <a:pt x="1030083" y="3175"/>
                  <a:pt x="1053552" y="28351"/>
                  <a:pt x="1051157" y="57409"/>
                </a:cubicBezTo>
                <a:cubicBezTo>
                  <a:pt x="1041062" y="140563"/>
                  <a:pt x="1038228" y="252748"/>
                  <a:pt x="1051157" y="342181"/>
                </a:cubicBezTo>
                <a:cubicBezTo>
                  <a:pt x="1050461" y="380401"/>
                  <a:pt x="1024216" y="399987"/>
                  <a:pt x="993748" y="399590"/>
                </a:cubicBezTo>
                <a:cubicBezTo>
                  <a:pt x="897685" y="377090"/>
                  <a:pt x="750871" y="401915"/>
                  <a:pt x="516215" y="399590"/>
                </a:cubicBezTo>
                <a:cubicBezTo>
                  <a:pt x="281559" y="397265"/>
                  <a:pt x="211178" y="377406"/>
                  <a:pt x="57409" y="399590"/>
                </a:cubicBezTo>
                <a:cubicBezTo>
                  <a:pt x="20169" y="403949"/>
                  <a:pt x="-6209" y="373595"/>
                  <a:pt x="0" y="342181"/>
                </a:cubicBezTo>
                <a:cubicBezTo>
                  <a:pt x="-13601" y="239473"/>
                  <a:pt x="10329" y="167695"/>
                  <a:pt x="0" y="57409"/>
                </a:cubicBezTo>
                <a:close/>
              </a:path>
              <a:path w="1051157" h="399590" stroke="0" extrusionOk="0">
                <a:moveTo>
                  <a:pt x="0" y="57409"/>
                </a:moveTo>
                <a:cubicBezTo>
                  <a:pt x="-6797" y="23216"/>
                  <a:pt x="26345" y="-5644"/>
                  <a:pt x="57409" y="0"/>
                </a:cubicBezTo>
                <a:cubicBezTo>
                  <a:pt x="165595" y="-19562"/>
                  <a:pt x="342373" y="-11192"/>
                  <a:pt x="544305" y="0"/>
                </a:cubicBezTo>
                <a:cubicBezTo>
                  <a:pt x="746237" y="11192"/>
                  <a:pt x="798901" y="-10059"/>
                  <a:pt x="993748" y="0"/>
                </a:cubicBezTo>
                <a:cubicBezTo>
                  <a:pt x="1026820" y="1055"/>
                  <a:pt x="1049340" y="24590"/>
                  <a:pt x="1051157" y="57409"/>
                </a:cubicBezTo>
                <a:cubicBezTo>
                  <a:pt x="1045822" y="183235"/>
                  <a:pt x="1047949" y="209058"/>
                  <a:pt x="1051157" y="342181"/>
                </a:cubicBezTo>
                <a:cubicBezTo>
                  <a:pt x="1050861" y="376130"/>
                  <a:pt x="1029640" y="393018"/>
                  <a:pt x="993748" y="399590"/>
                </a:cubicBezTo>
                <a:cubicBezTo>
                  <a:pt x="880590" y="407275"/>
                  <a:pt x="657505" y="391769"/>
                  <a:pt x="544305" y="399590"/>
                </a:cubicBezTo>
                <a:cubicBezTo>
                  <a:pt x="431105" y="407411"/>
                  <a:pt x="289692" y="410330"/>
                  <a:pt x="57409" y="399590"/>
                </a:cubicBezTo>
                <a:cubicBezTo>
                  <a:pt x="23989" y="395598"/>
                  <a:pt x="-2481" y="374981"/>
                  <a:pt x="0" y="342181"/>
                </a:cubicBezTo>
                <a:cubicBezTo>
                  <a:pt x="-930" y="236629"/>
                  <a:pt x="-1744" y="173109"/>
                  <a:pt x="0" y="57409"/>
                </a:cubicBezTo>
                <a:close/>
              </a:path>
            </a:pathLst>
          </a:custGeom>
          <a:solidFill>
            <a:schemeClr val="tx1">
              <a:lumMod val="95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3815817452">
                  <a:prstGeom prst="roundRect">
                    <a:avLst>
                      <a:gd name="adj" fmla="val 143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تأمين وإيجارا</a:t>
            </a:r>
            <a:endParaRPr lang="en-US" sz="11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26BA99C8-135F-F33D-960B-DB15FE019ADB}"/>
              </a:ext>
            </a:extLst>
          </p:cNvPr>
          <p:cNvSpPr/>
          <p:nvPr/>
        </p:nvSpPr>
        <p:spPr>
          <a:xfrm>
            <a:off x="9272659" y="2000963"/>
            <a:ext cx="2536425" cy="399590"/>
          </a:xfrm>
          <a:custGeom>
            <a:avLst/>
            <a:gdLst>
              <a:gd name="connsiteX0" fmla="*/ 0 w 2536425"/>
              <a:gd name="connsiteY0" fmla="*/ 57409 h 399590"/>
              <a:gd name="connsiteX1" fmla="*/ 57409 w 2536425"/>
              <a:gd name="connsiteY1" fmla="*/ 0 h 399590"/>
              <a:gd name="connsiteX2" fmla="*/ 590163 w 2536425"/>
              <a:gd name="connsiteY2" fmla="*/ 0 h 399590"/>
              <a:gd name="connsiteX3" fmla="*/ 1122916 w 2536425"/>
              <a:gd name="connsiteY3" fmla="*/ 0 h 399590"/>
              <a:gd name="connsiteX4" fmla="*/ 1752534 w 2536425"/>
              <a:gd name="connsiteY4" fmla="*/ 0 h 399590"/>
              <a:gd name="connsiteX5" fmla="*/ 2479016 w 2536425"/>
              <a:gd name="connsiteY5" fmla="*/ 0 h 399590"/>
              <a:gd name="connsiteX6" fmla="*/ 2536425 w 2536425"/>
              <a:gd name="connsiteY6" fmla="*/ 57409 h 399590"/>
              <a:gd name="connsiteX7" fmla="*/ 2536425 w 2536425"/>
              <a:gd name="connsiteY7" fmla="*/ 342181 h 399590"/>
              <a:gd name="connsiteX8" fmla="*/ 2479016 w 2536425"/>
              <a:gd name="connsiteY8" fmla="*/ 399590 h 399590"/>
              <a:gd name="connsiteX9" fmla="*/ 1873614 w 2536425"/>
              <a:gd name="connsiteY9" fmla="*/ 399590 h 399590"/>
              <a:gd name="connsiteX10" fmla="*/ 1219780 w 2536425"/>
              <a:gd name="connsiteY10" fmla="*/ 399590 h 399590"/>
              <a:gd name="connsiteX11" fmla="*/ 590163 w 2536425"/>
              <a:gd name="connsiteY11" fmla="*/ 399590 h 399590"/>
              <a:gd name="connsiteX12" fmla="*/ 57409 w 2536425"/>
              <a:gd name="connsiteY12" fmla="*/ 399590 h 399590"/>
              <a:gd name="connsiteX13" fmla="*/ 0 w 2536425"/>
              <a:gd name="connsiteY13" fmla="*/ 342181 h 399590"/>
              <a:gd name="connsiteX14" fmla="*/ 0 w 2536425"/>
              <a:gd name="connsiteY14" fmla="*/ 57409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36425" h="399590" fill="none" extrusionOk="0">
                <a:moveTo>
                  <a:pt x="0" y="57409"/>
                </a:moveTo>
                <a:cubicBezTo>
                  <a:pt x="4629" y="28878"/>
                  <a:pt x="28098" y="2648"/>
                  <a:pt x="57409" y="0"/>
                </a:cubicBezTo>
                <a:cubicBezTo>
                  <a:pt x="278927" y="19716"/>
                  <a:pt x="355616" y="21833"/>
                  <a:pt x="590163" y="0"/>
                </a:cubicBezTo>
                <a:cubicBezTo>
                  <a:pt x="824710" y="-21833"/>
                  <a:pt x="922335" y="-275"/>
                  <a:pt x="1122916" y="0"/>
                </a:cubicBezTo>
                <a:cubicBezTo>
                  <a:pt x="1323497" y="275"/>
                  <a:pt x="1524111" y="-20009"/>
                  <a:pt x="1752534" y="0"/>
                </a:cubicBezTo>
                <a:cubicBezTo>
                  <a:pt x="1980957" y="20009"/>
                  <a:pt x="2293755" y="-18595"/>
                  <a:pt x="2479016" y="0"/>
                </a:cubicBezTo>
                <a:cubicBezTo>
                  <a:pt x="2505420" y="-1797"/>
                  <a:pt x="2538059" y="23958"/>
                  <a:pt x="2536425" y="57409"/>
                </a:cubicBezTo>
                <a:cubicBezTo>
                  <a:pt x="2526430" y="120079"/>
                  <a:pt x="2545261" y="276582"/>
                  <a:pt x="2536425" y="342181"/>
                </a:cubicBezTo>
                <a:cubicBezTo>
                  <a:pt x="2534804" y="373726"/>
                  <a:pt x="2511285" y="398879"/>
                  <a:pt x="2479016" y="399590"/>
                </a:cubicBezTo>
                <a:cubicBezTo>
                  <a:pt x="2277541" y="398012"/>
                  <a:pt x="2115527" y="398421"/>
                  <a:pt x="1873614" y="399590"/>
                </a:cubicBezTo>
                <a:cubicBezTo>
                  <a:pt x="1631701" y="400759"/>
                  <a:pt x="1380812" y="385905"/>
                  <a:pt x="1219780" y="399590"/>
                </a:cubicBezTo>
                <a:cubicBezTo>
                  <a:pt x="1058748" y="413275"/>
                  <a:pt x="738688" y="388865"/>
                  <a:pt x="590163" y="399590"/>
                </a:cubicBezTo>
                <a:cubicBezTo>
                  <a:pt x="441638" y="410315"/>
                  <a:pt x="210064" y="409073"/>
                  <a:pt x="57409" y="399590"/>
                </a:cubicBezTo>
                <a:cubicBezTo>
                  <a:pt x="26510" y="401813"/>
                  <a:pt x="-922" y="373871"/>
                  <a:pt x="0" y="342181"/>
                </a:cubicBezTo>
                <a:cubicBezTo>
                  <a:pt x="13810" y="280903"/>
                  <a:pt x="-4243" y="169572"/>
                  <a:pt x="0" y="57409"/>
                </a:cubicBezTo>
                <a:close/>
              </a:path>
              <a:path w="2536425" h="399590" stroke="0" extrusionOk="0">
                <a:moveTo>
                  <a:pt x="0" y="57409"/>
                </a:moveTo>
                <a:cubicBezTo>
                  <a:pt x="-6797" y="23216"/>
                  <a:pt x="26345" y="-5644"/>
                  <a:pt x="57409" y="0"/>
                </a:cubicBezTo>
                <a:cubicBezTo>
                  <a:pt x="340812" y="-12088"/>
                  <a:pt x="486420" y="-2569"/>
                  <a:pt x="711243" y="0"/>
                </a:cubicBezTo>
                <a:cubicBezTo>
                  <a:pt x="936066" y="2569"/>
                  <a:pt x="1015692" y="-2289"/>
                  <a:pt x="1268213" y="0"/>
                </a:cubicBezTo>
                <a:cubicBezTo>
                  <a:pt x="1520734" y="2289"/>
                  <a:pt x="1691974" y="21747"/>
                  <a:pt x="1873614" y="0"/>
                </a:cubicBezTo>
                <a:cubicBezTo>
                  <a:pt x="2055254" y="-21747"/>
                  <a:pt x="2347307" y="2510"/>
                  <a:pt x="2479016" y="0"/>
                </a:cubicBezTo>
                <a:cubicBezTo>
                  <a:pt x="2515361" y="3068"/>
                  <a:pt x="2541698" y="20817"/>
                  <a:pt x="2536425" y="57409"/>
                </a:cubicBezTo>
                <a:cubicBezTo>
                  <a:pt x="2526312" y="136151"/>
                  <a:pt x="2533946" y="227277"/>
                  <a:pt x="2536425" y="342181"/>
                </a:cubicBezTo>
                <a:cubicBezTo>
                  <a:pt x="2530883" y="379210"/>
                  <a:pt x="2510200" y="398617"/>
                  <a:pt x="2479016" y="399590"/>
                </a:cubicBezTo>
                <a:cubicBezTo>
                  <a:pt x="2251139" y="373970"/>
                  <a:pt x="2204268" y="409873"/>
                  <a:pt x="1946262" y="399590"/>
                </a:cubicBezTo>
                <a:cubicBezTo>
                  <a:pt x="1688256" y="389307"/>
                  <a:pt x="1616387" y="405888"/>
                  <a:pt x="1413509" y="399590"/>
                </a:cubicBezTo>
                <a:cubicBezTo>
                  <a:pt x="1210631" y="393292"/>
                  <a:pt x="976436" y="424304"/>
                  <a:pt x="808107" y="399590"/>
                </a:cubicBezTo>
                <a:cubicBezTo>
                  <a:pt x="639778" y="374876"/>
                  <a:pt x="296103" y="371030"/>
                  <a:pt x="57409" y="399590"/>
                </a:cubicBezTo>
                <a:cubicBezTo>
                  <a:pt x="23677" y="394595"/>
                  <a:pt x="1882" y="368088"/>
                  <a:pt x="0" y="342181"/>
                </a:cubicBezTo>
                <a:cubicBezTo>
                  <a:pt x="-4002" y="274363"/>
                  <a:pt x="-6563" y="115153"/>
                  <a:pt x="0" y="57409"/>
                </a:cubicBezTo>
                <a:close/>
              </a:path>
            </a:pathLst>
          </a:custGeom>
          <a:solidFill>
            <a:schemeClr val="tx1">
              <a:lumMod val="95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3815817452">
                  <a:prstGeom prst="roundRect">
                    <a:avLst>
                      <a:gd name="adj" fmla="val 143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فوائد لنا وتوزيعات أرباح مستحقة ولم تستلم بعد</a:t>
            </a:r>
            <a:endParaRPr lang="en-US" sz="11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26D27854-ED4C-2F34-F5F4-BA3E44D930E5}"/>
              </a:ext>
            </a:extLst>
          </p:cNvPr>
          <p:cNvSpPr/>
          <p:nvPr/>
        </p:nvSpPr>
        <p:spPr>
          <a:xfrm>
            <a:off x="3994002" y="4039635"/>
            <a:ext cx="1731054" cy="587506"/>
          </a:xfrm>
          <a:custGeom>
            <a:avLst/>
            <a:gdLst>
              <a:gd name="connsiteX0" fmla="*/ 0 w 1731054"/>
              <a:gd name="connsiteY0" fmla="*/ 84407 h 587506"/>
              <a:gd name="connsiteX1" fmla="*/ 84407 w 1731054"/>
              <a:gd name="connsiteY1" fmla="*/ 0 h 587506"/>
              <a:gd name="connsiteX2" fmla="*/ 558286 w 1731054"/>
              <a:gd name="connsiteY2" fmla="*/ 0 h 587506"/>
              <a:gd name="connsiteX3" fmla="*/ 1079033 w 1731054"/>
              <a:gd name="connsiteY3" fmla="*/ 0 h 587506"/>
              <a:gd name="connsiteX4" fmla="*/ 1646647 w 1731054"/>
              <a:gd name="connsiteY4" fmla="*/ 0 h 587506"/>
              <a:gd name="connsiteX5" fmla="*/ 1731054 w 1731054"/>
              <a:gd name="connsiteY5" fmla="*/ 84407 h 587506"/>
              <a:gd name="connsiteX6" fmla="*/ 1731054 w 1731054"/>
              <a:gd name="connsiteY6" fmla="*/ 503099 h 587506"/>
              <a:gd name="connsiteX7" fmla="*/ 1646647 w 1731054"/>
              <a:gd name="connsiteY7" fmla="*/ 587506 h 587506"/>
              <a:gd name="connsiteX8" fmla="*/ 1141523 w 1731054"/>
              <a:gd name="connsiteY8" fmla="*/ 587506 h 587506"/>
              <a:gd name="connsiteX9" fmla="*/ 620776 w 1731054"/>
              <a:gd name="connsiteY9" fmla="*/ 587506 h 587506"/>
              <a:gd name="connsiteX10" fmla="*/ 84407 w 1731054"/>
              <a:gd name="connsiteY10" fmla="*/ 587506 h 587506"/>
              <a:gd name="connsiteX11" fmla="*/ 0 w 1731054"/>
              <a:gd name="connsiteY11" fmla="*/ 503099 h 587506"/>
              <a:gd name="connsiteX12" fmla="*/ 0 w 1731054"/>
              <a:gd name="connsiteY12" fmla="*/ 84407 h 58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1054" h="587506" fill="none" extrusionOk="0">
                <a:moveTo>
                  <a:pt x="0" y="84407"/>
                </a:moveTo>
                <a:cubicBezTo>
                  <a:pt x="-1041" y="28059"/>
                  <a:pt x="45881" y="3977"/>
                  <a:pt x="84407" y="0"/>
                </a:cubicBezTo>
                <a:cubicBezTo>
                  <a:pt x="273371" y="-16131"/>
                  <a:pt x="367159" y="-12061"/>
                  <a:pt x="558286" y="0"/>
                </a:cubicBezTo>
                <a:cubicBezTo>
                  <a:pt x="749413" y="12061"/>
                  <a:pt x="872412" y="19546"/>
                  <a:pt x="1079033" y="0"/>
                </a:cubicBezTo>
                <a:cubicBezTo>
                  <a:pt x="1285654" y="-19546"/>
                  <a:pt x="1418288" y="9193"/>
                  <a:pt x="1646647" y="0"/>
                </a:cubicBezTo>
                <a:cubicBezTo>
                  <a:pt x="1693026" y="2226"/>
                  <a:pt x="1726050" y="39394"/>
                  <a:pt x="1731054" y="84407"/>
                </a:cubicBezTo>
                <a:cubicBezTo>
                  <a:pt x="1742777" y="289877"/>
                  <a:pt x="1730794" y="418891"/>
                  <a:pt x="1731054" y="503099"/>
                </a:cubicBezTo>
                <a:cubicBezTo>
                  <a:pt x="1720962" y="546297"/>
                  <a:pt x="1697914" y="582539"/>
                  <a:pt x="1646647" y="587506"/>
                </a:cubicBezTo>
                <a:cubicBezTo>
                  <a:pt x="1517229" y="583909"/>
                  <a:pt x="1256787" y="583338"/>
                  <a:pt x="1141523" y="587506"/>
                </a:cubicBezTo>
                <a:cubicBezTo>
                  <a:pt x="1026259" y="591674"/>
                  <a:pt x="826141" y="568691"/>
                  <a:pt x="620776" y="587506"/>
                </a:cubicBezTo>
                <a:cubicBezTo>
                  <a:pt x="415411" y="606321"/>
                  <a:pt x="334410" y="582801"/>
                  <a:pt x="84407" y="587506"/>
                </a:cubicBezTo>
                <a:cubicBezTo>
                  <a:pt x="38491" y="588357"/>
                  <a:pt x="-182" y="556946"/>
                  <a:pt x="0" y="503099"/>
                </a:cubicBezTo>
                <a:cubicBezTo>
                  <a:pt x="8126" y="295105"/>
                  <a:pt x="-900" y="260884"/>
                  <a:pt x="0" y="84407"/>
                </a:cubicBezTo>
                <a:close/>
              </a:path>
              <a:path w="1731054" h="587506" stroke="0" extrusionOk="0">
                <a:moveTo>
                  <a:pt x="0" y="84407"/>
                </a:moveTo>
                <a:cubicBezTo>
                  <a:pt x="-2646" y="36822"/>
                  <a:pt x="38435" y="-5668"/>
                  <a:pt x="84407" y="0"/>
                </a:cubicBezTo>
                <a:cubicBezTo>
                  <a:pt x="213484" y="-26013"/>
                  <a:pt x="376893" y="-14562"/>
                  <a:pt x="636398" y="0"/>
                </a:cubicBezTo>
                <a:cubicBezTo>
                  <a:pt x="895903" y="14562"/>
                  <a:pt x="917921" y="13986"/>
                  <a:pt x="1125900" y="0"/>
                </a:cubicBezTo>
                <a:cubicBezTo>
                  <a:pt x="1333879" y="-13986"/>
                  <a:pt x="1441946" y="-5434"/>
                  <a:pt x="1646647" y="0"/>
                </a:cubicBezTo>
                <a:cubicBezTo>
                  <a:pt x="1691249" y="8675"/>
                  <a:pt x="1720661" y="42361"/>
                  <a:pt x="1731054" y="84407"/>
                </a:cubicBezTo>
                <a:cubicBezTo>
                  <a:pt x="1738740" y="189311"/>
                  <a:pt x="1719710" y="371381"/>
                  <a:pt x="1731054" y="503099"/>
                </a:cubicBezTo>
                <a:cubicBezTo>
                  <a:pt x="1735310" y="548126"/>
                  <a:pt x="1685445" y="583150"/>
                  <a:pt x="1646647" y="587506"/>
                </a:cubicBezTo>
                <a:cubicBezTo>
                  <a:pt x="1497195" y="586503"/>
                  <a:pt x="1361322" y="595432"/>
                  <a:pt x="1157145" y="587506"/>
                </a:cubicBezTo>
                <a:cubicBezTo>
                  <a:pt x="952968" y="579580"/>
                  <a:pt x="736509" y="594807"/>
                  <a:pt x="605154" y="587506"/>
                </a:cubicBezTo>
                <a:cubicBezTo>
                  <a:pt x="473799" y="580205"/>
                  <a:pt x="233054" y="610526"/>
                  <a:pt x="84407" y="587506"/>
                </a:cubicBezTo>
                <a:cubicBezTo>
                  <a:pt x="45901" y="586209"/>
                  <a:pt x="897" y="550574"/>
                  <a:pt x="0" y="503099"/>
                </a:cubicBezTo>
                <a:cubicBezTo>
                  <a:pt x="-18960" y="325022"/>
                  <a:pt x="8766" y="259217"/>
                  <a:pt x="0" y="84407"/>
                </a:cubicBezTo>
                <a:close/>
              </a:path>
            </a:pathLst>
          </a:custGeom>
          <a:solidFill>
            <a:schemeClr val="tx1">
              <a:lumMod val="95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3815817452">
                  <a:prstGeom prst="roundRect">
                    <a:avLst>
                      <a:gd name="adj" fmla="val 143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ديون واجبة الدفع, القصيرة, والجزأ الواجب من الطويلة</a:t>
            </a:r>
            <a:endParaRPr lang="en-US" sz="12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ACE9AC3-83C6-DE5E-B829-D380EDF90D81}"/>
              </a:ext>
            </a:extLst>
          </p:cNvPr>
          <p:cNvSpPr/>
          <p:nvPr/>
        </p:nvSpPr>
        <p:spPr>
          <a:xfrm>
            <a:off x="1808985" y="3970921"/>
            <a:ext cx="1731054" cy="399590"/>
          </a:xfrm>
          <a:custGeom>
            <a:avLst/>
            <a:gdLst>
              <a:gd name="connsiteX0" fmla="*/ 0 w 1731054"/>
              <a:gd name="connsiteY0" fmla="*/ 57409 h 399590"/>
              <a:gd name="connsiteX1" fmla="*/ 57409 w 1731054"/>
              <a:gd name="connsiteY1" fmla="*/ 0 h 399590"/>
              <a:gd name="connsiteX2" fmla="*/ 547667 w 1731054"/>
              <a:gd name="connsiteY2" fmla="*/ 0 h 399590"/>
              <a:gd name="connsiteX3" fmla="*/ 1086413 w 1731054"/>
              <a:gd name="connsiteY3" fmla="*/ 0 h 399590"/>
              <a:gd name="connsiteX4" fmla="*/ 1673645 w 1731054"/>
              <a:gd name="connsiteY4" fmla="*/ 0 h 399590"/>
              <a:gd name="connsiteX5" fmla="*/ 1731054 w 1731054"/>
              <a:gd name="connsiteY5" fmla="*/ 57409 h 399590"/>
              <a:gd name="connsiteX6" fmla="*/ 1731054 w 1731054"/>
              <a:gd name="connsiteY6" fmla="*/ 342181 h 399590"/>
              <a:gd name="connsiteX7" fmla="*/ 1673645 w 1731054"/>
              <a:gd name="connsiteY7" fmla="*/ 399590 h 399590"/>
              <a:gd name="connsiteX8" fmla="*/ 1151062 w 1731054"/>
              <a:gd name="connsiteY8" fmla="*/ 399590 h 399590"/>
              <a:gd name="connsiteX9" fmla="*/ 612317 w 1731054"/>
              <a:gd name="connsiteY9" fmla="*/ 399590 h 399590"/>
              <a:gd name="connsiteX10" fmla="*/ 57409 w 1731054"/>
              <a:gd name="connsiteY10" fmla="*/ 399590 h 399590"/>
              <a:gd name="connsiteX11" fmla="*/ 0 w 1731054"/>
              <a:gd name="connsiteY11" fmla="*/ 342181 h 399590"/>
              <a:gd name="connsiteX12" fmla="*/ 0 w 1731054"/>
              <a:gd name="connsiteY12" fmla="*/ 57409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1054" h="399590" fill="none" extrusionOk="0">
                <a:moveTo>
                  <a:pt x="0" y="57409"/>
                </a:moveTo>
                <a:cubicBezTo>
                  <a:pt x="-688" y="19277"/>
                  <a:pt x="26408" y="346"/>
                  <a:pt x="57409" y="0"/>
                </a:cubicBezTo>
                <a:cubicBezTo>
                  <a:pt x="277512" y="-15074"/>
                  <a:pt x="395931" y="-9763"/>
                  <a:pt x="547667" y="0"/>
                </a:cubicBezTo>
                <a:cubicBezTo>
                  <a:pt x="699403" y="9763"/>
                  <a:pt x="895890" y="10090"/>
                  <a:pt x="1086413" y="0"/>
                </a:cubicBezTo>
                <a:cubicBezTo>
                  <a:pt x="1276936" y="-10090"/>
                  <a:pt x="1449214" y="10952"/>
                  <a:pt x="1673645" y="0"/>
                </a:cubicBezTo>
                <a:cubicBezTo>
                  <a:pt x="1704655" y="6514"/>
                  <a:pt x="1729816" y="26100"/>
                  <a:pt x="1731054" y="57409"/>
                </a:cubicBezTo>
                <a:cubicBezTo>
                  <a:pt x="1723783" y="194178"/>
                  <a:pt x="1735366" y="216892"/>
                  <a:pt x="1731054" y="342181"/>
                </a:cubicBezTo>
                <a:cubicBezTo>
                  <a:pt x="1725752" y="372090"/>
                  <a:pt x="1706985" y="397845"/>
                  <a:pt x="1673645" y="399590"/>
                </a:cubicBezTo>
                <a:cubicBezTo>
                  <a:pt x="1482765" y="374553"/>
                  <a:pt x="1406620" y="410551"/>
                  <a:pt x="1151062" y="399590"/>
                </a:cubicBezTo>
                <a:cubicBezTo>
                  <a:pt x="895504" y="388629"/>
                  <a:pt x="733614" y="423337"/>
                  <a:pt x="612317" y="399590"/>
                </a:cubicBezTo>
                <a:cubicBezTo>
                  <a:pt x="491020" y="375843"/>
                  <a:pt x="289386" y="387777"/>
                  <a:pt x="57409" y="399590"/>
                </a:cubicBezTo>
                <a:cubicBezTo>
                  <a:pt x="27442" y="401700"/>
                  <a:pt x="-182" y="381137"/>
                  <a:pt x="0" y="342181"/>
                </a:cubicBezTo>
                <a:cubicBezTo>
                  <a:pt x="13908" y="209310"/>
                  <a:pt x="-7936" y="129138"/>
                  <a:pt x="0" y="57409"/>
                </a:cubicBezTo>
                <a:close/>
              </a:path>
              <a:path w="1731054" h="399590" stroke="0" extrusionOk="0">
                <a:moveTo>
                  <a:pt x="0" y="57409"/>
                </a:moveTo>
                <a:cubicBezTo>
                  <a:pt x="-6797" y="23216"/>
                  <a:pt x="26345" y="-5644"/>
                  <a:pt x="57409" y="0"/>
                </a:cubicBezTo>
                <a:cubicBezTo>
                  <a:pt x="315829" y="17984"/>
                  <a:pt x="364150" y="-10730"/>
                  <a:pt x="628479" y="0"/>
                </a:cubicBezTo>
                <a:cubicBezTo>
                  <a:pt x="892808" y="10730"/>
                  <a:pt x="905867" y="-4945"/>
                  <a:pt x="1134900" y="0"/>
                </a:cubicBezTo>
                <a:cubicBezTo>
                  <a:pt x="1363933" y="4945"/>
                  <a:pt x="1515316" y="3177"/>
                  <a:pt x="1673645" y="0"/>
                </a:cubicBezTo>
                <a:cubicBezTo>
                  <a:pt x="1703804" y="6658"/>
                  <a:pt x="1728775" y="26705"/>
                  <a:pt x="1731054" y="57409"/>
                </a:cubicBezTo>
                <a:cubicBezTo>
                  <a:pt x="1726540" y="193541"/>
                  <a:pt x="1731224" y="204219"/>
                  <a:pt x="1731054" y="342181"/>
                </a:cubicBezTo>
                <a:cubicBezTo>
                  <a:pt x="1734020" y="372779"/>
                  <a:pt x="1703071" y="398320"/>
                  <a:pt x="1673645" y="399590"/>
                </a:cubicBezTo>
                <a:cubicBezTo>
                  <a:pt x="1541327" y="400789"/>
                  <a:pt x="1401354" y="385327"/>
                  <a:pt x="1167224" y="399590"/>
                </a:cubicBezTo>
                <a:cubicBezTo>
                  <a:pt x="933094" y="413853"/>
                  <a:pt x="833636" y="416962"/>
                  <a:pt x="596154" y="399590"/>
                </a:cubicBezTo>
                <a:cubicBezTo>
                  <a:pt x="358672" y="382219"/>
                  <a:pt x="238531" y="417819"/>
                  <a:pt x="57409" y="399590"/>
                </a:cubicBezTo>
                <a:cubicBezTo>
                  <a:pt x="33013" y="398421"/>
                  <a:pt x="2518" y="376297"/>
                  <a:pt x="0" y="342181"/>
                </a:cubicBezTo>
                <a:cubicBezTo>
                  <a:pt x="-7272" y="211487"/>
                  <a:pt x="-4710" y="166868"/>
                  <a:pt x="0" y="57409"/>
                </a:cubicBezTo>
                <a:close/>
              </a:path>
            </a:pathLst>
          </a:custGeom>
          <a:solidFill>
            <a:schemeClr val="tx1">
              <a:lumMod val="95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3815817452">
                  <a:prstGeom prst="roundRect">
                    <a:avLst>
                      <a:gd name="adj" fmla="val 143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اخدنا بضاعة ولم تسدد بعد</a:t>
            </a:r>
            <a:endParaRPr lang="en-US" sz="12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0C53581-612F-7D85-66DD-E598026BD778}"/>
              </a:ext>
            </a:extLst>
          </p:cNvPr>
          <p:cNvSpPr/>
          <p:nvPr/>
        </p:nvSpPr>
        <p:spPr>
          <a:xfrm>
            <a:off x="9350280" y="2519368"/>
            <a:ext cx="1893101" cy="399590"/>
          </a:xfrm>
          <a:custGeom>
            <a:avLst/>
            <a:gdLst>
              <a:gd name="connsiteX0" fmla="*/ 0 w 1893101"/>
              <a:gd name="connsiteY0" fmla="*/ 66600 h 399590"/>
              <a:gd name="connsiteX1" fmla="*/ 66600 w 1893101"/>
              <a:gd name="connsiteY1" fmla="*/ 0 h 399590"/>
              <a:gd name="connsiteX2" fmla="*/ 600437 w 1893101"/>
              <a:gd name="connsiteY2" fmla="*/ 0 h 399590"/>
              <a:gd name="connsiteX3" fmla="*/ 1187070 w 1893101"/>
              <a:gd name="connsiteY3" fmla="*/ 0 h 399590"/>
              <a:gd name="connsiteX4" fmla="*/ 1826501 w 1893101"/>
              <a:gd name="connsiteY4" fmla="*/ 0 h 399590"/>
              <a:gd name="connsiteX5" fmla="*/ 1893101 w 1893101"/>
              <a:gd name="connsiteY5" fmla="*/ 66600 h 399590"/>
              <a:gd name="connsiteX6" fmla="*/ 1893101 w 1893101"/>
              <a:gd name="connsiteY6" fmla="*/ 332990 h 399590"/>
              <a:gd name="connsiteX7" fmla="*/ 1826501 w 1893101"/>
              <a:gd name="connsiteY7" fmla="*/ 399590 h 399590"/>
              <a:gd name="connsiteX8" fmla="*/ 1239867 w 1893101"/>
              <a:gd name="connsiteY8" fmla="*/ 399590 h 399590"/>
              <a:gd name="connsiteX9" fmla="*/ 670833 w 1893101"/>
              <a:gd name="connsiteY9" fmla="*/ 399590 h 399590"/>
              <a:gd name="connsiteX10" fmla="*/ 66600 w 1893101"/>
              <a:gd name="connsiteY10" fmla="*/ 399590 h 399590"/>
              <a:gd name="connsiteX11" fmla="*/ 0 w 1893101"/>
              <a:gd name="connsiteY11" fmla="*/ 332990 h 399590"/>
              <a:gd name="connsiteX12" fmla="*/ 0 w 1893101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3101" h="399590" fill="none" extrusionOk="0">
                <a:moveTo>
                  <a:pt x="0" y="66600"/>
                </a:moveTo>
                <a:cubicBezTo>
                  <a:pt x="1405" y="32695"/>
                  <a:pt x="21517" y="-3836"/>
                  <a:pt x="66600" y="0"/>
                </a:cubicBezTo>
                <a:cubicBezTo>
                  <a:pt x="200391" y="1082"/>
                  <a:pt x="342530" y="11791"/>
                  <a:pt x="600437" y="0"/>
                </a:cubicBezTo>
                <a:cubicBezTo>
                  <a:pt x="858344" y="-11791"/>
                  <a:pt x="991280" y="25760"/>
                  <a:pt x="1187070" y="0"/>
                </a:cubicBezTo>
                <a:cubicBezTo>
                  <a:pt x="1382860" y="-25760"/>
                  <a:pt x="1641701" y="-11935"/>
                  <a:pt x="1826501" y="0"/>
                </a:cubicBezTo>
                <a:cubicBezTo>
                  <a:pt x="1859502" y="-6798"/>
                  <a:pt x="1892423" y="30813"/>
                  <a:pt x="1893101" y="66600"/>
                </a:cubicBezTo>
                <a:cubicBezTo>
                  <a:pt x="1884757" y="164843"/>
                  <a:pt x="1882170" y="218701"/>
                  <a:pt x="1893101" y="332990"/>
                </a:cubicBezTo>
                <a:cubicBezTo>
                  <a:pt x="1894212" y="370493"/>
                  <a:pt x="1866509" y="394778"/>
                  <a:pt x="1826501" y="399590"/>
                </a:cubicBezTo>
                <a:cubicBezTo>
                  <a:pt x="1564269" y="382318"/>
                  <a:pt x="1451774" y="421649"/>
                  <a:pt x="1239867" y="399590"/>
                </a:cubicBezTo>
                <a:cubicBezTo>
                  <a:pt x="1027960" y="377531"/>
                  <a:pt x="939173" y="426990"/>
                  <a:pt x="670833" y="399590"/>
                </a:cubicBezTo>
                <a:cubicBezTo>
                  <a:pt x="402493" y="372190"/>
                  <a:pt x="340835" y="372854"/>
                  <a:pt x="66600" y="399590"/>
                </a:cubicBezTo>
                <a:cubicBezTo>
                  <a:pt x="30864" y="407896"/>
                  <a:pt x="1641" y="368826"/>
                  <a:pt x="0" y="332990"/>
                </a:cubicBezTo>
                <a:cubicBezTo>
                  <a:pt x="3111" y="204865"/>
                  <a:pt x="10360" y="144084"/>
                  <a:pt x="0" y="66600"/>
                </a:cubicBezTo>
                <a:close/>
              </a:path>
              <a:path w="1893101" h="399590" stroke="0" extrusionOk="0">
                <a:moveTo>
                  <a:pt x="0" y="66600"/>
                </a:moveTo>
                <a:cubicBezTo>
                  <a:pt x="4133" y="26719"/>
                  <a:pt x="34520" y="-3658"/>
                  <a:pt x="66600" y="0"/>
                </a:cubicBezTo>
                <a:cubicBezTo>
                  <a:pt x="272967" y="-14979"/>
                  <a:pt x="406920" y="-17069"/>
                  <a:pt x="618036" y="0"/>
                </a:cubicBezTo>
                <a:cubicBezTo>
                  <a:pt x="829152" y="17069"/>
                  <a:pt x="1011682" y="762"/>
                  <a:pt x="1222268" y="0"/>
                </a:cubicBezTo>
                <a:cubicBezTo>
                  <a:pt x="1432854" y="-762"/>
                  <a:pt x="1555194" y="17260"/>
                  <a:pt x="1826501" y="0"/>
                </a:cubicBezTo>
                <a:cubicBezTo>
                  <a:pt x="1857412" y="-3613"/>
                  <a:pt x="1897240" y="25574"/>
                  <a:pt x="1893101" y="66600"/>
                </a:cubicBezTo>
                <a:cubicBezTo>
                  <a:pt x="1889622" y="153998"/>
                  <a:pt x="1885610" y="263742"/>
                  <a:pt x="1893101" y="332990"/>
                </a:cubicBezTo>
                <a:cubicBezTo>
                  <a:pt x="1895446" y="367454"/>
                  <a:pt x="1860382" y="407982"/>
                  <a:pt x="1826501" y="399590"/>
                </a:cubicBezTo>
                <a:cubicBezTo>
                  <a:pt x="1552558" y="386558"/>
                  <a:pt x="1410992" y="383931"/>
                  <a:pt x="1275065" y="399590"/>
                </a:cubicBezTo>
                <a:cubicBezTo>
                  <a:pt x="1139138" y="415249"/>
                  <a:pt x="882289" y="406676"/>
                  <a:pt x="670833" y="399590"/>
                </a:cubicBezTo>
                <a:cubicBezTo>
                  <a:pt x="459377" y="392504"/>
                  <a:pt x="274654" y="377036"/>
                  <a:pt x="66600" y="399590"/>
                </a:cubicBezTo>
                <a:cubicBezTo>
                  <a:pt x="31592" y="405824"/>
                  <a:pt x="7131" y="365657"/>
                  <a:pt x="0" y="332990"/>
                </a:cubicBezTo>
                <a:cubicBezTo>
                  <a:pt x="-8978" y="232332"/>
                  <a:pt x="4532" y="160605"/>
                  <a:pt x="0" y="6660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70820293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فوائد وتوزيعات مستحقة</a:t>
            </a:r>
            <a:endParaRPr lang="en-US" sz="14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D793B5D-259E-4E71-8ED4-F8D3AC765B8D}"/>
              </a:ext>
            </a:extLst>
          </p:cNvPr>
          <p:cNvSpPr/>
          <p:nvPr/>
        </p:nvSpPr>
        <p:spPr>
          <a:xfrm>
            <a:off x="10320056" y="4930211"/>
            <a:ext cx="1893101" cy="399590"/>
          </a:xfrm>
          <a:custGeom>
            <a:avLst/>
            <a:gdLst>
              <a:gd name="connsiteX0" fmla="*/ 0 w 1893101"/>
              <a:gd name="connsiteY0" fmla="*/ 66600 h 399590"/>
              <a:gd name="connsiteX1" fmla="*/ 66600 w 1893101"/>
              <a:gd name="connsiteY1" fmla="*/ 0 h 399590"/>
              <a:gd name="connsiteX2" fmla="*/ 670833 w 1893101"/>
              <a:gd name="connsiteY2" fmla="*/ 0 h 399590"/>
              <a:gd name="connsiteX3" fmla="*/ 1275065 w 1893101"/>
              <a:gd name="connsiteY3" fmla="*/ 0 h 399590"/>
              <a:gd name="connsiteX4" fmla="*/ 1826501 w 1893101"/>
              <a:gd name="connsiteY4" fmla="*/ 0 h 399590"/>
              <a:gd name="connsiteX5" fmla="*/ 1893101 w 1893101"/>
              <a:gd name="connsiteY5" fmla="*/ 66600 h 399590"/>
              <a:gd name="connsiteX6" fmla="*/ 1893101 w 1893101"/>
              <a:gd name="connsiteY6" fmla="*/ 332990 h 399590"/>
              <a:gd name="connsiteX7" fmla="*/ 1826501 w 1893101"/>
              <a:gd name="connsiteY7" fmla="*/ 399590 h 399590"/>
              <a:gd name="connsiteX8" fmla="*/ 1222268 w 1893101"/>
              <a:gd name="connsiteY8" fmla="*/ 399590 h 399590"/>
              <a:gd name="connsiteX9" fmla="*/ 618036 w 1893101"/>
              <a:gd name="connsiteY9" fmla="*/ 399590 h 399590"/>
              <a:gd name="connsiteX10" fmla="*/ 66600 w 1893101"/>
              <a:gd name="connsiteY10" fmla="*/ 399590 h 399590"/>
              <a:gd name="connsiteX11" fmla="*/ 0 w 1893101"/>
              <a:gd name="connsiteY11" fmla="*/ 332990 h 399590"/>
              <a:gd name="connsiteX12" fmla="*/ 0 w 1893101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3101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227225" y="15188"/>
                  <a:pt x="386965" y="-19684"/>
                  <a:pt x="670833" y="0"/>
                </a:cubicBezTo>
                <a:cubicBezTo>
                  <a:pt x="954701" y="19684"/>
                  <a:pt x="1035908" y="13189"/>
                  <a:pt x="1275065" y="0"/>
                </a:cubicBezTo>
                <a:cubicBezTo>
                  <a:pt x="1514222" y="-13189"/>
                  <a:pt x="1591738" y="-16007"/>
                  <a:pt x="1826501" y="0"/>
                </a:cubicBezTo>
                <a:cubicBezTo>
                  <a:pt x="1858838" y="-436"/>
                  <a:pt x="1896000" y="28393"/>
                  <a:pt x="1893101" y="66600"/>
                </a:cubicBezTo>
                <a:cubicBezTo>
                  <a:pt x="1902575" y="138300"/>
                  <a:pt x="1880609" y="226928"/>
                  <a:pt x="1893101" y="332990"/>
                </a:cubicBezTo>
                <a:cubicBezTo>
                  <a:pt x="1884279" y="369513"/>
                  <a:pt x="1862803" y="398583"/>
                  <a:pt x="1826501" y="399590"/>
                </a:cubicBezTo>
                <a:cubicBezTo>
                  <a:pt x="1590376" y="391845"/>
                  <a:pt x="1479833" y="411521"/>
                  <a:pt x="1222268" y="399590"/>
                </a:cubicBezTo>
                <a:cubicBezTo>
                  <a:pt x="964703" y="387659"/>
                  <a:pt x="756040" y="405448"/>
                  <a:pt x="618036" y="399590"/>
                </a:cubicBezTo>
                <a:cubicBezTo>
                  <a:pt x="480032" y="393732"/>
                  <a:pt x="264780" y="420699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893101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64782" y="-3089"/>
                  <a:pt x="484843" y="-10359"/>
                  <a:pt x="653234" y="0"/>
                </a:cubicBezTo>
                <a:cubicBezTo>
                  <a:pt x="821625" y="10359"/>
                  <a:pt x="968840" y="-11587"/>
                  <a:pt x="1275065" y="0"/>
                </a:cubicBezTo>
                <a:cubicBezTo>
                  <a:pt x="1581290" y="11587"/>
                  <a:pt x="1656182" y="19355"/>
                  <a:pt x="1826501" y="0"/>
                </a:cubicBezTo>
                <a:cubicBezTo>
                  <a:pt x="1860739" y="3418"/>
                  <a:pt x="1892855" y="25716"/>
                  <a:pt x="1893101" y="66600"/>
                </a:cubicBezTo>
                <a:cubicBezTo>
                  <a:pt x="1893719" y="163177"/>
                  <a:pt x="1899052" y="233743"/>
                  <a:pt x="1893101" y="332990"/>
                </a:cubicBezTo>
                <a:cubicBezTo>
                  <a:pt x="1886944" y="368193"/>
                  <a:pt x="1862465" y="398983"/>
                  <a:pt x="1826501" y="399590"/>
                </a:cubicBezTo>
                <a:cubicBezTo>
                  <a:pt x="1534989" y="392132"/>
                  <a:pt x="1477091" y="419668"/>
                  <a:pt x="1222268" y="399590"/>
                </a:cubicBezTo>
                <a:cubicBezTo>
                  <a:pt x="967445" y="379512"/>
                  <a:pt x="877247" y="418936"/>
                  <a:pt x="618036" y="399590"/>
                </a:cubicBezTo>
                <a:cubicBezTo>
                  <a:pt x="358825" y="380244"/>
                  <a:pt x="182882" y="405987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التزامات قصيرة الأجل</a:t>
            </a:r>
            <a:endParaRPr lang="en-US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488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 animBg="1"/>
      <p:bldP spid="6" grpId="0" animBg="1"/>
      <p:bldP spid="8" grpId="0" animBg="1"/>
      <p:bldP spid="13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0440" y="6084199"/>
            <a:ext cx="1142245" cy="669925"/>
          </a:xfrm>
        </p:spPr>
        <p:txBody>
          <a:bodyPr/>
          <a:lstStyle/>
          <a:p>
            <a:r>
              <a:rPr lang="en-US" sz="6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7D16346-3BA2-F4C2-B0FA-570FAD16D92E}"/>
              </a:ext>
            </a:extLst>
          </p:cNvPr>
          <p:cNvSpPr/>
          <p:nvPr/>
        </p:nvSpPr>
        <p:spPr>
          <a:xfrm>
            <a:off x="9818548" y="1868020"/>
            <a:ext cx="1893101" cy="399590"/>
          </a:xfrm>
          <a:custGeom>
            <a:avLst/>
            <a:gdLst>
              <a:gd name="connsiteX0" fmla="*/ 0 w 1893101"/>
              <a:gd name="connsiteY0" fmla="*/ 66600 h 399590"/>
              <a:gd name="connsiteX1" fmla="*/ 66600 w 1893101"/>
              <a:gd name="connsiteY1" fmla="*/ 0 h 399590"/>
              <a:gd name="connsiteX2" fmla="*/ 670833 w 1893101"/>
              <a:gd name="connsiteY2" fmla="*/ 0 h 399590"/>
              <a:gd name="connsiteX3" fmla="*/ 1275065 w 1893101"/>
              <a:gd name="connsiteY3" fmla="*/ 0 h 399590"/>
              <a:gd name="connsiteX4" fmla="*/ 1826501 w 1893101"/>
              <a:gd name="connsiteY4" fmla="*/ 0 h 399590"/>
              <a:gd name="connsiteX5" fmla="*/ 1893101 w 1893101"/>
              <a:gd name="connsiteY5" fmla="*/ 66600 h 399590"/>
              <a:gd name="connsiteX6" fmla="*/ 1893101 w 1893101"/>
              <a:gd name="connsiteY6" fmla="*/ 332990 h 399590"/>
              <a:gd name="connsiteX7" fmla="*/ 1826501 w 1893101"/>
              <a:gd name="connsiteY7" fmla="*/ 399590 h 399590"/>
              <a:gd name="connsiteX8" fmla="*/ 1222268 w 1893101"/>
              <a:gd name="connsiteY8" fmla="*/ 399590 h 399590"/>
              <a:gd name="connsiteX9" fmla="*/ 618036 w 1893101"/>
              <a:gd name="connsiteY9" fmla="*/ 399590 h 399590"/>
              <a:gd name="connsiteX10" fmla="*/ 66600 w 1893101"/>
              <a:gd name="connsiteY10" fmla="*/ 399590 h 399590"/>
              <a:gd name="connsiteX11" fmla="*/ 0 w 1893101"/>
              <a:gd name="connsiteY11" fmla="*/ 332990 h 399590"/>
              <a:gd name="connsiteX12" fmla="*/ 0 w 1893101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3101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227225" y="15188"/>
                  <a:pt x="386965" y="-19684"/>
                  <a:pt x="670833" y="0"/>
                </a:cubicBezTo>
                <a:cubicBezTo>
                  <a:pt x="954701" y="19684"/>
                  <a:pt x="1035908" y="13189"/>
                  <a:pt x="1275065" y="0"/>
                </a:cubicBezTo>
                <a:cubicBezTo>
                  <a:pt x="1514222" y="-13189"/>
                  <a:pt x="1591738" y="-16007"/>
                  <a:pt x="1826501" y="0"/>
                </a:cubicBezTo>
                <a:cubicBezTo>
                  <a:pt x="1858838" y="-436"/>
                  <a:pt x="1896000" y="28393"/>
                  <a:pt x="1893101" y="66600"/>
                </a:cubicBezTo>
                <a:cubicBezTo>
                  <a:pt x="1902575" y="138300"/>
                  <a:pt x="1880609" y="226928"/>
                  <a:pt x="1893101" y="332990"/>
                </a:cubicBezTo>
                <a:cubicBezTo>
                  <a:pt x="1884279" y="369513"/>
                  <a:pt x="1862803" y="398583"/>
                  <a:pt x="1826501" y="399590"/>
                </a:cubicBezTo>
                <a:cubicBezTo>
                  <a:pt x="1590376" y="391845"/>
                  <a:pt x="1479833" y="411521"/>
                  <a:pt x="1222268" y="399590"/>
                </a:cubicBezTo>
                <a:cubicBezTo>
                  <a:pt x="964703" y="387659"/>
                  <a:pt x="756040" y="405448"/>
                  <a:pt x="618036" y="399590"/>
                </a:cubicBezTo>
                <a:cubicBezTo>
                  <a:pt x="480032" y="393732"/>
                  <a:pt x="264780" y="420699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893101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64782" y="-3089"/>
                  <a:pt x="484843" y="-10359"/>
                  <a:pt x="653234" y="0"/>
                </a:cubicBezTo>
                <a:cubicBezTo>
                  <a:pt x="821625" y="10359"/>
                  <a:pt x="968840" y="-11587"/>
                  <a:pt x="1275065" y="0"/>
                </a:cubicBezTo>
                <a:cubicBezTo>
                  <a:pt x="1581290" y="11587"/>
                  <a:pt x="1656182" y="19355"/>
                  <a:pt x="1826501" y="0"/>
                </a:cubicBezTo>
                <a:cubicBezTo>
                  <a:pt x="1860739" y="3418"/>
                  <a:pt x="1892855" y="25716"/>
                  <a:pt x="1893101" y="66600"/>
                </a:cubicBezTo>
                <a:cubicBezTo>
                  <a:pt x="1893719" y="163177"/>
                  <a:pt x="1899052" y="233743"/>
                  <a:pt x="1893101" y="332990"/>
                </a:cubicBezTo>
                <a:cubicBezTo>
                  <a:pt x="1886944" y="368193"/>
                  <a:pt x="1862465" y="398983"/>
                  <a:pt x="1826501" y="399590"/>
                </a:cubicBezTo>
                <a:cubicBezTo>
                  <a:pt x="1534989" y="392132"/>
                  <a:pt x="1477091" y="419668"/>
                  <a:pt x="1222268" y="399590"/>
                </a:cubicBezTo>
                <a:cubicBezTo>
                  <a:pt x="967445" y="379512"/>
                  <a:pt x="877247" y="418936"/>
                  <a:pt x="618036" y="399590"/>
                </a:cubicBezTo>
                <a:cubicBezTo>
                  <a:pt x="358825" y="380244"/>
                  <a:pt x="182882" y="405987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الكاش</a:t>
            </a:r>
            <a:endParaRPr lang="en-US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DF5B55E-711E-980D-AB05-4735F1468A7A}"/>
              </a:ext>
            </a:extLst>
          </p:cNvPr>
          <p:cNvSpPr/>
          <p:nvPr/>
        </p:nvSpPr>
        <p:spPr>
          <a:xfrm>
            <a:off x="347541" y="1912867"/>
            <a:ext cx="1893101" cy="399590"/>
          </a:xfrm>
          <a:custGeom>
            <a:avLst/>
            <a:gdLst>
              <a:gd name="connsiteX0" fmla="*/ 0 w 1893101"/>
              <a:gd name="connsiteY0" fmla="*/ 66600 h 399590"/>
              <a:gd name="connsiteX1" fmla="*/ 66600 w 1893101"/>
              <a:gd name="connsiteY1" fmla="*/ 0 h 399590"/>
              <a:gd name="connsiteX2" fmla="*/ 670833 w 1893101"/>
              <a:gd name="connsiteY2" fmla="*/ 0 h 399590"/>
              <a:gd name="connsiteX3" fmla="*/ 1275065 w 1893101"/>
              <a:gd name="connsiteY3" fmla="*/ 0 h 399590"/>
              <a:gd name="connsiteX4" fmla="*/ 1826501 w 1893101"/>
              <a:gd name="connsiteY4" fmla="*/ 0 h 399590"/>
              <a:gd name="connsiteX5" fmla="*/ 1893101 w 1893101"/>
              <a:gd name="connsiteY5" fmla="*/ 66600 h 399590"/>
              <a:gd name="connsiteX6" fmla="*/ 1893101 w 1893101"/>
              <a:gd name="connsiteY6" fmla="*/ 332990 h 399590"/>
              <a:gd name="connsiteX7" fmla="*/ 1826501 w 1893101"/>
              <a:gd name="connsiteY7" fmla="*/ 399590 h 399590"/>
              <a:gd name="connsiteX8" fmla="*/ 1222268 w 1893101"/>
              <a:gd name="connsiteY8" fmla="*/ 399590 h 399590"/>
              <a:gd name="connsiteX9" fmla="*/ 618036 w 1893101"/>
              <a:gd name="connsiteY9" fmla="*/ 399590 h 399590"/>
              <a:gd name="connsiteX10" fmla="*/ 66600 w 1893101"/>
              <a:gd name="connsiteY10" fmla="*/ 399590 h 399590"/>
              <a:gd name="connsiteX11" fmla="*/ 0 w 1893101"/>
              <a:gd name="connsiteY11" fmla="*/ 332990 h 399590"/>
              <a:gd name="connsiteX12" fmla="*/ 0 w 1893101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3101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227225" y="15188"/>
                  <a:pt x="386965" y="-19684"/>
                  <a:pt x="670833" y="0"/>
                </a:cubicBezTo>
                <a:cubicBezTo>
                  <a:pt x="954701" y="19684"/>
                  <a:pt x="1035908" y="13189"/>
                  <a:pt x="1275065" y="0"/>
                </a:cubicBezTo>
                <a:cubicBezTo>
                  <a:pt x="1514222" y="-13189"/>
                  <a:pt x="1591738" y="-16007"/>
                  <a:pt x="1826501" y="0"/>
                </a:cubicBezTo>
                <a:cubicBezTo>
                  <a:pt x="1858838" y="-436"/>
                  <a:pt x="1896000" y="28393"/>
                  <a:pt x="1893101" y="66600"/>
                </a:cubicBezTo>
                <a:cubicBezTo>
                  <a:pt x="1902575" y="138300"/>
                  <a:pt x="1880609" y="226928"/>
                  <a:pt x="1893101" y="332990"/>
                </a:cubicBezTo>
                <a:cubicBezTo>
                  <a:pt x="1884279" y="369513"/>
                  <a:pt x="1862803" y="398583"/>
                  <a:pt x="1826501" y="399590"/>
                </a:cubicBezTo>
                <a:cubicBezTo>
                  <a:pt x="1590376" y="391845"/>
                  <a:pt x="1479833" y="411521"/>
                  <a:pt x="1222268" y="399590"/>
                </a:cubicBezTo>
                <a:cubicBezTo>
                  <a:pt x="964703" y="387659"/>
                  <a:pt x="756040" y="405448"/>
                  <a:pt x="618036" y="399590"/>
                </a:cubicBezTo>
                <a:cubicBezTo>
                  <a:pt x="480032" y="393732"/>
                  <a:pt x="264780" y="420699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893101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64782" y="-3089"/>
                  <a:pt x="484843" y="-10359"/>
                  <a:pt x="653234" y="0"/>
                </a:cubicBezTo>
                <a:cubicBezTo>
                  <a:pt x="821625" y="10359"/>
                  <a:pt x="968840" y="-11587"/>
                  <a:pt x="1275065" y="0"/>
                </a:cubicBezTo>
                <a:cubicBezTo>
                  <a:pt x="1581290" y="11587"/>
                  <a:pt x="1656182" y="19355"/>
                  <a:pt x="1826501" y="0"/>
                </a:cubicBezTo>
                <a:cubicBezTo>
                  <a:pt x="1860739" y="3418"/>
                  <a:pt x="1892855" y="25716"/>
                  <a:pt x="1893101" y="66600"/>
                </a:cubicBezTo>
                <a:cubicBezTo>
                  <a:pt x="1893719" y="163177"/>
                  <a:pt x="1899052" y="233743"/>
                  <a:pt x="1893101" y="332990"/>
                </a:cubicBezTo>
                <a:cubicBezTo>
                  <a:pt x="1886944" y="368193"/>
                  <a:pt x="1862465" y="398983"/>
                  <a:pt x="1826501" y="399590"/>
                </a:cubicBezTo>
                <a:cubicBezTo>
                  <a:pt x="1534989" y="392132"/>
                  <a:pt x="1477091" y="419668"/>
                  <a:pt x="1222268" y="399590"/>
                </a:cubicBezTo>
                <a:cubicBezTo>
                  <a:pt x="967445" y="379512"/>
                  <a:pt x="877247" y="418936"/>
                  <a:pt x="618036" y="399590"/>
                </a:cubicBezTo>
                <a:cubicBezTo>
                  <a:pt x="358825" y="380244"/>
                  <a:pt x="182882" y="405987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العملاء</a:t>
            </a:r>
            <a:endParaRPr lang="en-US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A81677E-4037-9583-36A9-C2046D1498DF}"/>
              </a:ext>
            </a:extLst>
          </p:cNvPr>
          <p:cNvSpPr/>
          <p:nvPr/>
        </p:nvSpPr>
        <p:spPr>
          <a:xfrm>
            <a:off x="10073560" y="3055304"/>
            <a:ext cx="1893101" cy="399590"/>
          </a:xfrm>
          <a:custGeom>
            <a:avLst/>
            <a:gdLst>
              <a:gd name="connsiteX0" fmla="*/ 0 w 1893101"/>
              <a:gd name="connsiteY0" fmla="*/ 66600 h 399590"/>
              <a:gd name="connsiteX1" fmla="*/ 66600 w 1893101"/>
              <a:gd name="connsiteY1" fmla="*/ 0 h 399590"/>
              <a:gd name="connsiteX2" fmla="*/ 670833 w 1893101"/>
              <a:gd name="connsiteY2" fmla="*/ 0 h 399590"/>
              <a:gd name="connsiteX3" fmla="*/ 1275065 w 1893101"/>
              <a:gd name="connsiteY3" fmla="*/ 0 h 399590"/>
              <a:gd name="connsiteX4" fmla="*/ 1826501 w 1893101"/>
              <a:gd name="connsiteY4" fmla="*/ 0 h 399590"/>
              <a:gd name="connsiteX5" fmla="*/ 1893101 w 1893101"/>
              <a:gd name="connsiteY5" fmla="*/ 66600 h 399590"/>
              <a:gd name="connsiteX6" fmla="*/ 1893101 w 1893101"/>
              <a:gd name="connsiteY6" fmla="*/ 332990 h 399590"/>
              <a:gd name="connsiteX7" fmla="*/ 1826501 w 1893101"/>
              <a:gd name="connsiteY7" fmla="*/ 399590 h 399590"/>
              <a:gd name="connsiteX8" fmla="*/ 1222268 w 1893101"/>
              <a:gd name="connsiteY8" fmla="*/ 399590 h 399590"/>
              <a:gd name="connsiteX9" fmla="*/ 618036 w 1893101"/>
              <a:gd name="connsiteY9" fmla="*/ 399590 h 399590"/>
              <a:gd name="connsiteX10" fmla="*/ 66600 w 1893101"/>
              <a:gd name="connsiteY10" fmla="*/ 399590 h 399590"/>
              <a:gd name="connsiteX11" fmla="*/ 0 w 1893101"/>
              <a:gd name="connsiteY11" fmla="*/ 332990 h 399590"/>
              <a:gd name="connsiteX12" fmla="*/ 0 w 1893101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3101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227225" y="15188"/>
                  <a:pt x="386965" y="-19684"/>
                  <a:pt x="670833" y="0"/>
                </a:cubicBezTo>
                <a:cubicBezTo>
                  <a:pt x="954701" y="19684"/>
                  <a:pt x="1035908" y="13189"/>
                  <a:pt x="1275065" y="0"/>
                </a:cubicBezTo>
                <a:cubicBezTo>
                  <a:pt x="1514222" y="-13189"/>
                  <a:pt x="1591738" y="-16007"/>
                  <a:pt x="1826501" y="0"/>
                </a:cubicBezTo>
                <a:cubicBezTo>
                  <a:pt x="1858838" y="-436"/>
                  <a:pt x="1896000" y="28393"/>
                  <a:pt x="1893101" y="66600"/>
                </a:cubicBezTo>
                <a:cubicBezTo>
                  <a:pt x="1902575" y="138300"/>
                  <a:pt x="1880609" y="226928"/>
                  <a:pt x="1893101" y="332990"/>
                </a:cubicBezTo>
                <a:cubicBezTo>
                  <a:pt x="1884279" y="369513"/>
                  <a:pt x="1862803" y="398583"/>
                  <a:pt x="1826501" y="399590"/>
                </a:cubicBezTo>
                <a:cubicBezTo>
                  <a:pt x="1590376" y="391845"/>
                  <a:pt x="1479833" y="411521"/>
                  <a:pt x="1222268" y="399590"/>
                </a:cubicBezTo>
                <a:cubicBezTo>
                  <a:pt x="964703" y="387659"/>
                  <a:pt x="756040" y="405448"/>
                  <a:pt x="618036" y="399590"/>
                </a:cubicBezTo>
                <a:cubicBezTo>
                  <a:pt x="480032" y="393732"/>
                  <a:pt x="264780" y="420699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893101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64782" y="-3089"/>
                  <a:pt x="484843" y="-10359"/>
                  <a:pt x="653234" y="0"/>
                </a:cubicBezTo>
                <a:cubicBezTo>
                  <a:pt x="821625" y="10359"/>
                  <a:pt x="968840" y="-11587"/>
                  <a:pt x="1275065" y="0"/>
                </a:cubicBezTo>
                <a:cubicBezTo>
                  <a:pt x="1581290" y="11587"/>
                  <a:pt x="1656182" y="19355"/>
                  <a:pt x="1826501" y="0"/>
                </a:cubicBezTo>
                <a:cubicBezTo>
                  <a:pt x="1860739" y="3418"/>
                  <a:pt x="1892855" y="25716"/>
                  <a:pt x="1893101" y="66600"/>
                </a:cubicBezTo>
                <a:cubicBezTo>
                  <a:pt x="1893719" y="163177"/>
                  <a:pt x="1899052" y="233743"/>
                  <a:pt x="1893101" y="332990"/>
                </a:cubicBezTo>
                <a:cubicBezTo>
                  <a:pt x="1886944" y="368193"/>
                  <a:pt x="1862465" y="398983"/>
                  <a:pt x="1826501" y="399590"/>
                </a:cubicBezTo>
                <a:cubicBezTo>
                  <a:pt x="1534989" y="392132"/>
                  <a:pt x="1477091" y="419668"/>
                  <a:pt x="1222268" y="399590"/>
                </a:cubicBezTo>
                <a:cubicBezTo>
                  <a:pt x="967445" y="379512"/>
                  <a:pt x="877247" y="418936"/>
                  <a:pt x="618036" y="399590"/>
                </a:cubicBezTo>
                <a:cubicBezTo>
                  <a:pt x="358825" y="380244"/>
                  <a:pt x="182882" y="405987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المخزون</a:t>
            </a:r>
            <a:endParaRPr lang="en-US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BFE42C1-91C0-0A7F-D87A-B047F5597CF4}"/>
              </a:ext>
            </a:extLst>
          </p:cNvPr>
          <p:cNvSpPr/>
          <p:nvPr/>
        </p:nvSpPr>
        <p:spPr>
          <a:xfrm>
            <a:off x="205862" y="5422231"/>
            <a:ext cx="1893101" cy="399590"/>
          </a:xfrm>
          <a:custGeom>
            <a:avLst/>
            <a:gdLst>
              <a:gd name="connsiteX0" fmla="*/ 0 w 1893101"/>
              <a:gd name="connsiteY0" fmla="*/ 66600 h 399590"/>
              <a:gd name="connsiteX1" fmla="*/ 66600 w 1893101"/>
              <a:gd name="connsiteY1" fmla="*/ 0 h 399590"/>
              <a:gd name="connsiteX2" fmla="*/ 670833 w 1893101"/>
              <a:gd name="connsiteY2" fmla="*/ 0 h 399590"/>
              <a:gd name="connsiteX3" fmla="*/ 1275065 w 1893101"/>
              <a:gd name="connsiteY3" fmla="*/ 0 h 399590"/>
              <a:gd name="connsiteX4" fmla="*/ 1826501 w 1893101"/>
              <a:gd name="connsiteY4" fmla="*/ 0 h 399590"/>
              <a:gd name="connsiteX5" fmla="*/ 1893101 w 1893101"/>
              <a:gd name="connsiteY5" fmla="*/ 66600 h 399590"/>
              <a:gd name="connsiteX6" fmla="*/ 1893101 w 1893101"/>
              <a:gd name="connsiteY6" fmla="*/ 332990 h 399590"/>
              <a:gd name="connsiteX7" fmla="*/ 1826501 w 1893101"/>
              <a:gd name="connsiteY7" fmla="*/ 399590 h 399590"/>
              <a:gd name="connsiteX8" fmla="*/ 1222268 w 1893101"/>
              <a:gd name="connsiteY8" fmla="*/ 399590 h 399590"/>
              <a:gd name="connsiteX9" fmla="*/ 618036 w 1893101"/>
              <a:gd name="connsiteY9" fmla="*/ 399590 h 399590"/>
              <a:gd name="connsiteX10" fmla="*/ 66600 w 1893101"/>
              <a:gd name="connsiteY10" fmla="*/ 399590 h 399590"/>
              <a:gd name="connsiteX11" fmla="*/ 0 w 1893101"/>
              <a:gd name="connsiteY11" fmla="*/ 332990 h 399590"/>
              <a:gd name="connsiteX12" fmla="*/ 0 w 1893101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3101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227225" y="15188"/>
                  <a:pt x="386965" y="-19684"/>
                  <a:pt x="670833" y="0"/>
                </a:cubicBezTo>
                <a:cubicBezTo>
                  <a:pt x="954701" y="19684"/>
                  <a:pt x="1035908" y="13189"/>
                  <a:pt x="1275065" y="0"/>
                </a:cubicBezTo>
                <a:cubicBezTo>
                  <a:pt x="1514222" y="-13189"/>
                  <a:pt x="1591738" y="-16007"/>
                  <a:pt x="1826501" y="0"/>
                </a:cubicBezTo>
                <a:cubicBezTo>
                  <a:pt x="1858838" y="-436"/>
                  <a:pt x="1896000" y="28393"/>
                  <a:pt x="1893101" y="66600"/>
                </a:cubicBezTo>
                <a:cubicBezTo>
                  <a:pt x="1902575" y="138300"/>
                  <a:pt x="1880609" y="226928"/>
                  <a:pt x="1893101" y="332990"/>
                </a:cubicBezTo>
                <a:cubicBezTo>
                  <a:pt x="1884279" y="369513"/>
                  <a:pt x="1862803" y="398583"/>
                  <a:pt x="1826501" y="399590"/>
                </a:cubicBezTo>
                <a:cubicBezTo>
                  <a:pt x="1590376" y="391845"/>
                  <a:pt x="1479833" y="411521"/>
                  <a:pt x="1222268" y="399590"/>
                </a:cubicBezTo>
                <a:cubicBezTo>
                  <a:pt x="964703" y="387659"/>
                  <a:pt x="756040" y="405448"/>
                  <a:pt x="618036" y="399590"/>
                </a:cubicBezTo>
                <a:cubicBezTo>
                  <a:pt x="480032" y="393732"/>
                  <a:pt x="264780" y="420699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893101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64782" y="-3089"/>
                  <a:pt x="484843" y="-10359"/>
                  <a:pt x="653234" y="0"/>
                </a:cubicBezTo>
                <a:cubicBezTo>
                  <a:pt x="821625" y="10359"/>
                  <a:pt x="968840" y="-11587"/>
                  <a:pt x="1275065" y="0"/>
                </a:cubicBezTo>
                <a:cubicBezTo>
                  <a:pt x="1581290" y="11587"/>
                  <a:pt x="1656182" y="19355"/>
                  <a:pt x="1826501" y="0"/>
                </a:cubicBezTo>
                <a:cubicBezTo>
                  <a:pt x="1860739" y="3418"/>
                  <a:pt x="1892855" y="25716"/>
                  <a:pt x="1893101" y="66600"/>
                </a:cubicBezTo>
                <a:cubicBezTo>
                  <a:pt x="1893719" y="163177"/>
                  <a:pt x="1899052" y="233743"/>
                  <a:pt x="1893101" y="332990"/>
                </a:cubicBezTo>
                <a:cubicBezTo>
                  <a:pt x="1886944" y="368193"/>
                  <a:pt x="1862465" y="398983"/>
                  <a:pt x="1826501" y="399590"/>
                </a:cubicBezTo>
                <a:cubicBezTo>
                  <a:pt x="1534989" y="392132"/>
                  <a:pt x="1477091" y="419668"/>
                  <a:pt x="1222268" y="399590"/>
                </a:cubicBezTo>
                <a:cubicBezTo>
                  <a:pt x="967445" y="379512"/>
                  <a:pt x="877247" y="418936"/>
                  <a:pt x="618036" y="399590"/>
                </a:cubicBezTo>
                <a:cubicBezTo>
                  <a:pt x="358825" y="380244"/>
                  <a:pt x="182882" y="405987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2060"/>
                </a:solidFill>
              </a:rPr>
              <a:t>Other Receivables</a:t>
            </a:r>
            <a:endParaRPr lang="en-US" sz="12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11963E2-5BE4-08BF-2A43-11A885382112}"/>
              </a:ext>
            </a:extLst>
          </p:cNvPr>
          <p:cNvSpPr/>
          <p:nvPr/>
        </p:nvSpPr>
        <p:spPr>
          <a:xfrm>
            <a:off x="6051189" y="153234"/>
            <a:ext cx="2727480" cy="399590"/>
          </a:xfrm>
          <a:custGeom>
            <a:avLst/>
            <a:gdLst>
              <a:gd name="connsiteX0" fmla="*/ 0 w 2727480"/>
              <a:gd name="connsiteY0" fmla="*/ 66600 h 399590"/>
              <a:gd name="connsiteX1" fmla="*/ 66600 w 2727480"/>
              <a:gd name="connsiteY1" fmla="*/ 0 h 399590"/>
              <a:gd name="connsiteX2" fmla="*/ 741113 w 2727480"/>
              <a:gd name="connsiteY2" fmla="*/ 0 h 399590"/>
              <a:gd name="connsiteX3" fmla="*/ 1337797 w 2727480"/>
              <a:gd name="connsiteY3" fmla="*/ 0 h 399590"/>
              <a:gd name="connsiteX4" fmla="*/ 2012310 w 2727480"/>
              <a:gd name="connsiteY4" fmla="*/ 0 h 399590"/>
              <a:gd name="connsiteX5" fmla="*/ 2660880 w 2727480"/>
              <a:gd name="connsiteY5" fmla="*/ 0 h 399590"/>
              <a:gd name="connsiteX6" fmla="*/ 2727480 w 2727480"/>
              <a:gd name="connsiteY6" fmla="*/ 66600 h 399590"/>
              <a:gd name="connsiteX7" fmla="*/ 2727480 w 2727480"/>
              <a:gd name="connsiteY7" fmla="*/ 332990 h 399590"/>
              <a:gd name="connsiteX8" fmla="*/ 2660880 w 2727480"/>
              <a:gd name="connsiteY8" fmla="*/ 399590 h 399590"/>
              <a:gd name="connsiteX9" fmla="*/ 2064196 w 2727480"/>
              <a:gd name="connsiteY9" fmla="*/ 399590 h 399590"/>
              <a:gd name="connsiteX10" fmla="*/ 1389683 w 2727480"/>
              <a:gd name="connsiteY10" fmla="*/ 399590 h 399590"/>
              <a:gd name="connsiteX11" fmla="*/ 792998 w 2727480"/>
              <a:gd name="connsiteY11" fmla="*/ 399590 h 399590"/>
              <a:gd name="connsiteX12" fmla="*/ 66600 w 2727480"/>
              <a:gd name="connsiteY12" fmla="*/ 399590 h 399590"/>
              <a:gd name="connsiteX13" fmla="*/ 0 w 2727480"/>
              <a:gd name="connsiteY13" fmla="*/ 332990 h 399590"/>
              <a:gd name="connsiteX14" fmla="*/ 0 w 2727480"/>
              <a:gd name="connsiteY14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27480" h="399590" fill="none" extrusionOk="0">
                <a:moveTo>
                  <a:pt x="0" y="66600"/>
                </a:moveTo>
                <a:cubicBezTo>
                  <a:pt x="-1319" y="26026"/>
                  <a:pt x="27749" y="2710"/>
                  <a:pt x="66600" y="0"/>
                </a:cubicBezTo>
                <a:cubicBezTo>
                  <a:pt x="249012" y="32760"/>
                  <a:pt x="519583" y="-1033"/>
                  <a:pt x="741113" y="0"/>
                </a:cubicBezTo>
                <a:cubicBezTo>
                  <a:pt x="962643" y="1033"/>
                  <a:pt x="1048044" y="-26409"/>
                  <a:pt x="1337797" y="0"/>
                </a:cubicBezTo>
                <a:cubicBezTo>
                  <a:pt x="1627550" y="26409"/>
                  <a:pt x="1689033" y="-31035"/>
                  <a:pt x="2012310" y="0"/>
                </a:cubicBezTo>
                <a:cubicBezTo>
                  <a:pt x="2335587" y="31035"/>
                  <a:pt x="2369534" y="-22801"/>
                  <a:pt x="2660880" y="0"/>
                </a:cubicBezTo>
                <a:cubicBezTo>
                  <a:pt x="2703641" y="2945"/>
                  <a:pt x="2727776" y="34586"/>
                  <a:pt x="2727480" y="66600"/>
                </a:cubicBezTo>
                <a:cubicBezTo>
                  <a:pt x="2727071" y="145208"/>
                  <a:pt x="2720880" y="278051"/>
                  <a:pt x="2727480" y="332990"/>
                </a:cubicBezTo>
                <a:cubicBezTo>
                  <a:pt x="2730609" y="368370"/>
                  <a:pt x="2698184" y="398465"/>
                  <a:pt x="2660880" y="399590"/>
                </a:cubicBezTo>
                <a:cubicBezTo>
                  <a:pt x="2477808" y="391573"/>
                  <a:pt x="2236926" y="413744"/>
                  <a:pt x="2064196" y="399590"/>
                </a:cubicBezTo>
                <a:cubicBezTo>
                  <a:pt x="1891466" y="385436"/>
                  <a:pt x="1667067" y="381070"/>
                  <a:pt x="1389683" y="399590"/>
                </a:cubicBezTo>
                <a:cubicBezTo>
                  <a:pt x="1112299" y="418110"/>
                  <a:pt x="978695" y="417571"/>
                  <a:pt x="792998" y="399590"/>
                </a:cubicBezTo>
                <a:cubicBezTo>
                  <a:pt x="607302" y="381609"/>
                  <a:pt x="298672" y="369095"/>
                  <a:pt x="66600" y="399590"/>
                </a:cubicBezTo>
                <a:cubicBezTo>
                  <a:pt x="31039" y="399089"/>
                  <a:pt x="2323" y="371840"/>
                  <a:pt x="0" y="332990"/>
                </a:cubicBezTo>
                <a:cubicBezTo>
                  <a:pt x="10228" y="258184"/>
                  <a:pt x="918" y="197869"/>
                  <a:pt x="0" y="66600"/>
                </a:cubicBezTo>
                <a:close/>
              </a:path>
              <a:path w="2727480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38719" y="-30008"/>
                  <a:pt x="536710" y="6073"/>
                  <a:pt x="715170" y="0"/>
                </a:cubicBezTo>
                <a:cubicBezTo>
                  <a:pt x="893630" y="-6073"/>
                  <a:pt x="1175875" y="21243"/>
                  <a:pt x="1415626" y="0"/>
                </a:cubicBezTo>
                <a:cubicBezTo>
                  <a:pt x="1655377" y="-21243"/>
                  <a:pt x="2076664" y="-18673"/>
                  <a:pt x="2660880" y="0"/>
                </a:cubicBezTo>
                <a:cubicBezTo>
                  <a:pt x="2695118" y="3418"/>
                  <a:pt x="2727234" y="25716"/>
                  <a:pt x="2727480" y="66600"/>
                </a:cubicBezTo>
                <a:cubicBezTo>
                  <a:pt x="2728098" y="163177"/>
                  <a:pt x="2733431" y="233743"/>
                  <a:pt x="2727480" y="332990"/>
                </a:cubicBezTo>
                <a:cubicBezTo>
                  <a:pt x="2721323" y="368193"/>
                  <a:pt x="2696844" y="398983"/>
                  <a:pt x="2660880" y="399590"/>
                </a:cubicBezTo>
                <a:cubicBezTo>
                  <a:pt x="2504495" y="383722"/>
                  <a:pt x="2130969" y="397203"/>
                  <a:pt x="1986367" y="399590"/>
                </a:cubicBezTo>
                <a:cubicBezTo>
                  <a:pt x="1841765" y="401977"/>
                  <a:pt x="1513580" y="411672"/>
                  <a:pt x="1311854" y="399590"/>
                </a:cubicBezTo>
                <a:cubicBezTo>
                  <a:pt x="1110128" y="387508"/>
                  <a:pt x="963049" y="422235"/>
                  <a:pt x="741113" y="399590"/>
                </a:cubicBezTo>
                <a:cubicBezTo>
                  <a:pt x="519177" y="376945"/>
                  <a:pt x="400475" y="416806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أصول يمكن تسييلها بسرعة</a:t>
            </a:r>
            <a:endParaRPr lang="en-US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3CC774-C3BD-FEE8-7211-A2D923C5E705}"/>
              </a:ext>
            </a:extLst>
          </p:cNvPr>
          <p:cNvSpPr txBox="1"/>
          <p:nvPr/>
        </p:nvSpPr>
        <p:spPr>
          <a:xfrm>
            <a:off x="9272659" y="85688"/>
            <a:ext cx="2030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b="1" dirty="0">
                <a:latin typeface="Cairo" panose="00000500000000000000" pitchFamily="2" charset="-78"/>
                <a:cs typeface="Cairo" panose="00000500000000000000" pitchFamily="2" charset="-78"/>
              </a:rPr>
              <a:t>الأصول المتداولة</a:t>
            </a:r>
            <a:endParaRPr lang="en-US" b="1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189987D-DC4A-F9F6-1E94-02616F3B0601}"/>
              </a:ext>
            </a:extLst>
          </p:cNvPr>
          <p:cNvSpPr/>
          <p:nvPr/>
        </p:nvSpPr>
        <p:spPr>
          <a:xfrm>
            <a:off x="6449362" y="1654260"/>
            <a:ext cx="4029793" cy="840345"/>
          </a:xfrm>
          <a:custGeom>
            <a:avLst/>
            <a:gdLst>
              <a:gd name="connsiteX0" fmla="*/ 0 w 4029793"/>
              <a:gd name="connsiteY0" fmla="*/ 140060 h 840345"/>
              <a:gd name="connsiteX1" fmla="*/ 140060 w 4029793"/>
              <a:gd name="connsiteY1" fmla="*/ 0 h 840345"/>
              <a:gd name="connsiteX2" fmla="*/ 690012 w 4029793"/>
              <a:gd name="connsiteY2" fmla="*/ 0 h 840345"/>
              <a:gd name="connsiteX3" fmla="*/ 1389951 w 4029793"/>
              <a:gd name="connsiteY3" fmla="*/ 0 h 840345"/>
              <a:gd name="connsiteX4" fmla="*/ 1939903 w 4029793"/>
              <a:gd name="connsiteY4" fmla="*/ 0 h 840345"/>
              <a:gd name="connsiteX5" fmla="*/ 2489855 w 4029793"/>
              <a:gd name="connsiteY5" fmla="*/ 0 h 840345"/>
              <a:gd name="connsiteX6" fmla="*/ 3152297 w 4029793"/>
              <a:gd name="connsiteY6" fmla="*/ 0 h 840345"/>
              <a:gd name="connsiteX7" fmla="*/ 3889733 w 4029793"/>
              <a:gd name="connsiteY7" fmla="*/ 0 h 840345"/>
              <a:gd name="connsiteX8" fmla="*/ 4029793 w 4029793"/>
              <a:gd name="connsiteY8" fmla="*/ 140060 h 840345"/>
              <a:gd name="connsiteX9" fmla="*/ 4029793 w 4029793"/>
              <a:gd name="connsiteY9" fmla="*/ 700285 h 840345"/>
              <a:gd name="connsiteX10" fmla="*/ 3889733 w 4029793"/>
              <a:gd name="connsiteY10" fmla="*/ 840345 h 840345"/>
              <a:gd name="connsiteX11" fmla="*/ 3302284 w 4029793"/>
              <a:gd name="connsiteY11" fmla="*/ 840345 h 840345"/>
              <a:gd name="connsiteX12" fmla="*/ 2789829 w 4029793"/>
              <a:gd name="connsiteY12" fmla="*/ 840345 h 840345"/>
              <a:gd name="connsiteX13" fmla="*/ 2127387 w 4029793"/>
              <a:gd name="connsiteY13" fmla="*/ 840345 h 840345"/>
              <a:gd name="connsiteX14" fmla="*/ 1539938 w 4029793"/>
              <a:gd name="connsiteY14" fmla="*/ 840345 h 840345"/>
              <a:gd name="connsiteX15" fmla="*/ 839999 w 4029793"/>
              <a:gd name="connsiteY15" fmla="*/ 840345 h 840345"/>
              <a:gd name="connsiteX16" fmla="*/ 140060 w 4029793"/>
              <a:gd name="connsiteY16" fmla="*/ 840345 h 840345"/>
              <a:gd name="connsiteX17" fmla="*/ 0 w 4029793"/>
              <a:gd name="connsiteY17" fmla="*/ 700285 h 840345"/>
              <a:gd name="connsiteX18" fmla="*/ 0 w 4029793"/>
              <a:gd name="connsiteY18" fmla="*/ 140060 h 840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29793" h="840345" fill="none" extrusionOk="0">
                <a:moveTo>
                  <a:pt x="0" y="140060"/>
                </a:moveTo>
                <a:cubicBezTo>
                  <a:pt x="-7337" y="61987"/>
                  <a:pt x="69986" y="-3578"/>
                  <a:pt x="140060" y="0"/>
                </a:cubicBezTo>
                <a:cubicBezTo>
                  <a:pt x="277866" y="-4459"/>
                  <a:pt x="437761" y="6874"/>
                  <a:pt x="690012" y="0"/>
                </a:cubicBezTo>
                <a:cubicBezTo>
                  <a:pt x="942263" y="-6874"/>
                  <a:pt x="1069798" y="-2706"/>
                  <a:pt x="1389951" y="0"/>
                </a:cubicBezTo>
                <a:cubicBezTo>
                  <a:pt x="1710104" y="2706"/>
                  <a:pt x="1704055" y="20246"/>
                  <a:pt x="1939903" y="0"/>
                </a:cubicBezTo>
                <a:cubicBezTo>
                  <a:pt x="2175751" y="-20246"/>
                  <a:pt x="2313135" y="-10142"/>
                  <a:pt x="2489855" y="0"/>
                </a:cubicBezTo>
                <a:cubicBezTo>
                  <a:pt x="2666575" y="10142"/>
                  <a:pt x="2990676" y="-15241"/>
                  <a:pt x="3152297" y="0"/>
                </a:cubicBezTo>
                <a:cubicBezTo>
                  <a:pt x="3313918" y="15241"/>
                  <a:pt x="3564731" y="-24616"/>
                  <a:pt x="3889733" y="0"/>
                </a:cubicBezTo>
                <a:cubicBezTo>
                  <a:pt x="3965565" y="-5856"/>
                  <a:pt x="4023990" y="56969"/>
                  <a:pt x="4029793" y="140060"/>
                </a:cubicBezTo>
                <a:cubicBezTo>
                  <a:pt x="4033825" y="393253"/>
                  <a:pt x="4014294" y="432711"/>
                  <a:pt x="4029793" y="700285"/>
                </a:cubicBezTo>
                <a:cubicBezTo>
                  <a:pt x="4042402" y="772464"/>
                  <a:pt x="3979001" y="850952"/>
                  <a:pt x="3889733" y="840345"/>
                </a:cubicBezTo>
                <a:cubicBezTo>
                  <a:pt x="3619462" y="827235"/>
                  <a:pt x="3441544" y="841647"/>
                  <a:pt x="3302284" y="840345"/>
                </a:cubicBezTo>
                <a:cubicBezTo>
                  <a:pt x="3163024" y="839043"/>
                  <a:pt x="2930394" y="817415"/>
                  <a:pt x="2789829" y="840345"/>
                </a:cubicBezTo>
                <a:cubicBezTo>
                  <a:pt x="2649264" y="863275"/>
                  <a:pt x="2442781" y="807947"/>
                  <a:pt x="2127387" y="840345"/>
                </a:cubicBezTo>
                <a:cubicBezTo>
                  <a:pt x="1811993" y="872743"/>
                  <a:pt x="1825269" y="814228"/>
                  <a:pt x="1539938" y="840345"/>
                </a:cubicBezTo>
                <a:cubicBezTo>
                  <a:pt x="1254607" y="866462"/>
                  <a:pt x="1036037" y="813466"/>
                  <a:pt x="839999" y="840345"/>
                </a:cubicBezTo>
                <a:cubicBezTo>
                  <a:pt x="643961" y="867224"/>
                  <a:pt x="293224" y="855681"/>
                  <a:pt x="140060" y="840345"/>
                </a:cubicBezTo>
                <a:cubicBezTo>
                  <a:pt x="56504" y="842198"/>
                  <a:pt x="1644" y="770206"/>
                  <a:pt x="0" y="700285"/>
                </a:cubicBezTo>
                <a:cubicBezTo>
                  <a:pt x="21199" y="522222"/>
                  <a:pt x="-16080" y="284692"/>
                  <a:pt x="0" y="140060"/>
                </a:cubicBezTo>
                <a:close/>
              </a:path>
              <a:path w="4029793" h="840345" stroke="0" extrusionOk="0">
                <a:moveTo>
                  <a:pt x="0" y="140060"/>
                </a:moveTo>
                <a:cubicBezTo>
                  <a:pt x="2833" y="58637"/>
                  <a:pt x="60168" y="18909"/>
                  <a:pt x="140060" y="0"/>
                </a:cubicBezTo>
                <a:cubicBezTo>
                  <a:pt x="286291" y="19454"/>
                  <a:pt x="621321" y="-15762"/>
                  <a:pt x="765005" y="0"/>
                </a:cubicBezTo>
                <a:cubicBezTo>
                  <a:pt x="908689" y="15762"/>
                  <a:pt x="1199331" y="21325"/>
                  <a:pt x="1464944" y="0"/>
                </a:cubicBezTo>
                <a:cubicBezTo>
                  <a:pt x="1730557" y="-21325"/>
                  <a:pt x="1842397" y="-29675"/>
                  <a:pt x="2164883" y="0"/>
                </a:cubicBezTo>
                <a:cubicBezTo>
                  <a:pt x="2487369" y="29675"/>
                  <a:pt x="2470712" y="13051"/>
                  <a:pt x="2752332" y="0"/>
                </a:cubicBezTo>
                <a:cubicBezTo>
                  <a:pt x="3033952" y="-13051"/>
                  <a:pt x="3507377" y="11556"/>
                  <a:pt x="3889733" y="0"/>
                </a:cubicBezTo>
                <a:cubicBezTo>
                  <a:pt x="3959042" y="11152"/>
                  <a:pt x="4045355" y="59429"/>
                  <a:pt x="4029793" y="140060"/>
                </a:cubicBezTo>
                <a:cubicBezTo>
                  <a:pt x="4041240" y="311180"/>
                  <a:pt x="4034540" y="511280"/>
                  <a:pt x="4029793" y="700285"/>
                </a:cubicBezTo>
                <a:cubicBezTo>
                  <a:pt x="4026780" y="795491"/>
                  <a:pt x="3970394" y="847924"/>
                  <a:pt x="3889733" y="840345"/>
                </a:cubicBezTo>
                <a:cubicBezTo>
                  <a:pt x="3663344" y="832228"/>
                  <a:pt x="3446228" y="855813"/>
                  <a:pt x="3302284" y="840345"/>
                </a:cubicBezTo>
                <a:cubicBezTo>
                  <a:pt x="3158340" y="824877"/>
                  <a:pt x="2996265" y="838424"/>
                  <a:pt x="2714835" y="840345"/>
                </a:cubicBezTo>
                <a:cubicBezTo>
                  <a:pt x="2433405" y="842266"/>
                  <a:pt x="2253431" y="870414"/>
                  <a:pt x="2014897" y="840345"/>
                </a:cubicBezTo>
                <a:cubicBezTo>
                  <a:pt x="1776363" y="810276"/>
                  <a:pt x="1632521" y="838795"/>
                  <a:pt x="1389951" y="840345"/>
                </a:cubicBezTo>
                <a:cubicBezTo>
                  <a:pt x="1147381" y="841895"/>
                  <a:pt x="976668" y="863175"/>
                  <a:pt x="690012" y="840345"/>
                </a:cubicBezTo>
                <a:cubicBezTo>
                  <a:pt x="403356" y="817515"/>
                  <a:pt x="312037" y="863609"/>
                  <a:pt x="140060" y="840345"/>
                </a:cubicBezTo>
                <a:cubicBezTo>
                  <a:pt x="63362" y="835949"/>
                  <a:pt x="15784" y="781694"/>
                  <a:pt x="0" y="700285"/>
                </a:cubicBezTo>
                <a:cubicBezTo>
                  <a:pt x="-19942" y="555139"/>
                  <a:pt x="-5243" y="413397"/>
                  <a:pt x="0" y="140060"/>
                </a:cubicBezTo>
                <a:close/>
              </a:path>
            </a:pathLst>
          </a:custGeom>
          <a:pattFill prst="pct5">
            <a:fgClr>
              <a:schemeClr val="tx2">
                <a:lumMod val="20000"/>
                <a:lumOff val="80000"/>
              </a:schemeClr>
            </a:fgClr>
            <a:bgClr>
              <a:schemeClr val="tx1"/>
            </a:bgClr>
          </a:patt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EG" sz="11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النقد في متناول اليد: </a:t>
            </a:r>
            <a:r>
              <a:rPr lang="ar-EG" sz="1100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العملة المادية والعملات المعدنية.</a:t>
            </a:r>
            <a:endParaRPr lang="en-US" sz="1100" dirty="0">
              <a:solidFill>
                <a:srgbClr val="00B05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ar-EG" sz="11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النقد في البنك: </a:t>
            </a:r>
            <a:r>
              <a:rPr lang="ar-EG" sz="1100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الحسابات الجارية وحسابات التوفير.</a:t>
            </a:r>
            <a:endParaRPr lang="en-US" sz="1100" dirty="0">
              <a:solidFill>
                <a:srgbClr val="00B05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ar-EG" sz="11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صناديق أسواق المال: </a:t>
            </a:r>
            <a:r>
              <a:rPr lang="ar-EG" sz="1100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استثمارات قصيرة الأجل وعالية السيولة.</a:t>
            </a:r>
            <a:endParaRPr lang="en-US" sz="1100" dirty="0">
              <a:solidFill>
                <a:srgbClr val="00B05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27ECC5B-1ADC-1910-99B2-A607E407E117}"/>
              </a:ext>
            </a:extLst>
          </p:cNvPr>
          <p:cNvSpPr/>
          <p:nvPr/>
        </p:nvSpPr>
        <p:spPr>
          <a:xfrm>
            <a:off x="1780586" y="1730720"/>
            <a:ext cx="4477770" cy="763885"/>
          </a:xfrm>
          <a:custGeom>
            <a:avLst/>
            <a:gdLst>
              <a:gd name="connsiteX0" fmla="*/ 0 w 4477770"/>
              <a:gd name="connsiteY0" fmla="*/ 127317 h 763885"/>
              <a:gd name="connsiteX1" fmla="*/ 127317 w 4477770"/>
              <a:gd name="connsiteY1" fmla="*/ 0 h 763885"/>
              <a:gd name="connsiteX2" fmla="*/ 730622 w 4477770"/>
              <a:gd name="connsiteY2" fmla="*/ 0 h 763885"/>
              <a:gd name="connsiteX3" fmla="*/ 1249465 w 4477770"/>
              <a:gd name="connsiteY3" fmla="*/ 0 h 763885"/>
              <a:gd name="connsiteX4" fmla="*/ 1895001 w 4477770"/>
              <a:gd name="connsiteY4" fmla="*/ 0 h 763885"/>
              <a:gd name="connsiteX5" fmla="*/ 2540538 w 4477770"/>
              <a:gd name="connsiteY5" fmla="*/ 0 h 763885"/>
              <a:gd name="connsiteX6" fmla="*/ 3186074 w 4477770"/>
              <a:gd name="connsiteY6" fmla="*/ 0 h 763885"/>
              <a:gd name="connsiteX7" fmla="*/ 3704916 w 4477770"/>
              <a:gd name="connsiteY7" fmla="*/ 0 h 763885"/>
              <a:gd name="connsiteX8" fmla="*/ 4350453 w 4477770"/>
              <a:gd name="connsiteY8" fmla="*/ 0 h 763885"/>
              <a:gd name="connsiteX9" fmla="*/ 4477770 w 4477770"/>
              <a:gd name="connsiteY9" fmla="*/ 127317 h 763885"/>
              <a:gd name="connsiteX10" fmla="*/ 4477770 w 4477770"/>
              <a:gd name="connsiteY10" fmla="*/ 636568 h 763885"/>
              <a:gd name="connsiteX11" fmla="*/ 4350453 w 4477770"/>
              <a:gd name="connsiteY11" fmla="*/ 763885 h 763885"/>
              <a:gd name="connsiteX12" fmla="*/ 3831611 w 4477770"/>
              <a:gd name="connsiteY12" fmla="*/ 763885 h 763885"/>
              <a:gd name="connsiteX13" fmla="*/ 3143843 w 4477770"/>
              <a:gd name="connsiteY13" fmla="*/ 763885 h 763885"/>
              <a:gd name="connsiteX14" fmla="*/ 2456075 w 4477770"/>
              <a:gd name="connsiteY14" fmla="*/ 763885 h 763885"/>
              <a:gd name="connsiteX15" fmla="*/ 1852770 w 4477770"/>
              <a:gd name="connsiteY15" fmla="*/ 763885 h 763885"/>
              <a:gd name="connsiteX16" fmla="*/ 1291696 w 4477770"/>
              <a:gd name="connsiteY16" fmla="*/ 763885 h 763885"/>
              <a:gd name="connsiteX17" fmla="*/ 730622 w 4477770"/>
              <a:gd name="connsiteY17" fmla="*/ 763885 h 763885"/>
              <a:gd name="connsiteX18" fmla="*/ 127317 w 4477770"/>
              <a:gd name="connsiteY18" fmla="*/ 763885 h 763885"/>
              <a:gd name="connsiteX19" fmla="*/ 0 w 4477770"/>
              <a:gd name="connsiteY19" fmla="*/ 636568 h 763885"/>
              <a:gd name="connsiteX20" fmla="*/ 0 w 4477770"/>
              <a:gd name="connsiteY20" fmla="*/ 127317 h 763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77770" h="763885" fill="none" extrusionOk="0">
                <a:moveTo>
                  <a:pt x="0" y="127317"/>
                </a:moveTo>
                <a:cubicBezTo>
                  <a:pt x="5378" y="59651"/>
                  <a:pt x="57425" y="6802"/>
                  <a:pt x="127317" y="0"/>
                </a:cubicBezTo>
                <a:cubicBezTo>
                  <a:pt x="273602" y="10951"/>
                  <a:pt x="461454" y="-26392"/>
                  <a:pt x="730622" y="0"/>
                </a:cubicBezTo>
                <a:cubicBezTo>
                  <a:pt x="999790" y="26392"/>
                  <a:pt x="1110449" y="-4666"/>
                  <a:pt x="1249465" y="0"/>
                </a:cubicBezTo>
                <a:cubicBezTo>
                  <a:pt x="1388481" y="4666"/>
                  <a:pt x="1646693" y="1139"/>
                  <a:pt x="1895001" y="0"/>
                </a:cubicBezTo>
                <a:cubicBezTo>
                  <a:pt x="2143309" y="-1139"/>
                  <a:pt x="2343057" y="7618"/>
                  <a:pt x="2540538" y="0"/>
                </a:cubicBezTo>
                <a:cubicBezTo>
                  <a:pt x="2738019" y="-7618"/>
                  <a:pt x="2905715" y="22498"/>
                  <a:pt x="3186074" y="0"/>
                </a:cubicBezTo>
                <a:cubicBezTo>
                  <a:pt x="3466433" y="-22498"/>
                  <a:pt x="3453565" y="21987"/>
                  <a:pt x="3704916" y="0"/>
                </a:cubicBezTo>
                <a:cubicBezTo>
                  <a:pt x="3956267" y="-21987"/>
                  <a:pt x="4154363" y="5803"/>
                  <a:pt x="4350453" y="0"/>
                </a:cubicBezTo>
                <a:cubicBezTo>
                  <a:pt x="4422874" y="-864"/>
                  <a:pt x="4483496" y="62099"/>
                  <a:pt x="4477770" y="127317"/>
                </a:cubicBezTo>
                <a:cubicBezTo>
                  <a:pt x="4499726" y="360081"/>
                  <a:pt x="4475376" y="496828"/>
                  <a:pt x="4477770" y="636568"/>
                </a:cubicBezTo>
                <a:cubicBezTo>
                  <a:pt x="4478237" y="705279"/>
                  <a:pt x="4419089" y="765032"/>
                  <a:pt x="4350453" y="763885"/>
                </a:cubicBezTo>
                <a:cubicBezTo>
                  <a:pt x="4134998" y="771757"/>
                  <a:pt x="3984623" y="743582"/>
                  <a:pt x="3831611" y="763885"/>
                </a:cubicBezTo>
                <a:cubicBezTo>
                  <a:pt x="3678599" y="784188"/>
                  <a:pt x="3312995" y="730213"/>
                  <a:pt x="3143843" y="763885"/>
                </a:cubicBezTo>
                <a:cubicBezTo>
                  <a:pt x="2974691" y="797557"/>
                  <a:pt x="2739148" y="749356"/>
                  <a:pt x="2456075" y="763885"/>
                </a:cubicBezTo>
                <a:cubicBezTo>
                  <a:pt x="2173002" y="778414"/>
                  <a:pt x="2065104" y="789580"/>
                  <a:pt x="1852770" y="763885"/>
                </a:cubicBezTo>
                <a:cubicBezTo>
                  <a:pt x="1640437" y="738190"/>
                  <a:pt x="1442285" y="781396"/>
                  <a:pt x="1291696" y="763885"/>
                </a:cubicBezTo>
                <a:cubicBezTo>
                  <a:pt x="1141107" y="746374"/>
                  <a:pt x="937235" y="773543"/>
                  <a:pt x="730622" y="763885"/>
                </a:cubicBezTo>
                <a:cubicBezTo>
                  <a:pt x="524009" y="754227"/>
                  <a:pt x="252579" y="756206"/>
                  <a:pt x="127317" y="763885"/>
                </a:cubicBezTo>
                <a:cubicBezTo>
                  <a:pt x="52204" y="757561"/>
                  <a:pt x="992" y="709240"/>
                  <a:pt x="0" y="636568"/>
                </a:cubicBezTo>
                <a:cubicBezTo>
                  <a:pt x="-24817" y="530189"/>
                  <a:pt x="11612" y="305698"/>
                  <a:pt x="0" y="127317"/>
                </a:cubicBezTo>
                <a:close/>
              </a:path>
              <a:path w="4477770" h="763885" stroke="0" extrusionOk="0">
                <a:moveTo>
                  <a:pt x="0" y="127317"/>
                </a:moveTo>
                <a:cubicBezTo>
                  <a:pt x="3642" y="51770"/>
                  <a:pt x="56727" y="2046"/>
                  <a:pt x="127317" y="0"/>
                </a:cubicBezTo>
                <a:cubicBezTo>
                  <a:pt x="413274" y="-25273"/>
                  <a:pt x="496899" y="-14081"/>
                  <a:pt x="730622" y="0"/>
                </a:cubicBezTo>
                <a:cubicBezTo>
                  <a:pt x="964346" y="14081"/>
                  <a:pt x="1143018" y="11624"/>
                  <a:pt x="1418390" y="0"/>
                </a:cubicBezTo>
                <a:cubicBezTo>
                  <a:pt x="1693762" y="-11624"/>
                  <a:pt x="1814921" y="11957"/>
                  <a:pt x="2106158" y="0"/>
                </a:cubicBezTo>
                <a:cubicBezTo>
                  <a:pt x="2397395" y="-11957"/>
                  <a:pt x="2525663" y="10036"/>
                  <a:pt x="2667232" y="0"/>
                </a:cubicBezTo>
                <a:cubicBezTo>
                  <a:pt x="2808801" y="-10036"/>
                  <a:pt x="3181691" y="19013"/>
                  <a:pt x="3312768" y="0"/>
                </a:cubicBezTo>
                <a:cubicBezTo>
                  <a:pt x="3443845" y="-19013"/>
                  <a:pt x="3985742" y="-11338"/>
                  <a:pt x="4350453" y="0"/>
                </a:cubicBezTo>
                <a:cubicBezTo>
                  <a:pt x="4416715" y="-1039"/>
                  <a:pt x="4473008" y="53471"/>
                  <a:pt x="4477770" y="127317"/>
                </a:cubicBezTo>
                <a:cubicBezTo>
                  <a:pt x="4491506" y="292892"/>
                  <a:pt x="4496800" y="506638"/>
                  <a:pt x="4477770" y="636568"/>
                </a:cubicBezTo>
                <a:cubicBezTo>
                  <a:pt x="4486786" y="720949"/>
                  <a:pt x="4420279" y="766117"/>
                  <a:pt x="4350453" y="763885"/>
                </a:cubicBezTo>
                <a:cubicBezTo>
                  <a:pt x="4185755" y="776057"/>
                  <a:pt x="4020914" y="758983"/>
                  <a:pt x="3789379" y="763885"/>
                </a:cubicBezTo>
                <a:cubicBezTo>
                  <a:pt x="3557844" y="768787"/>
                  <a:pt x="3380130" y="758808"/>
                  <a:pt x="3101611" y="763885"/>
                </a:cubicBezTo>
                <a:cubicBezTo>
                  <a:pt x="2823092" y="768962"/>
                  <a:pt x="2695279" y="748691"/>
                  <a:pt x="2498306" y="763885"/>
                </a:cubicBezTo>
                <a:cubicBezTo>
                  <a:pt x="2301333" y="779079"/>
                  <a:pt x="2031950" y="745634"/>
                  <a:pt x="1810538" y="763885"/>
                </a:cubicBezTo>
                <a:cubicBezTo>
                  <a:pt x="1589126" y="782136"/>
                  <a:pt x="1544713" y="776047"/>
                  <a:pt x="1291696" y="763885"/>
                </a:cubicBezTo>
                <a:cubicBezTo>
                  <a:pt x="1038679" y="751723"/>
                  <a:pt x="924984" y="772804"/>
                  <a:pt x="646159" y="763885"/>
                </a:cubicBezTo>
                <a:cubicBezTo>
                  <a:pt x="367334" y="754966"/>
                  <a:pt x="310712" y="766019"/>
                  <a:pt x="127317" y="763885"/>
                </a:cubicBezTo>
                <a:cubicBezTo>
                  <a:pt x="62742" y="756358"/>
                  <a:pt x="11168" y="709022"/>
                  <a:pt x="0" y="636568"/>
                </a:cubicBezTo>
                <a:cubicBezTo>
                  <a:pt x="-9459" y="385586"/>
                  <a:pt x="-17348" y="231780"/>
                  <a:pt x="0" y="127317"/>
                </a:cubicBezTo>
                <a:close/>
              </a:path>
            </a:pathLst>
          </a:custGeom>
          <a:pattFill prst="pct5">
            <a:fgClr>
              <a:schemeClr val="tx2">
                <a:lumMod val="20000"/>
                <a:lumOff val="80000"/>
              </a:schemeClr>
            </a:fgClr>
            <a:bgClr>
              <a:schemeClr val="tx1"/>
            </a:bgClr>
          </a:patt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EG" sz="11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الذمم المدينة التجارية: </a:t>
            </a:r>
            <a:r>
              <a:rPr lang="ar-EG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المبالغ المستحقة على العملاء مقابل السلع أو الخدمات المقدمة.</a:t>
            </a:r>
            <a:endParaRPr lang="en-US" sz="11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ar-EG" sz="11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السندات المستحقة القبض: </a:t>
            </a:r>
            <a:r>
              <a:rPr lang="ar-EG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سندات إذنية ذات استحقاق قصير الأجل.</a:t>
            </a:r>
            <a:endParaRPr lang="en-US" sz="11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F1D6AB9-9764-5189-D8AA-F114A3475CEC}"/>
              </a:ext>
            </a:extLst>
          </p:cNvPr>
          <p:cNvSpPr/>
          <p:nvPr/>
        </p:nvSpPr>
        <p:spPr>
          <a:xfrm>
            <a:off x="7114203" y="2904973"/>
            <a:ext cx="3343782" cy="681180"/>
          </a:xfrm>
          <a:custGeom>
            <a:avLst/>
            <a:gdLst>
              <a:gd name="connsiteX0" fmla="*/ 0 w 3343782"/>
              <a:gd name="connsiteY0" fmla="*/ 113532 h 681180"/>
              <a:gd name="connsiteX1" fmla="*/ 113532 w 3343782"/>
              <a:gd name="connsiteY1" fmla="*/ 0 h 681180"/>
              <a:gd name="connsiteX2" fmla="*/ 705708 w 3343782"/>
              <a:gd name="connsiteY2" fmla="*/ 0 h 681180"/>
              <a:gd name="connsiteX3" fmla="*/ 1297885 w 3343782"/>
              <a:gd name="connsiteY3" fmla="*/ 0 h 681180"/>
              <a:gd name="connsiteX4" fmla="*/ 1858894 w 3343782"/>
              <a:gd name="connsiteY4" fmla="*/ 0 h 681180"/>
              <a:gd name="connsiteX5" fmla="*/ 2544572 w 3343782"/>
              <a:gd name="connsiteY5" fmla="*/ 0 h 681180"/>
              <a:gd name="connsiteX6" fmla="*/ 3230250 w 3343782"/>
              <a:gd name="connsiteY6" fmla="*/ 0 h 681180"/>
              <a:gd name="connsiteX7" fmla="*/ 3343782 w 3343782"/>
              <a:gd name="connsiteY7" fmla="*/ 113532 h 681180"/>
              <a:gd name="connsiteX8" fmla="*/ 3343782 w 3343782"/>
              <a:gd name="connsiteY8" fmla="*/ 567648 h 681180"/>
              <a:gd name="connsiteX9" fmla="*/ 3230250 w 3343782"/>
              <a:gd name="connsiteY9" fmla="*/ 681180 h 681180"/>
              <a:gd name="connsiteX10" fmla="*/ 2544572 w 3343782"/>
              <a:gd name="connsiteY10" fmla="*/ 681180 h 681180"/>
              <a:gd name="connsiteX11" fmla="*/ 1952396 w 3343782"/>
              <a:gd name="connsiteY11" fmla="*/ 681180 h 681180"/>
              <a:gd name="connsiteX12" fmla="*/ 1422554 w 3343782"/>
              <a:gd name="connsiteY12" fmla="*/ 681180 h 681180"/>
              <a:gd name="connsiteX13" fmla="*/ 736876 w 3343782"/>
              <a:gd name="connsiteY13" fmla="*/ 681180 h 681180"/>
              <a:gd name="connsiteX14" fmla="*/ 113532 w 3343782"/>
              <a:gd name="connsiteY14" fmla="*/ 681180 h 681180"/>
              <a:gd name="connsiteX15" fmla="*/ 0 w 3343782"/>
              <a:gd name="connsiteY15" fmla="*/ 567648 h 681180"/>
              <a:gd name="connsiteX16" fmla="*/ 0 w 3343782"/>
              <a:gd name="connsiteY16" fmla="*/ 113532 h 681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43782" h="681180" fill="none" extrusionOk="0">
                <a:moveTo>
                  <a:pt x="0" y="113532"/>
                </a:moveTo>
                <a:cubicBezTo>
                  <a:pt x="1313" y="38916"/>
                  <a:pt x="44759" y="7006"/>
                  <a:pt x="113532" y="0"/>
                </a:cubicBezTo>
                <a:cubicBezTo>
                  <a:pt x="365405" y="-14110"/>
                  <a:pt x="515567" y="18822"/>
                  <a:pt x="705708" y="0"/>
                </a:cubicBezTo>
                <a:cubicBezTo>
                  <a:pt x="895849" y="-18822"/>
                  <a:pt x="1036686" y="-14234"/>
                  <a:pt x="1297885" y="0"/>
                </a:cubicBezTo>
                <a:cubicBezTo>
                  <a:pt x="1559084" y="14234"/>
                  <a:pt x="1715153" y="-81"/>
                  <a:pt x="1858894" y="0"/>
                </a:cubicBezTo>
                <a:cubicBezTo>
                  <a:pt x="2002635" y="81"/>
                  <a:pt x="2334047" y="23705"/>
                  <a:pt x="2544572" y="0"/>
                </a:cubicBezTo>
                <a:cubicBezTo>
                  <a:pt x="2755097" y="-23705"/>
                  <a:pt x="2992277" y="30999"/>
                  <a:pt x="3230250" y="0"/>
                </a:cubicBezTo>
                <a:cubicBezTo>
                  <a:pt x="3298311" y="-2402"/>
                  <a:pt x="3344418" y="49460"/>
                  <a:pt x="3343782" y="113532"/>
                </a:cubicBezTo>
                <a:cubicBezTo>
                  <a:pt x="3322644" y="325493"/>
                  <a:pt x="3321130" y="453016"/>
                  <a:pt x="3343782" y="567648"/>
                </a:cubicBezTo>
                <a:cubicBezTo>
                  <a:pt x="3341198" y="620402"/>
                  <a:pt x="3283542" y="671875"/>
                  <a:pt x="3230250" y="681180"/>
                </a:cubicBezTo>
                <a:cubicBezTo>
                  <a:pt x="3059321" y="662282"/>
                  <a:pt x="2755475" y="683593"/>
                  <a:pt x="2544572" y="681180"/>
                </a:cubicBezTo>
                <a:cubicBezTo>
                  <a:pt x="2333669" y="678767"/>
                  <a:pt x="2227188" y="676648"/>
                  <a:pt x="1952396" y="681180"/>
                </a:cubicBezTo>
                <a:cubicBezTo>
                  <a:pt x="1677604" y="685712"/>
                  <a:pt x="1549416" y="695364"/>
                  <a:pt x="1422554" y="681180"/>
                </a:cubicBezTo>
                <a:cubicBezTo>
                  <a:pt x="1295692" y="666996"/>
                  <a:pt x="884089" y="681769"/>
                  <a:pt x="736876" y="681180"/>
                </a:cubicBezTo>
                <a:cubicBezTo>
                  <a:pt x="589663" y="680591"/>
                  <a:pt x="318915" y="701202"/>
                  <a:pt x="113532" y="681180"/>
                </a:cubicBezTo>
                <a:cubicBezTo>
                  <a:pt x="58621" y="681300"/>
                  <a:pt x="-3281" y="633159"/>
                  <a:pt x="0" y="567648"/>
                </a:cubicBezTo>
                <a:cubicBezTo>
                  <a:pt x="-3894" y="382008"/>
                  <a:pt x="12545" y="249808"/>
                  <a:pt x="0" y="113532"/>
                </a:cubicBezTo>
                <a:close/>
              </a:path>
              <a:path w="3343782" h="681180" stroke="0" extrusionOk="0">
                <a:moveTo>
                  <a:pt x="0" y="113532"/>
                </a:moveTo>
                <a:cubicBezTo>
                  <a:pt x="1011" y="49378"/>
                  <a:pt x="50631" y="1485"/>
                  <a:pt x="113532" y="0"/>
                </a:cubicBezTo>
                <a:cubicBezTo>
                  <a:pt x="313505" y="11534"/>
                  <a:pt x="591615" y="-30875"/>
                  <a:pt x="736876" y="0"/>
                </a:cubicBezTo>
                <a:cubicBezTo>
                  <a:pt x="882137" y="30875"/>
                  <a:pt x="1207645" y="-27828"/>
                  <a:pt x="1422554" y="0"/>
                </a:cubicBezTo>
                <a:cubicBezTo>
                  <a:pt x="1637463" y="27828"/>
                  <a:pt x="1843650" y="14628"/>
                  <a:pt x="2108232" y="0"/>
                </a:cubicBezTo>
                <a:cubicBezTo>
                  <a:pt x="2372814" y="-14628"/>
                  <a:pt x="2896003" y="-10133"/>
                  <a:pt x="3230250" y="0"/>
                </a:cubicBezTo>
                <a:cubicBezTo>
                  <a:pt x="3296004" y="-10231"/>
                  <a:pt x="3349673" y="54985"/>
                  <a:pt x="3343782" y="113532"/>
                </a:cubicBezTo>
                <a:cubicBezTo>
                  <a:pt x="3321505" y="301416"/>
                  <a:pt x="3332431" y="391890"/>
                  <a:pt x="3343782" y="567648"/>
                </a:cubicBezTo>
                <a:cubicBezTo>
                  <a:pt x="3342182" y="631812"/>
                  <a:pt x="3282982" y="688097"/>
                  <a:pt x="3230250" y="681180"/>
                </a:cubicBezTo>
                <a:cubicBezTo>
                  <a:pt x="3093218" y="650782"/>
                  <a:pt x="2912289" y="658042"/>
                  <a:pt x="2606906" y="681180"/>
                </a:cubicBezTo>
                <a:cubicBezTo>
                  <a:pt x="2301523" y="704318"/>
                  <a:pt x="2227826" y="683000"/>
                  <a:pt x="2077064" y="681180"/>
                </a:cubicBezTo>
                <a:cubicBezTo>
                  <a:pt x="1926302" y="679360"/>
                  <a:pt x="1620999" y="655210"/>
                  <a:pt x="1484888" y="681180"/>
                </a:cubicBezTo>
                <a:cubicBezTo>
                  <a:pt x="1348777" y="707150"/>
                  <a:pt x="1049149" y="662215"/>
                  <a:pt x="799210" y="681180"/>
                </a:cubicBezTo>
                <a:cubicBezTo>
                  <a:pt x="549271" y="700145"/>
                  <a:pt x="427022" y="694235"/>
                  <a:pt x="113532" y="681180"/>
                </a:cubicBezTo>
                <a:cubicBezTo>
                  <a:pt x="49425" y="680329"/>
                  <a:pt x="1292" y="628858"/>
                  <a:pt x="0" y="567648"/>
                </a:cubicBezTo>
                <a:cubicBezTo>
                  <a:pt x="8835" y="426576"/>
                  <a:pt x="-21246" y="218785"/>
                  <a:pt x="0" y="113532"/>
                </a:cubicBezTo>
                <a:close/>
              </a:path>
            </a:pathLst>
          </a:custGeom>
          <a:pattFill prst="pct5">
            <a:fgClr>
              <a:schemeClr val="tx2">
                <a:lumMod val="20000"/>
                <a:lumOff val="80000"/>
              </a:schemeClr>
            </a:fgClr>
            <a:bgClr>
              <a:schemeClr val="tx1"/>
            </a:bgClr>
          </a:patt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EG" sz="11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المواد الخام: </a:t>
            </a:r>
            <a:r>
              <a:rPr lang="ar-EG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المواد الأساسية للإنتاج.</a:t>
            </a:r>
            <a:endParaRPr lang="en-US" sz="11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ar-EG" sz="11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قيد التصنيع: </a:t>
            </a:r>
            <a:r>
              <a:rPr lang="ar-EG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البضائع المصنعة جزئيا من خلال عملية الإنتاج.</a:t>
            </a:r>
            <a:endParaRPr lang="en-US" sz="11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ar-EG" sz="11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السلع التامة الصنع: </a:t>
            </a:r>
            <a:r>
              <a:rPr lang="ar-EG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المنتجات المكتملة جاهزة للبيع.</a:t>
            </a:r>
            <a:endParaRPr lang="en-US" sz="11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E33E643-B922-26B7-16C6-8B5CEB35A06D}"/>
              </a:ext>
            </a:extLst>
          </p:cNvPr>
          <p:cNvSpPr/>
          <p:nvPr/>
        </p:nvSpPr>
        <p:spPr>
          <a:xfrm>
            <a:off x="536700" y="3198144"/>
            <a:ext cx="1893101" cy="39959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E1794F2-F3FF-5172-7D56-67F9F943FC30}"/>
              </a:ext>
            </a:extLst>
          </p:cNvPr>
          <p:cNvSpPr/>
          <p:nvPr/>
        </p:nvSpPr>
        <p:spPr>
          <a:xfrm>
            <a:off x="9939584" y="4209740"/>
            <a:ext cx="1893101" cy="39959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2C8697C-DAE9-3F8D-C330-644073C6A4BF}"/>
              </a:ext>
            </a:extLst>
          </p:cNvPr>
          <p:cNvSpPr/>
          <p:nvPr/>
        </p:nvSpPr>
        <p:spPr>
          <a:xfrm>
            <a:off x="1879761" y="5232914"/>
            <a:ext cx="4912653" cy="778223"/>
          </a:xfrm>
          <a:custGeom>
            <a:avLst/>
            <a:gdLst>
              <a:gd name="connsiteX0" fmla="*/ 0 w 4912653"/>
              <a:gd name="connsiteY0" fmla="*/ 129706 h 778223"/>
              <a:gd name="connsiteX1" fmla="*/ 129706 w 4912653"/>
              <a:gd name="connsiteY1" fmla="*/ 0 h 778223"/>
              <a:gd name="connsiteX2" fmla="*/ 794455 w 4912653"/>
              <a:gd name="connsiteY2" fmla="*/ 0 h 778223"/>
              <a:gd name="connsiteX3" fmla="*/ 1366139 w 4912653"/>
              <a:gd name="connsiteY3" fmla="*/ 0 h 778223"/>
              <a:gd name="connsiteX4" fmla="*/ 2077420 w 4912653"/>
              <a:gd name="connsiteY4" fmla="*/ 0 h 778223"/>
              <a:gd name="connsiteX5" fmla="*/ 2788701 w 4912653"/>
              <a:gd name="connsiteY5" fmla="*/ 0 h 778223"/>
              <a:gd name="connsiteX6" fmla="*/ 3499982 w 4912653"/>
              <a:gd name="connsiteY6" fmla="*/ 0 h 778223"/>
              <a:gd name="connsiteX7" fmla="*/ 4071666 w 4912653"/>
              <a:gd name="connsiteY7" fmla="*/ 0 h 778223"/>
              <a:gd name="connsiteX8" fmla="*/ 4782947 w 4912653"/>
              <a:gd name="connsiteY8" fmla="*/ 0 h 778223"/>
              <a:gd name="connsiteX9" fmla="*/ 4912653 w 4912653"/>
              <a:gd name="connsiteY9" fmla="*/ 129706 h 778223"/>
              <a:gd name="connsiteX10" fmla="*/ 4912653 w 4912653"/>
              <a:gd name="connsiteY10" fmla="*/ 648517 h 778223"/>
              <a:gd name="connsiteX11" fmla="*/ 4782947 w 4912653"/>
              <a:gd name="connsiteY11" fmla="*/ 778223 h 778223"/>
              <a:gd name="connsiteX12" fmla="*/ 4211263 w 4912653"/>
              <a:gd name="connsiteY12" fmla="*/ 778223 h 778223"/>
              <a:gd name="connsiteX13" fmla="*/ 3453450 w 4912653"/>
              <a:gd name="connsiteY13" fmla="*/ 778223 h 778223"/>
              <a:gd name="connsiteX14" fmla="*/ 2695636 w 4912653"/>
              <a:gd name="connsiteY14" fmla="*/ 778223 h 778223"/>
              <a:gd name="connsiteX15" fmla="*/ 2030887 w 4912653"/>
              <a:gd name="connsiteY15" fmla="*/ 778223 h 778223"/>
              <a:gd name="connsiteX16" fmla="*/ 1412671 w 4912653"/>
              <a:gd name="connsiteY16" fmla="*/ 778223 h 778223"/>
              <a:gd name="connsiteX17" fmla="*/ 794455 w 4912653"/>
              <a:gd name="connsiteY17" fmla="*/ 778223 h 778223"/>
              <a:gd name="connsiteX18" fmla="*/ 129706 w 4912653"/>
              <a:gd name="connsiteY18" fmla="*/ 778223 h 778223"/>
              <a:gd name="connsiteX19" fmla="*/ 0 w 4912653"/>
              <a:gd name="connsiteY19" fmla="*/ 648517 h 778223"/>
              <a:gd name="connsiteX20" fmla="*/ 0 w 4912653"/>
              <a:gd name="connsiteY20" fmla="*/ 129706 h 778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912653" h="778223" fill="none" extrusionOk="0">
                <a:moveTo>
                  <a:pt x="0" y="129706"/>
                </a:moveTo>
                <a:cubicBezTo>
                  <a:pt x="8040" y="62031"/>
                  <a:pt x="58365" y="4726"/>
                  <a:pt x="129706" y="0"/>
                </a:cubicBezTo>
                <a:cubicBezTo>
                  <a:pt x="415388" y="-21814"/>
                  <a:pt x="568594" y="26070"/>
                  <a:pt x="794455" y="0"/>
                </a:cubicBezTo>
                <a:cubicBezTo>
                  <a:pt x="1020316" y="-26070"/>
                  <a:pt x="1153560" y="21060"/>
                  <a:pt x="1366139" y="0"/>
                </a:cubicBezTo>
                <a:cubicBezTo>
                  <a:pt x="1578718" y="-21060"/>
                  <a:pt x="1806322" y="-11735"/>
                  <a:pt x="2077420" y="0"/>
                </a:cubicBezTo>
                <a:cubicBezTo>
                  <a:pt x="2348518" y="11735"/>
                  <a:pt x="2606472" y="27444"/>
                  <a:pt x="2788701" y="0"/>
                </a:cubicBezTo>
                <a:cubicBezTo>
                  <a:pt x="2970930" y="-27444"/>
                  <a:pt x="3331026" y="6222"/>
                  <a:pt x="3499982" y="0"/>
                </a:cubicBezTo>
                <a:cubicBezTo>
                  <a:pt x="3668938" y="-6222"/>
                  <a:pt x="3864049" y="-14729"/>
                  <a:pt x="4071666" y="0"/>
                </a:cubicBezTo>
                <a:cubicBezTo>
                  <a:pt x="4279283" y="14729"/>
                  <a:pt x="4565030" y="-9672"/>
                  <a:pt x="4782947" y="0"/>
                </a:cubicBezTo>
                <a:cubicBezTo>
                  <a:pt x="4862022" y="-3053"/>
                  <a:pt x="4920890" y="65404"/>
                  <a:pt x="4912653" y="129706"/>
                </a:cubicBezTo>
                <a:cubicBezTo>
                  <a:pt x="4930533" y="278387"/>
                  <a:pt x="4907312" y="442457"/>
                  <a:pt x="4912653" y="648517"/>
                </a:cubicBezTo>
                <a:cubicBezTo>
                  <a:pt x="4915629" y="709920"/>
                  <a:pt x="4848290" y="782521"/>
                  <a:pt x="4782947" y="778223"/>
                </a:cubicBezTo>
                <a:cubicBezTo>
                  <a:pt x="4581329" y="799572"/>
                  <a:pt x="4397399" y="767826"/>
                  <a:pt x="4211263" y="778223"/>
                </a:cubicBezTo>
                <a:cubicBezTo>
                  <a:pt x="4025127" y="788620"/>
                  <a:pt x="3796660" y="810756"/>
                  <a:pt x="3453450" y="778223"/>
                </a:cubicBezTo>
                <a:cubicBezTo>
                  <a:pt x="3110240" y="745690"/>
                  <a:pt x="3039742" y="762725"/>
                  <a:pt x="2695636" y="778223"/>
                </a:cubicBezTo>
                <a:cubicBezTo>
                  <a:pt x="2351530" y="793721"/>
                  <a:pt x="2340790" y="778680"/>
                  <a:pt x="2030887" y="778223"/>
                </a:cubicBezTo>
                <a:cubicBezTo>
                  <a:pt x="1720984" y="777766"/>
                  <a:pt x="1581596" y="761859"/>
                  <a:pt x="1412671" y="778223"/>
                </a:cubicBezTo>
                <a:cubicBezTo>
                  <a:pt x="1243746" y="794587"/>
                  <a:pt x="1048991" y="758252"/>
                  <a:pt x="794455" y="778223"/>
                </a:cubicBezTo>
                <a:cubicBezTo>
                  <a:pt x="539919" y="798194"/>
                  <a:pt x="433434" y="810015"/>
                  <a:pt x="129706" y="778223"/>
                </a:cubicBezTo>
                <a:cubicBezTo>
                  <a:pt x="55346" y="774632"/>
                  <a:pt x="661" y="721723"/>
                  <a:pt x="0" y="648517"/>
                </a:cubicBezTo>
                <a:cubicBezTo>
                  <a:pt x="14603" y="398209"/>
                  <a:pt x="7542" y="376289"/>
                  <a:pt x="0" y="129706"/>
                </a:cubicBezTo>
                <a:close/>
              </a:path>
              <a:path w="4912653" h="778223" stroke="0" extrusionOk="0">
                <a:moveTo>
                  <a:pt x="0" y="129706"/>
                </a:moveTo>
                <a:cubicBezTo>
                  <a:pt x="6566" y="48639"/>
                  <a:pt x="56137" y="14402"/>
                  <a:pt x="129706" y="0"/>
                </a:cubicBezTo>
                <a:cubicBezTo>
                  <a:pt x="297141" y="2528"/>
                  <a:pt x="583079" y="5804"/>
                  <a:pt x="794455" y="0"/>
                </a:cubicBezTo>
                <a:cubicBezTo>
                  <a:pt x="1005831" y="-5804"/>
                  <a:pt x="1254111" y="-9397"/>
                  <a:pt x="1552268" y="0"/>
                </a:cubicBezTo>
                <a:cubicBezTo>
                  <a:pt x="1850425" y="9397"/>
                  <a:pt x="2114642" y="22139"/>
                  <a:pt x="2310082" y="0"/>
                </a:cubicBezTo>
                <a:cubicBezTo>
                  <a:pt x="2505522" y="-22139"/>
                  <a:pt x="2690620" y="19964"/>
                  <a:pt x="2928298" y="0"/>
                </a:cubicBezTo>
                <a:cubicBezTo>
                  <a:pt x="3165976" y="-19964"/>
                  <a:pt x="3353787" y="32251"/>
                  <a:pt x="3639579" y="0"/>
                </a:cubicBezTo>
                <a:cubicBezTo>
                  <a:pt x="3925371" y="-32251"/>
                  <a:pt x="4422323" y="269"/>
                  <a:pt x="4782947" y="0"/>
                </a:cubicBezTo>
                <a:cubicBezTo>
                  <a:pt x="4839169" y="-3953"/>
                  <a:pt x="4898460" y="47549"/>
                  <a:pt x="4912653" y="129706"/>
                </a:cubicBezTo>
                <a:cubicBezTo>
                  <a:pt x="4930525" y="279344"/>
                  <a:pt x="4888564" y="543549"/>
                  <a:pt x="4912653" y="648517"/>
                </a:cubicBezTo>
                <a:cubicBezTo>
                  <a:pt x="4918704" y="729592"/>
                  <a:pt x="4851826" y="790791"/>
                  <a:pt x="4782947" y="778223"/>
                </a:cubicBezTo>
                <a:cubicBezTo>
                  <a:pt x="4507336" y="779597"/>
                  <a:pt x="4302159" y="754116"/>
                  <a:pt x="4164731" y="778223"/>
                </a:cubicBezTo>
                <a:cubicBezTo>
                  <a:pt x="4027303" y="802330"/>
                  <a:pt x="3680207" y="781319"/>
                  <a:pt x="3406917" y="778223"/>
                </a:cubicBezTo>
                <a:cubicBezTo>
                  <a:pt x="3133627" y="775127"/>
                  <a:pt x="3057074" y="806556"/>
                  <a:pt x="2742168" y="778223"/>
                </a:cubicBezTo>
                <a:cubicBezTo>
                  <a:pt x="2427262" y="749890"/>
                  <a:pt x="2220581" y="774567"/>
                  <a:pt x="1984355" y="778223"/>
                </a:cubicBezTo>
                <a:cubicBezTo>
                  <a:pt x="1748129" y="781879"/>
                  <a:pt x="1634356" y="797777"/>
                  <a:pt x="1412671" y="778223"/>
                </a:cubicBezTo>
                <a:cubicBezTo>
                  <a:pt x="1190986" y="758669"/>
                  <a:pt x="857294" y="763509"/>
                  <a:pt x="701390" y="778223"/>
                </a:cubicBezTo>
                <a:cubicBezTo>
                  <a:pt x="545486" y="792937"/>
                  <a:pt x="403564" y="768781"/>
                  <a:pt x="129706" y="778223"/>
                </a:cubicBezTo>
                <a:cubicBezTo>
                  <a:pt x="61813" y="773316"/>
                  <a:pt x="15376" y="723097"/>
                  <a:pt x="0" y="648517"/>
                </a:cubicBezTo>
                <a:cubicBezTo>
                  <a:pt x="4712" y="536657"/>
                  <a:pt x="15412" y="285815"/>
                  <a:pt x="0" y="129706"/>
                </a:cubicBezTo>
                <a:close/>
              </a:path>
            </a:pathLst>
          </a:custGeom>
          <a:pattFill prst="pct5">
            <a:fgClr>
              <a:schemeClr val="tx2">
                <a:lumMod val="20000"/>
                <a:lumOff val="80000"/>
              </a:schemeClr>
            </a:fgClr>
            <a:bgClr>
              <a:schemeClr val="tx1"/>
            </a:bgClr>
          </a:patt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EG" sz="11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الفوائد المستحقة القبض: </a:t>
            </a:r>
            <a:r>
              <a:rPr lang="ar-EG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إيرادات الفوائد المكتسبة ولكن لم يتم استلامها بعد.</a:t>
            </a:r>
          </a:p>
          <a:p>
            <a:pPr algn="r"/>
            <a:r>
              <a:rPr lang="ar-EG" sz="11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توزيعات الأرباح المستحقة القبض: </a:t>
            </a:r>
            <a:r>
              <a:rPr lang="ar-EG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توزيعات الأرباح المعلنة ولكن لم يتم استلامها بعد.</a:t>
            </a:r>
            <a:endParaRPr lang="en-US" sz="11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2D33255-66FC-CED1-1A5E-63D458490F61}"/>
              </a:ext>
            </a:extLst>
          </p:cNvPr>
          <p:cNvSpPr/>
          <p:nvPr/>
        </p:nvSpPr>
        <p:spPr>
          <a:xfrm>
            <a:off x="10020514" y="4242588"/>
            <a:ext cx="1893101" cy="399590"/>
          </a:xfrm>
          <a:custGeom>
            <a:avLst/>
            <a:gdLst>
              <a:gd name="connsiteX0" fmla="*/ 0 w 1893101"/>
              <a:gd name="connsiteY0" fmla="*/ 66600 h 399590"/>
              <a:gd name="connsiteX1" fmla="*/ 66600 w 1893101"/>
              <a:gd name="connsiteY1" fmla="*/ 0 h 399590"/>
              <a:gd name="connsiteX2" fmla="*/ 670833 w 1893101"/>
              <a:gd name="connsiteY2" fmla="*/ 0 h 399590"/>
              <a:gd name="connsiteX3" fmla="*/ 1275065 w 1893101"/>
              <a:gd name="connsiteY3" fmla="*/ 0 h 399590"/>
              <a:gd name="connsiteX4" fmla="*/ 1826501 w 1893101"/>
              <a:gd name="connsiteY4" fmla="*/ 0 h 399590"/>
              <a:gd name="connsiteX5" fmla="*/ 1893101 w 1893101"/>
              <a:gd name="connsiteY5" fmla="*/ 66600 h 399590"/>
              <a:gd name="connsiteX6" fmla="*/ 1893101 w 1893101"/>
              <a:gd name="connsiteY6" fmla="*/ 332990 h 399590"/>
              <a:gd name="connsiteX7" fmla="*/ 1826501 w 1893101"/>
              <a:gd name="connsiteY7" fmla="*/ 399590 h 399590"/>
              <a:gd name="connsiteX8" fmla="*/ 1222268 w 1893101"/>
              <a:gd name="connsiteY8" fmla="*/ 399590 h 399590"/>
              <a:gd name="connsiteX9" fmla="*/ 618036 w 1893101"/>
              <a:gd name="connsiteY9" fmla="*/ 399590 h 399590"/>
              <a:gd name="connsiteX10" fmla="*/ 66600 w 1893101"/>
              <a:gd name="connsiteY10" fmla="*/ 399590 h 399590"/>
              <a:gd name="connsiteX11" fmla="*/ 0 w 1893101"/>
              <a:gd name="connsiteY11" fmla="*/ 332990 h 399590"/>
              <a:gd name="connsiteX12" fmla="*/ 0 w 1893101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3101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227225" y="15188"/>
                  <a:pt x="386965" y="-19684"/>
                  <a:pt x="670833" y="0"/>
                </a:cubicBezTo>
                <a:cubicBezTo>
                  <a:pt x="954701" y="19684"/>
                  <a:pt x="1035908" y="13189"/>
                  <a:pt x="1275065" y="0"/>
                </a:cubicBezTo>
                <a:cubicBezTo>
                  <a:pt x="1514222" y="-13189"/>
                  <a:pt x="1591738" y="-16007"/>
                  <a:pt x="1826501" y="0"/>
                </a:cubicBezTo>
                <a:cubicBezTo>
                  <a:pt x="1858838" y="-436"/>
                  <a:pt x="1896000" y="28393"/>
                  <a:pt x="1893101" y="66600"/>
                </a:cubicBezTo>
                <a:cubicBezTo>
                  <a:pt x="1902575" y="138300"/>
                  <a:pt x="1880609" y="226928"/>
                  <a:pt x="1893101" y="332990"/>
                </a:cubicBezTo>
                <a:cubicBezTo>
                  <a:pt x="1884279" y="369513"/>
                  <a:pt x="1862803" y="398583"/>
                  <a:pt x="1826501" y="399590"/>
                </a:cubicBezTo>
                <a:cubicBezTo>
                  <a:pt x="1590376" y="391845"/>
                  <a:pt x="1479833" y="411521"/>
                  <a:pt x="1222268" y="399590"/>
                </a:cubicBezTo>
                <a:cubicBezTo>
                  <a:pt x="964703" y="387659"/>
                  <a:pt x="756040" y="405448"/>
                  <a:pt x="618036" y="399590"/>
                </a:cubicBezTo>
                <a:cubicBezTo>
                  <a:pt x="480032" y="393732"/>
                  <a:pt x="264780" y="420699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893101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64782" y="-3089"/>
                  <a:pt x="484843" y="-10359"/>
                  <a:pt x="653234" y="0"/>
                </a:cubicBezTo>
                <a:cubicBezTo>
                  <a:pt x="821625" y="10359"/>
                  <a:pt x="968840" y="-11587"/>
                  <a:pt x="1275065" y="0"/>
                </a:cubicBezTo>
                <a:cubicBezTo>
                  <a:pt x="1581290" y="11587"/>
                  <a:pt x="1656182" y="19355"/>
                  <a:pt x="1826501" y="0"/>
                </a:cubicBezTo>
                <a:cubicBezTo>
                  <a:pt x="1860739" y="3418"/>
                  <a:pt x="1892855" y="25716"/>
                  <a:pt x="1893101" y="66600"/>
                </a:cubicBezTo>
                <a:cubicBezTo>
                  <a:pt x="1893719" y="163177"/>
                  <a:pt x="1899052" y="233743"/>
                  <a:pt x="1893101" y="332990"/>
                </a:cubicBezTo>
                <a:cubicBezTo>
                  <a:pt x="1886944" y="368193"/>
                  <a:pt x="1862465" y="398983"/>
                  <a:pt x="1826501" y="399590"/>
                </a:cubicBezTo>
                <a:cubicBezTo>
                  <a:pt x="1534989" y="392132"/>
                  <a:pt x="1477091" y="419668"/>
                  <a:pt x="1222268" y="399590"/>
                </a:cubicBezTo>
                <a:cubicBezTo>
                  <a:pt x="967445" y="379512"/>
                  <a:pt x="877247" y="418936"/>
                  <a:pt x="618036" y="399590"/>
                </a:cubicBezTo>
                <a:cubicBezTo>
                  <a:pt x="358825" y="380244"/>
                  <a:pt x="182882" y="405987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2060"/>
                </a:solidFill>
              </a:rPr>
              <a:t>Short-term Investments</a:t>
            </a:r>
            <a:endParaRPr lang="en-US" sz="12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CC078DB-6863-02EB-4288-7FE970F73DB1}"/>
              </a:ext>
            </a:extLst>
          </p:cNvPr>
          <p:cNvSpPr/>
          <p:nvPr/>
        </p:nvSpPr>
        <p:spPr>
          <a:xfrm>
            <a:off x="587796" y="3237264"/>
            <a:ext cx="1893101" cy="399590"/>
          </a:xfrm>
          <a:custGeom>
            <a:avLst/>
            <a:gdLst>
              <a:gd name="connsiteX0" fmla="*/ 0 w 1893101"/>
              <a:gd name="connsiteY0" fmla="*/ 66600 h 399590"/>
              <a:gd name="connsiteX1" fmla="*/ 66600 w 1893101"/>
              <a:gd name="connsiteY1" fmla="*/ 0 h 399590"/>
              <a:gd name="connsiteX2" fmla="*/ 670833 w 1893101"/>
              <a:gd name="connsiteY2" fmla="*/ 0 h 399590"/>
              <a:gd name="connsiteX3" fmla="*/ 1275065 w 1893101"/>
              <a:gd name="connsiteY3" fmla="*/ 0 h 399590"/>
              <a:gd name="connsiteX4" fmla="*/ 1826501 w 1893101"/>
              <a:gd name="connsiteY4" fmla="*/ 0 h 399590"/>
              <a:gd name="connsiteX5" fmla="*/ 1893101 w 1893101"/>
              <a:gd name="connsiteY5" fmla="*/ 66600 h 399590"/>
              <a:gd name="connsiteX6" fmla="*/ 1893101 w 1893101"/>
              <a:gd name="connsiteY6" fmla="*/ 332990 h 399590"/>
              <a:gd name="connsiteX7" fmla="*/ 1826501 w 1893101"/>
              <a:gd name="connsiteY7" fmla="*/ 399590 h 399590"/>
              <a:gd name="connsiteX8" fmla="*/ 1222268 w 1893101"/>
              <a:gd name="connsiteY8" fmla="*/ 399590 h 399590"/>
              <a:gd name="connsiteX9" fmla="*/ 618036 w 1893101"/>
              <a:gd name="connsiteY9" fmla="*/ 399590 h 399590"/>
              <a:gd name="connsiteX10" fmla="*/ 66600 w 1893101"/>
              <a:gd name="connsiteY10" fmla="*/ 399590 h 399590"/>
              <a:gd name="connsiteX11" fmla="*/ 0 w 1893101"/>
              <a:gd name="connsiteY11" fmla="*/ 332990 h 399590"/>
              <a:gd name="connsiteX12" fmla="*/ 0 w 1893101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3101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227225" y="15188"/>
                  <a:pt x="386965" y="-19684"/>
                  <a:pt x="670833" y="0"/>
                </a:cubicBezTo>
                <a:cubicBezTo>
                  <a:pt x="954701" y="19684"/>
                  <a:pt x="1035908" y="13189"/>
                  <a:pt x="1275065" y="0"/>
                </a:cubicBezTo>
                <a:cubicBezTo>
                  <a:pt x="1514222" y="-13189"/>
                  <a:pt x="1591738" y="-16007"/>
                  <a:pt x="1826501" y="0"/>
                </a:cubicBezTo>
                <a:cubicBezTo>
                  <a:pt x="1858838" y="-436"/>
                  <a:pt x="1896000" y="28393"/>
                  <a:pt x="1893101" y="66600"/>
                </a:cubicBezTo>
                <a:cubicBezTo>
                  <a:pt x="1902575" y="138300"/>
                  <a:pt x="1880609" y="226928"/>
                  <a:pt x="1893101" y="332990"/>
                </a:cubicBezTo>
                <a:cubicBezTo>
                  <a:pt x="1884279" y="369513"/>
                  <a:pt x="1862803" y="398583"/>
                  <a:pt x="1826501" y="399590"/>
                </a:cubicBezTo>
                <a:cubicBezTo>
                  <a:pt x="1590376" y="391845"/>
                  <a:pt x="1479833" y="411521"/>
                  <a:pt x="1222268" y="399590"/>
                </a:cubicBezTo>
                <a:cubicBezTo>
                  <a:pt x="964703" y="387659"/>
                  <a:pt x="756040" y="405448"/>
                  <a:pt x="618036" y="399590"/>
                </a:cubicBezTo>
                <a:cubicBezTo>
                  <a:pt x="480032" y="393732"/>
                  <a:pt x="264780" y="420699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893101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64782" y="-3089"/>
                  <a:pt x="484843" y="-10359"/>
                  <a:pt x="653234" y="0"/>
                </a:cubicBezTo>
                <a:cubicBezTo>
                  <a:pt x="821625" y="10359"/>
                  <a:pt x="968840" y="-11587"/>
                  <a:pt x="1275065" y="0"/>
                </a:cubicBezTo>
                <a:cubicBezTo>
                  <a:pt x="1581290" y="11587"/>
                  <a:pt x="1656182" y="19355"/>
                  <a:pt x="1826501" y="0"/>
                </a:cubicBezTo>
                <a:cubicBezTo>
                  <a:pt x="1860739" y="3418"/>
                  <a:pt x="1892855" y="25716"/>
                  <a:pt x="1893101" y="66600"/>
                </a:cubicBezTo>
                <a:cubicBezTo>
                  <a:pt x="1893719" y="163177"/>
                  <a:pt x="1899052" y="233743"/>
                  <a:pt x="1893101" y="332990"/>
                </a:cubicBezTo>
                <a:cubicBezTo>
                  <a:pt x="1886944" y="368193"/>
                  <a:pt x="1862465" y="398983"/>
                  <a:pt x="1826501" y="399590"/>
                </a:cubicBezTo>
                <a:cubicBezTo>
                  <a:pt x="1534989" y="392132"/>
                  <a:pt x="1477091" y="419668"/>
                  <a:pt x="1222268" y="399590"/>
                </a:cubicBezTo>
                <a:cubicBezTo>
                  <a:pt x="967445" y="379512"/>
                  <a:pt x="877247" y="418936"/>
                  <a:pt x="618036" y="399590"/>
                </a:cubicBezTo>
                <a:cubicBezTo>
                  <a:pt x="358825" y="380244"/>
                  <a:pt x="182882" y="405987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Prepaid Expenses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E595A2C-80E2-2DB9-DDDC-614D83466E31}"/>
              </a:ext>
            </a:extLst>
          </p:cNvPr>
          <p:cNvSpPr/>
          <p:nvPr/>
        </p:nvSpPr>
        <p:spPr>
          <a:xfrm>
            <a:off x="2366828" y="3075769"/>
            <a:ext cx="4259126" cy="644341"/>
          </a:xfrm>
          <a:custGeom>
            <a:avLst/>
            <a:gdLst>
              <a:gd name="connsiteX0" fmla="*/ 0 w 4259126"/>
              <a:gd name="connsiteY0" fmla="*/ 107392 h 644341"/>
              <a:gd name="connsiteX1" fmla="*/ 107392 w 4259126"/>
              <a:gd name="connsiteY1" fmla="*/ 0 h 644341"/>
              <a:gd name="connsiteX2" fmla="*/ 700562 w 4259126"/>
              <a:gd name="connsiteY2" fmla="*/ 0 h 644341"/>
              <a:gd name="connsiteX3" fmla="*/ 1455506 w 4259126"/>
              <a:gd name="connsiteY3" fmla="*/ 0 h 644341"/>
              <a:gd name="connsiteX4" fmla="*/ 2048676 w 4259126"/>
              <a:gd name="connsiteY4" fmla="*/ 0 h 644341"/>
              <a:gd name="connsiteX5" fmla="*/ 2641846 w 4259126"/>
              <a:gd name="connsiteY5" fmla="*/ 0 h 644341"/>
              <a:gd name="connsiteX6" fmla="*/ 3356347 w 4259126"/>
              <a:gd name="connsiteY6" fmla="*/ 0 h 644341"/>
              <a:gd name="connsiteX7" fmla="*/ 4151734 w 4259126"/>
              <a:gd name="connsiteY7" fmla="*/ 0 h 644341"/>
              <a:gd name="connsiteX8" fmla="*/ 4259126 w 4259126"/>
              <a:gd name="connsiteY8" fmla="*/ 107392 h 644341"/>
              <a:gd name="connsiteX9" fmla="*/ 4259126 w 4259126"/>
              <a:gd name="connsiteY9" fmla="*/ 536949 h 644341"/>
              <a:gd name="connsiteX10" fmla="*/ 4151734 w 4259126"/>
              <a:gd name="connsiteY10" fmla="*/ 644341 h 644341"/>
              <a:gd name="connsiteX11" fmla="*/ 3518120 w 4259126"/>
              <a:gd name="connsiteY11" fmla="*/ 644341 h 644341"/>
              <a:gd name="connsiteX12" fmla="*/ 2965394 w 4259126"/>
              <a:gd name="connsiteY12" fmla="*/ 644341 h 644341"/>
              <a:gd name="connsiteX13" fmla="*/ 2250893 w 4259126"/>
              <a:gd name="connsiteY13" fmla="*/ 644341 h 644341"/>
              <a:gd name="connsiteX14" fmla="*/ 1617280 w 4259126"/>
              <a:gd name="connsiteY14" fmla="*/ 644341 h 644341"/>
              <a:gd name="connsiteX15" fmla="*/ 862336 w 4259126"/>
              <a:gd name="connsiteY15" fmla="*/ 644341 h 644341"/>
              <a:gd name="connsiteX16" fmla="*/ 107392 w 4259126"/>
              <a:gd name="connsiteY16" fmla="*/ 644341 h 644341"/>
              <a:gd name="connsiteX17" fmla="*/ 0 w 4259126"/>
              <a:gd name="connsiteY17" fmla="*/ 536949 h 644341"/>
              <a:gd name="connsiteX18" fmla="*/ 0 w 4259126"/>
              <a:gd name="connsiteY18" fmla="*/ 107392 h 64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259126" h="644341" fill="none" extrusionOk="0">
                <a:moveTo>
                  <a:pt x="0" y="107392"/>
                </a:moveTo>
                <a:cubicBezTo>
                  <a:pt x="-8463" y="47251"/>
                  <a:pt x="54433" y="-3123"/>
                  <a:pt x="107392" y="0"/>
                </a:cubicBezTo>
                <a:cubicBezTo>
                  <a:pt x="337774" y="24437"/>
                  <a:pt x="508808" y="-2256"/>
                  <a:pt x="700562" y="0"/>
                </a:cubicBezTo>
                <a:cubicBezTo>
                  <a:pt x="892316" y="2256"/>
                  <a:pt x="1259566" y="-10862"/>
                  <a:pt x="1455506" y="0"/>
                </a:cubicBezTo>
                <a:cubicBezTo>
                  <a:pt x="1651446" y="10862"/>
                  <a:pt x="1903647" y="-552"/>
                  <a:pt x="2048676" y="0"/>
                </a:cubicBezTo>
                <a:cubicBezTo>
                  <a:pt x="2193705" y="552"/>
                  <a:pt x="2499538" y="28863"/>
                  <a:pt x="2641846" y="0"/>
                </a:cubicBezTo>
                <a:cubicBezTo>
                  <a:pt x="2784154" y="-28863"/>
                  <a:pt x="3201468" y="-22777"/>
                  <a:pt x="3356347" y="0"/>
                </a:cubicBezTo>
                <a:cubicBezTo>
                  <a:pt x="3511226" y="22777"/>
                  <a:pt x="3967115" y="30686"/>
                  <a:pt x="4151734" y="0"/>
                </a:cubicBezTo>
                <a:cubicBezTo>
                  <a:pt x="4209636" y="-5425"/>
                  <a:pt x="4250994" y="40040"/>
                  <a:pt x="4259126" y="107392"/>
                </a:cubicBezTo>
                <a:cubicBezTo>
                  <a:pt x="4241637" y="318674"/>
                  <a:pt x="4251697" y="352334"/>
                  <a:pt x="4259126" y="536949"/>
                </a:cubicBezTo>
                <a:cubicBezTo>
                  <a:pt x="4262671" y="594805"/>
                  <a:pt x="4214736" y="647626"/>
                  <a:pt x="4151734" y="644341"/>
                </a:cubicBezTo>
                <a:cubicBezTo>
                  <a:pt x="3934029" y="637629"/>
                  <a:pt x="3785841" y="663486"/>
                  <a:pt x="3518120" y="644341"/>
                </a:cubicBezTo>
                <a:cubicBezTo>
                  <a:pt x="3250399" y="625196"/>
                  <a:pt x="3133095" y="671604"/>
                  <a:pt x="2965394" y="644341"/>
                </a:cubicBezTo>
                <a:cubicBezTo>
                  <a:pt x="2797693" y="617078"/>
                  <a:pt x="2561080" y="673211"/>
                  <a:pt x="2250893" y="644341"/>
                </a:cubicBezTo>
                <a:cubicBezTo>
                  <a:pt x="1940706" y="615471"/>
                  <a:pt x="1761884" y="617220"/>
                  <a:pt x="1617280" y="644341"/>
                </a:cubicBezTo>
                <a:cubicBezTo>
                  <a:pt x="1472676" y="671462"/>
                  <a:pt x="1051228" y="662625"/>
                  <a:pt x="862336" y="644341"/>
                </a:cubicBezTo>
                <a:cubicBezTo>
                  <a:pt x="673444" y="626057"/>
                  <a:pt x="392627" y="635595"/>
                  <a:pt x="107392" y="644341"/>
                </a:cubicBezTo>
                <a:cubicBezTo>
                  <a:pt x="41968" y="646168"/>
                  <a:pt x="1349" y="590162"/>
                  <a:pt x="0" y="536949"/>
                </a:cubicBezTo>
                <a:cubicBezTo>
                  <a:pt x="-4842" y="342541"/>
                  <a:pt x="15295" y="270765"/>
                  <a:pt x="0" y="107392"/>
                </a:cubicBezTo>
                <a:close/>
              </a:path>
              <a:path w="4259126" h="644341" stroke="0" extrusionOk="0">
                <a:moveTo>
                  <a:pt x="0" y="107392"/>
                </a:moveTo>
                <a:cubicBezTo>
                  <a:pt x="6979" y="38055"/>
                  <a:pt x="47305" y="5779"/>
                  <a:pt x="107392" y="0"/>
                </a:cubicBezTo>
                <a:cubicBezTo>
                  <a:pt x="308635" y="16413"/>
                  <a:pt x="541116" y="26227"/>
                  <a:pt x="781449" y="0"/>
                </a:cubicBezTo>
                <a:cubicBezTo>
                  <a:pt x="1021782" y="-26227"/>
                  <a:pt x="1337349" y="12962"/>
                  <a:pt x="1536393" y="0"/>
                </a:cubicBezTo>
                <a:cubicBezTo>
                  <a:pt x="1735437" y="-12962"/>
                  <a:pt x="1962031" y="6522"/>
                  <a:pt x="2291337" y="0"/>
                </a:cubicBezTo>
                <a:cubicBezTo>
                  <a:pt x="2620643" y="-6522"/>
                  <a:pt x="2680060" y="14457"/>
                  <a:pt x="2924950" y="0"/>
                </a:cubicBezTo>
                <a:cubicBezTo>
                  <a:pt x="3169840" y="-14457"/>
                  <a:pt x="3608575" y="23256"/>
                  <a:pt x="4151734" y="0"/>
                </a:cubicBezTo>
                <a:cubicBezTo>
                  <a:pt x="4208093" y="4093"/>
                  <a:pt x="4273346" y="45086"/>
                  <a:pt x="4259126" y="107392"/>
                </a:cubicBezTo>
                <a:cubicBezTo>
                  <a:pt x="4280089" y="237887"/>
                  <a:pt x="4252144" y="346548"/>
                  <a:pt x="4259126" y="536949"/>
                </a:cubicBezTo>
                <a:cubicBezTo>
                  <a:pt x="4258504" y="599946"/>
                  <a:pt x="4212603" y="647911"/>
                  <a:pt x="4151734" y="644341"/>
                </a:cubicBezTo>
                <a:cubicBezTo>
                  <a:pt x="3850852" y="649411"/>
                  <a:pt x="3796500" y="645112"/>
                  <a:pt x="3518120" y="644341"/>
                </a:cubicBezTo>
                <a:cubicBezTo>
                  <a:pt x="3239740" y="643570"/>
                  <a:pt x="3192042" y="637984"/>
                  <a:pt x="2884507" y="644341"/>
                </a:cubicBezTo>
                <a:cubicBezTo>
                  <a:pt x="2576972" y="650698"/>
                  <a:pt x="2466409" y="663724"/>
                  <a:pt x="2129563" y="644341"/>
                </a:cubicBezTo>
                <a:cubicBezTo>
                  <a:pt x="1792717" y="624958"/>
                  <a:pt x="1700426" y="676345"/>
                  <a:pt x="1455506" y="644341"/>
                </a:cubicBezTo>
                <a:cubicBezTo>
                  <a:pt x="1210586" y="612337"/>
                  <a:pt x="1025707" y="662988"/>
                  <a:pt x="700562" y="644341"/>
                </a:cubicBezTo>
                <a:cubicBezTo>
                  <a:pt x="375417" y="625694"/>
                  <a:pt x="273159" y="633936"/>
                  <a:pt x="107392" y="644341"/>
                </a:cubicBezTo>
                <a:cubicBezTo>
                  <a:pt x="48376" y="642357"/>
                  <a:pt x="11300" y="599164"/>
                  <a:pt x="0" y="536949"/>
                </a:cubicBezTo>
                <a:cubicBezTo>
                  <a:pt x="2749" y="324595"/>
                  <a:pt x="18636" y="244262"/>
                  <a:pt x="0" y="107392"/>
                </a:cubicBezTo>
                <a:close/>
              </a:path>
            </a:pathLst>
          </a:custGeom>
          <a:pattFill prst="pct5">
            <a:fgClr>
              <a:schemeClr val="tx2">
                <a:lumMod val="20000"/>
                <a:lumOff val="80000"/>
              </a:schemeClr>
            </a:fgClr>
            <a:bgClr>
              <a:schemeClr val="tx1"/>
            </a:bgClr>
          </a:patt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EG" sz="11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التأمين المسبق الدفع: </a:t>
            </a:r>
            <a:r>
              <a:rPr lang="ar-EG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المدفوعات المقدمة مسبقا للتغطية التأمينية.</a:t>
            </a:r>
          </a:p>
          <a:p>
            <a:pPr algn="r"/>
            <a:r>
              <a:rPr lang="ar-EG" sz="11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الإيجار المدفوع مقدما: </a:t>
            </a:r>
            <a:r>
              <a:rPr lang="ar-EG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مدفوعات مسبقة للإيجار.</a:t>
            </a:r>
            <a:endParaRPr lang="en-US" sz="11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C91E685F-FAC9-694A-E153-126DB0C9503B}"/>
              </a:ext>
            </a:extLst>
          </p:cNvPr>
          <p:cNvSpPr/>
          <p:nvPr/>
        </p:nvSpPr>
        <p:spPr>
          <a:xfrm>
            <a:off x="5188791" y="4096134"/>
            <a:ext cx="4912653" cy="778223"/>
          </a:xfrm>
          <a:custGeom>
            <a:avLst/>
            <a:gdLst>
              <a:gd name="connsiteX0" fmla="*/ 0 w 4912653"/>
              <a:gd name="connsiteY0" fmla="*/ 129706 h 778223"/>
              <a:gd name="connsiteX1" fmla="*/ 129706 w 4912653"/>
              <a:gd name="connsiteY1" fmla="*/ 0 h 778223"/>
              <a:gd name="connsiteX2" fmla="*/ 794455 w 4912653"/>
              <a:gd name="connsiteY2" fmla="*/ 0 h 778223"/>
              <a:gd name="connsiteX3" fmla="*/ 1366139 w 4912653"/>
              <a:gd name="connsiteY3" fmla="*/ 0 h 778223"/>
              <a:gd name="connsiteX4" fmla="*/ 2077420 w 4912653"/>
              <a:gd name="connsiteY4" fmla="*/ 0 h 778223"/>
              <a:gd name="connsiteX5" fmla="*/ 2788701 w 4912653"/>
              <a:gd name="connsiteY5" fmla="*/ 0 h 778223"/>
              <a:gd name="connsiteX6" fmla="*/ 3499982 w 4912653"/>
              <a:gd name="connsiteY6" fmla="*/ 0 h 778223"/>
              <a:gd name="connsiteX7" fmla="*/ 4071666 w 4912653"/>
              <a:gd name="connsiteY7" fmla="*/ 0 h 778223"/>
              <a:gd name="connsiteX8" fmla="*/ 4782947 w 4912653"/>
              <a:gd name="connsiteY8" fmla="*/ 0 h 778223"/>
              <a:gd name="connsiteX9" fmla="*/ 4912653 w 4912653"/>
              <a:gd name="connsiteY9" fmla="*/ 129706 h 778223"/>
              <a:gd name="connsiteX10" fmla="*/ 4912653 w 4912653"/>
              <a:gd name="connsiteY10" fmla="*/ 648517 h 778223"/>
              <a:gd name="connsiteX11" fmla="*/ 4782947 w 4912653"/>
              <a:gd name="connsiteY11" fmla="*/ 778223 h 778223"/>
              <a:gd name="connsiteX12" fmla="*/ 4211263 w 4912653"/>
              <a:gd name="connsiteY12" fmla="*/ 778223 h 778223"/>
              <a:gd name="connsiteX13" fmla="*/ 3453450 w 4912653"/>
              <a:gd name="connsiteY13" fmla="*/ 778223 h 778223"/>
              <a:gd name="connsiteX14" fmla="*/ 2695636 w 4912653"/>
              <a:gd name="connsiteY14" fmla="*/ 778223 h 778223"/>
              <a:gd name="connsiteX15" fmla="*/ 2030887 w 4912653"/>
              <a:gd name="connsiteY15" fmla="*/ 778223 h 778223"/>
              <a:gd name="connsiteX16" fmla="*/ 1412671 w 4912653"/>
              <a:gd name="connsiteY16" fmla="*/ 778223 h 778223"/>
              <a:gd name="connsiteX17" fmla="*/ 794455 w 4912653"/>
              <a:gd name="connsiteY17" fmla="*/ 778223 h 778223"/>
              <a:gd name="connsiteX18" fmla="*/ 129706 w 4912653"/>
              <a:gd name="connsiteY18" fmla="*/ 778223 h 778223"/>
              <a:gd name="connsiteX19" fmla="*/ 0 w 4912653"/>
              <a:gd name="connsiteY19" fmla="*/ 648517 h 778223"/>
              <a:gd name="connsiteX20" fmla="*/ 0 w 4912653"/>
              <a:gd name="connsiteY20" fmla="*/ 129706 h 778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912653" h="778223" fill="none" extrusionOk="0">
                <a:moveTo>
                  <a:pt x="0" y="129706"/>
                </a:moveTo>
                <a:cubicBezTo>
                  <a:pt x="8040" y="62031"/>
                  <a:pt x="58365" y="4726"/>
                  <a:pt x="129706" y="0"/>
                </a:cubicBezTo>
                <a:cubicBezTo>
                  <a:pt x="415388" y="-21814"/>
                  <a:pt x="568594" y="26070"/>
                  <a:pt x="794455" y="0"/>
                </a:cubicBezTo>
                <a:cubicBezTo>
                  <a:pt x="1020316" y="-26070"/>
                  <a:pt x="1153560" y="21060"/>
                  <a:pt x="1366139" y="0"/>
                </a:cubicBezTo>
                <a:cubicBezTo>
                  <a:pt x="1578718" y="-21060"/>
                  <a:pt x="1806322" y="-11735"/>
                  <a:pt x="2077420" y="0"/>
                </a:cubicBezTo>
                <a:cubicBezTo>
                  <a:pt x="2348518" y="11735"/>
                  <a:pt x="2606472" y="27444"/>
                  <a:pt x="2788701" y="0"/>
                </a:cubicBezTo>
                <a:cubicBezTo>
                  <a:pt x="2970930" y="-27444"/>
                  <a:pt x="3331026" y="6222"/>
                  <a:pt x="3499982" y="0"/>
                </a:cubicBezTo>
                <a:cubicBezTo>
                  <a:pt x="3668938" y="-6222"/>
                  <a:pt x="3864049" y="-14729"/>
                  <a:pt x="4071666" y="0"/>
                </a:cubicBezTo>
                <a:cubicBezTo>
                  <a:pt x="4279283" y="14729"/>
                  <a:pt x="4565030" y="-9672"/>
                  <a:pt x="4782947" y="0"/>
                </a:cubicBezTo>
                <a:cubicBezTo>
                  <a:pt x="4862022" y="-3053"/>
                  <a:pt x="4920890" y="65404"/>
                  <a:pt x="4912653" y="129706"/>
                </a:cubicBezTo>
                <a:cubicBezTo>
                  <a:pt x="4930533" y="278387"/>
                  <a:pt x="4907312" y="442457"/>
                  <a:pt x="4912653" y="648517"/>
                </a:cubicBezTo>
                <a:cubicBezTo>
                  <a:pt x="4915629" y="709920"/>
                  <a:pt x="4848290" y="782521"/>
                  <a:pt x="4782947" y="778223"/>
                </a:cubicBezTo>
                <a:cubicBezTo>
                  <a:pt x="4581329" y="799572"/>
                  <a:pt x="4397399" y="767826"/>
                  <a:pt x="4211263" y="778223"/>
                </a:cubicBezTo>
                <a:cubicBezTo>
                  <a:pt x="4025127" y="788620"/>
                  <a:pt x="3796660" y="810756"/>
                  <a:pt x="3453450" y="778223"/>
                </a:cubicBezTo>
                <a:cubicBezTo>
                  <a:pt x="3110240" y="745690"/>
                  <a:pt x="3039742" y="762725"/>
                  <a:pt x="2695636" y="778223"/>
                </a:cubicBezTo>
                <a:cubicBezTo>
                  <a:pt x="2351530" y="793721"/>
                  <a:pt x="2340790" y="778680"/>
                  <a:pt x="2030887" y="778223"/>
                </a:cubicBezTo>
                <a:cubicBezTo>
                  <a:pt x="1720984" y="777766"/>
                  <a:pt x="1581596" y="761859"/>
                  <a:pt x="1412671" y="778223"/>
                </a:cubicBezTo>
                <a:cubicBezTo>
                  <a:pt x="1243746" y="794587"/>
                  <a:pt x="1048991" y="758252"/>
                  <a:pt x="794455" y="778223"/>
                </a:cubicBezTo>
                <a:cubicBezTo>
                  <a:pt x="539919" y="798194"/>
                  <a:pt x="433434" y="810015"/>
                  <a:pt x="129706" y="778223"/>
                </a:cubicBezTo>
                <a:cubicBezTo>
                  <a:pt x="55346" y="774632"/>
                  <a:pt x="661" y="721723"/>
                  <a:pt x="0" y="648517"/>
                </a:cubicBezTo>
                <a:cubicBezTo>
                  <a:pt x="14603" y="398209"/>
                  <a:pt x="7542" y="376289"/>
                  <a:pt x="0" y="129706"/>
                </a:cubicBezTo>
                <a:close/>
              </a:path>
              <a:path w="4912653" h="778223" stroke="0" extrusionOk="0">
                <a:moveTo>
                  <a:pt x="0" y="129706"/>
                </a:moveTo>
                <a:cubicBezTo>
                  <a:pt x="6566" y="48639"/>
                  <a:pt x="56137" y="14402"/>
                  <a:pt x="129706" y="0"/>
                </a:cubicBezTo>
                <a:cubicBezTo>
                  <a:pt x="297141" y="2528"/>
                  <a:pt x="583079" y="5804"/>
                  <a:pt x="794455" y="0"/>
                </a:cubicBezTo>
                <a:cubicBezTo>
                  <a:pt x="1005831" y="-5804"/>
                  <a:pt x="1254111" y="-9397"/>
                  <a:pt x="1552268" y="0"/>
                </a:cubicBezTo>
                <a:cubicBezTo>
                  <a:pt x="1850425" y="9397"/>
                  <a:pt x="2114642" y="22139"/>
                  <a:pt x="2310082" y="0"/>
                </a:cubicBezTo>
                <a:cubicBezTo>
                  <a:pt x="2505522" y="-22139"/>
                  <a:pt x="2690620" y="19964"/>
                  <a:pt x="2928298" y="0"/>
                </a:cubicBezTo>
                <a:cubicBezTo>
                  <a:pt x="3165976" y="-19964"/>
                  <a:pt x="3353787" y="32251"/>
                  <a:pt x="3639579" y="0"/>
                </a:cubicBezTo>
                <a:cubicBezTo>
                  <a:pt x="3925371" y="-32251"/>
                  <a:pt x="4422323" y="269"/>
                  <a:pt x="4782947" y="0"/>
                </a:cubicBezTo>
                <a:cubicBezTo>
                  <a:pt x="4839169" y="-3953"/>
                  <a:pt x="4898460" y="47549"/>
                  <a:pt x="4912653" y="129706"/>
                </a:cubicBezTo>
                <a:cubicBezTo>
                  <a:pt x="4930525" y="279344"/>
                  <a:pt x="4888564" y="543549"/>
                  <a:pt x="4912653" y="648517"/>
                </a:cubicBezTo>
                <a:cubicBezTo>
                  <a:pt x="4918704" y="729592"/>
                  <a:pt x="4851826" y="790791"/>
                  <a:pt x="4782947" y="778223"/>
                </a:cubicBezTo>
                <a:cubicBezTo>
                  <a:pt x="4507336" y="779597"/>
                  <a:pt x="4302159" y="754116"/>
                  <a:pt x="4164731" y="778223"/>
                </a:cubicBezTo>
                <a:cubicBezTo>
                  <a:pt x="4027303" y="802330"/>
                  <a:pt x="3680207" y="781319"/>
                  <a:pt x="3406917" y="778223"/>
                </a:cubicBezTo>
                <a:cubicBezTo>
                  <a:pt x="3133627" y="775127"/>
                  <a:pt x="3057074" y="806556"/>
                  <a:pt x="2742168" y="778223"/>
                </a:cubicBezTo>
                <a:cubicBezTo>
                  <a:pt x="2427262" y="749890"/>
                  <a:pt x="2220581" y="774567"/>
                  <a:pt x="1984355" y="778223"/>
                </a:cubicBezTo>
                <a:cubicBezTo>
                  <a:pt x="1748129" y="781879"/>
                  <a:pt x="1634356" y="797777"/>
                  <a:pt x="1412671" y="778223"/>
                </a:cubicBezTo>
                <a:cubicBezTo>
                  <a:pt x="1190986" y="758669"/>
                  <a:pt x="857294" y="763509"/>
                  <a:pt x="701390" y="778223"/>
                </a:cubicBezTo>
                <a:cubicBezTo>
                  <a:pt x="545486" y="792937"/>
                  <a:pt x="403564" y="768781"/>
                  <a:pt x="129706" y="778223"/>
                </a:cubicBezTo>
                <a:cubicBezTo>
                  <a:pt x="61813" y="773316"/>
                  <a:pt x="15376" y="723097"/>
                  <a:pt x="0" y="648517"/>
                </a:cubicBezTo>
                <a:cubicBezTo>
                  <a:pt x="4712" y="536657"/>
                  <a:pt x="15412" y="285815"/>
                  <a:pt x="0" y="129706"/>
                </a:cubicBezTo>
                <a:close/>
              </a:path>
            </a:pathLst>
          </a:custGeom>
          <a:pattFill prst="pct5">
            <a:fgClr>
              <a:schemeClr val="tx2">
                <a:lumMod val="20000"/>
                <a:lumOff val="80000"/>
              </a:schemeClr>
            </a:fgClr>
            <a:bgClr>
              <a:schemeClr val="tx1"/>
            </a:bgClr>
          </a:patt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EG" sz="11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الأوراق المالية القابلة للبيع سريعا بالسوق: </a:t>
            </a:r>
            <a:r>
              <a:rPr lang="ar-EG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الأسهم والسندات والاستثمارات الأخرى التي يمكن تصفيتها بسهولة.</a:t>
            </a:r>
          </a:p>
          <a:p>
            <a:pPr algn="r"/>
            <a:r>
              <a:rPr lang="ar-EG" sz="11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شهادات الإيداع: </a:t>
            </a:r>
            <a:r>
              <a:rPr lang="ar-EG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استثمار قصير الأجل يمكن تسييله في خلال عام</a:t>
            </a:r>
            <a:endParaRPr lang="en-US" sz="11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977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4" grpId="0" animBg="1"/>
      <p:bldP spid="10" grpId="0" animBg="1"/>
      <p:bldP spid="18" grpId="0" animBg="1"/>
      <p:bldP spid="33" grpId="0" animBg="1"/>
      <p:bldP spid="5" grpId="0" animBg="1"/>
      <p:bldP spid="6" grpId="0" animBg="1"/>
      <p:bldP spid="30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14866" y="6071389"/>
            <a:ext cx="1142245" cy="669925"/>
          </a:xfrm>
        </p:spPr>
        <p:txBody>
          <a:bodyPr/>
          <a:lstStyle/>
          <a:p>
            <a:r>
              <a:rPr lang="ar-EG" sz="6000" dirty="0">
                <a:solidFill>
                  <a:schemeClr val="tx1"/>
                </a:solidFill>
              </a:rPr>
              <a:t>6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10172026-69DF-C5CC-EC17-DC911FCD147E}"/>
              </a:ext>
            </a:extLst>
          </p:cNvPr>
          <p:cNvSpPr/>
          <p:nvPr/>
        </p:nvSpPr>
        <p:spPr>
          <a:xfrm>
            <a:off x="8249012" y="1388830"/>
            <a:ext cx="2615483" cy="399590"/>
          </a:xfrm>
          <a:custGeom>
            <a:avLst/>
            <a:gdLst>
              <a:gd name="connsiteX0" fmla="*/ 0 w 2615483"/>
              <a:gd name="connsiteY0" fmla="*/ 66600 h 399590"/>
              <a:gd name="connsiteX1" fmla="*/ 66600 w 2615483"/>
              <a:gd name="connsiteY1" fmla="*/ 0 h 399590"/>
              <a:gd name="connsiteX2" fmla="*/ 711994 w 2615483"/>
              <a:gd name="connsiteY2" fmla="*/ 0 h 399590"/>
              <a:gd name="connsiteX3" fmla="*/ 1282919 w 2615483"/>
              <a:gd name="connsiteY3" fmla="*/ 0 h 399590"/>
              <a:gd name="connsiteX4" fmla="*/ 1928312 w 2615483"/>
              <a:gd name="connsiteY4" fmla="*/ 0 h 399590"/>
              <a:gd name="connsiteX5" fmla="*/ 2548883 w 2615483"/>
              <a:gd name="connsiteY5" fmla="*/ 0 h 399590"/>
              <a:gd name="connsiteX6" fmla="*/ 2615483 w 2615483"/>
              <a:gd name="connsiteY6" fmla="*/ 66600 h 399590"/>
              <a:gd name="connsiteX7" fmla="*/ 2615483 w 2615483"/>
              <a:gd name="connsiteY7" fmla="*/ 332990 h 399590"/>
              <a:gd name="connsiteX8" fmla="*/ 2548883 w 2615483"/>
              <a:gd name="connsiteY8" fmla="*/ 399590 h 399590"/>
              <a:gd name="connsiteX9" fmla="*/ 1977958 w 2615483"/>
              <a:gd name="connsiteY9" fmla="*/ 399590 h 399590"/>
              <a:gd name="connsiteX10" fmla="*/ 1332564 w 2615483"/>
              <a:gd name="connsiteY10" fmla="*/ 399590 h 399590"/>
              <a:gd name="connsiteX11" fmla="*/ 761639 w 2615483"/>
              <a:gd name="connsiteY11" fmla="*/ 399590 h 399590"/>
              <a:gd name="connsiteX12" fmla="*/ 66600 w 2615483"/>
              <a:gd name="connsiteY12" fmla="*/ 399590 h 399590"/>
              <a:gd name="connsiteX13" fmla="*/ 0 w 2615483"/>
              <a:gd name="connsiteY13" fmla="*/ 332990 h 399590"/>
              <a:gd name="connsiteX14" fmla="*/ 0 w 2615483"/>
              <a:gd name="connsiteY14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15483" h="399590" fill="none" extrusionOk="0">
                <a:moveTo>
                  <a:pt x="0" y="66600"/>
                </a:moveTo>
                <a:cubicBezTo>
                  <a:pt x="-1319" y="26026"/>
                  <a:pt x="27749" y="2710"/>
                  <a:pt x="66600" y="0"/>
                </a:cubicBezTo>
                <a:cubicBezTo>
                  <a:pt x="380813" y="26168"/>
                  <a:pt x="504975" y="4709"/>
                  <a:pt x="711994" y="0"/>
                </a:cubicBezTo>
                <a:cubicBezTo>
                  <a:pt x="919013" y="-4709"/>
                  <a:pt x="1022105" y="-9351"/>
                  <a:pt x="1282919" y="0"/>
                </a:cubicBezTo>
                <a:cubicBezTo>
                  <a:pt x="1543734" y="9351"/>
                  <a:pt x="1691223" y="-7644"/>
                  <a:pt x="1928312" y="0"/>
                </a:cubicBezTo>
                <a:cubicBezTo>
                  <a:pt x="2165401" y="7644"/>
                  <a:pt x="2260158" y="7532"/>
                  <a:pt x="2548883" y="0"/>
                </a:cubicBezTo>
                <a:cubicBezTo>
                  <a:pt x="2591644" y="2945"/>
                  <a:pt x="2615779" y="34586"/>
                  <a:pt x="2615483" y="66600"/>
                </a:cubicBezTo>
                <a:cubicBezTo>
                  <a:pt x="2615074" y="145208"/>
                  <a:pt x="2608883" y="278051"/>
                  <a:pt x="2615483" y="332990"/>
                </a:cubicBezTo>
                <a:cubicBezTo>
                  <a:pt x="2618612" y="368370"/>
                  <a:pt x="2586187" y="398465"/>
                  <a:pt x="2548883" y="399590"/>
                </a:cubicBezTo>
                <a:cubicBezTo>
                  <a:pt x="2276408" y="421689"/>
                  <a:pt x="2098051" y="418743"/>
                  <a:pt x="1977958" y="399590"/>
                </a:cubicBezTo>
                <a:cubicBezTo>
                  <a:pt x="1857866" y="380437"/>
                  <a:pt x="1650131" y="389056"/>
                  <a:pt x="1332564" y="399590"/>
                </a:cubicBezTo>
                <a:cubicBezTo>
                  <a:pt x="1014997" y="410124"/>
                  <a:pt x="983430" y="403043"/>
                  <a:pt x="761639" y="399590"/>
                </a:cubicBezTo>
                <a:cubicBezTo>
                  <a:pt x="539849" y="396137"/>
                  <a:pt x="264749" y="413807"/>
                  <a:pt x="66600" y="399590"/>
                </a:cubicBezTo>
                <a:cubicBezTo>
                  <a:pt x="31039" y="399089"/>
                  <a:pt x="2323" y="371840"/>
                  <a:pt x="0" y="332990"/>
                </a:cubicBezTo>
                <a:cubicBezTo>
                  <a:pt x="10228" y="258184"/>
                  <a:pt x="918" y="197869"/>
                  <a:pt x="0" y="66600"/>
                </a:cubicBezTo>
                <a:close/>
              </a:path>
              <a:path w="2615483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12534" y="-17368"/>
                  <a:pt x="496363" y="-16573"/>
                  <a:pt x="687171" y="0"/>
                </a:cubicBezTo>
                <a:cubicBezTo>
                  <a:pt x="877979" y="16573"/>
                  <a:pt x="1080946" y="-1017"/>
                  <a:pt x="1357387" y="0"/>
                </a:cubicBezTo>
                <a:cubicBezTo>
                  <a:pt x="1633828" y="1017"/>
                  <a:pt x="2123948" y="58007"/>
                  <a:pt x="2548883" y="0"/>
                </a:cubicBezTo>
                <a:cubicBezTo>
                  <a:pt x="2583121" y="3418"/>
                  <a:pt x="2615237" y="25716"/>
                  <a:pt x="2615483" y="66600"/>
                </a:cubicBezTo>
                <a:cubicBezTo>
                  <a:pt x="2616101" y="163177"/>
                  <a:pt x="2621434" y="233743"/>
                  <a:pt x="2615483" y="332990"/>
                </a:cubicBezTo>
                <a:cubicBezTo>
                  <a:pt x="2609326" y="368193"/>
                  <a:pt x="2584847" y="398983"/>
                  <a:pt x="2548883" y="399590"/>
                </a:cubicBezTo>
                <a:cubicBezTo>
                  <a:pt x="2316720" y="399394"/>
                  <a:pt x="2222351" y="420652"/>
                  <a:pt x="1903489" y="399590"/>
                </a:cubicBezTo>
                <a:cubicBezTo>
                  <a:pt x="1584627" y="378528"/>
                  <a:pt x="1397144" y="392911"/>
                  <a:pt x="1258096" y="399590"/>
                </a:cubicBezTo>
                <a:cubicBezTo>
                  <a:pt x="1119048" y="406269"/>
                  <a:pt x="863159" y="403037"/>
                  <a:pt x="711994" y="399590"/>
                </a:cubicBezTo>
                <a:cubicBezTo>
                  <a:pt x="560829" y="396143"/>
                  <a:pt x="288039" y="376355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الموردين</a:t>
            </a:r>
            <a:endParaRPr lang="en-US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6A4AE19-DD9C-3665-1392-878EF427FCF8}"/>
              </a:ext>
            </a:extLst>
          </p:cNvPr>
          <p:cNvSpPr/>
          <p:nvPr/>
        </p:nvSpPr>
        <p:spPr>
          <a:xfrm>
            <a:off x="6739239" y="169619"/>
            <a:ext cx="1893101" cy="399590"/>
          </a:xfrm>
          <a:custGeom>
            <a:avLst/>
            <a:gdLst>
              <a:gd name="connsiteX0" fmla="*/ 0 w 1893101"/>
              <a:gd name="connsiteY0" fmla="*/ 66600 h 399590"/>
              <a:gd name="connsiteX1" fmla="*/ 66600 w 1893101"/>
              <a:gd name="connsiteY1" fmla="*/ 0 h 399590"/>
              <a:gd name="connsiteX2" fmla="*/ 670833 w 1893101"/>
              <a:gd name="connsiteY2" fmla="*/ 0 h 399590"/>
              <a:gd name="connsiteX3" fmla="*/ 1275065 w 1893101"/>
              <a:gd name="connsiteY3" fmla="*/ 0 h 399590"/>
              <a:gd name="connsiteX4" fmla="*/ 1826501 w 1893101"/>
              <a:gd name="connsiteY4" fmla="*/ 0 h 399590"/>
              <a:gd name="connsiteX5" fmla="*/ 1893101 w 1893101"/>
              <a:gd name="connsiteY5" fmla="*/ 66600 h 399590"/>
              <a:gd name="connsiteX6" fmla="*/ 1893101 w 1893101"/>
              <a:gd name="connsiteY6" fmla="*/ 332990 h 399590"/>
              <a:gd name="connsiteX7" fmla="*/ 1826501 w 1893101"/>
              <a:gd name="connsiteY7" fmla="*/ 399590 h 399590"/>
              <a:gd name="connsiteX8" fmla="*/ 1222268 w 1893101"/>
              <a:gd name="connsiteY8" fmla="*/ 399590 h 399590"/>
              <a:gd name="connsiteX9" fmla="*/ 618036 w 1893101"/>
              <a:gd name="connsiteY9" fmla="*/ 399590 h 399590"/>
              <a:gd name="connsiteX10" fmla="*/ 66600 w 1893101"/>
              <a:gd name="connsiteY10" fmla="*/ 399590 h 399590"/>
              <a:gd name="connsiteX11" fmla="*/ 0 w 1893101"/>
              <a:gd name="connsiteY11" fmla="*/ 332990 h 399590"/>
              <a:gd name="connsiteX12" fmla="*/ 0 w 1893101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3101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227225" y="15188"/>
                  <a:pt x="386965" y="-19684"/>
                  <a:pt x="670833" y="0"/>
                </a:cubicBezTo>
                <a:cubicBezTo>
                  <a:pt x="954701" y="19684"/>
                  <a:pt x="1035908" y="13189"/>
                  <a:pt x="1275065" y="0"/>
                </a:cubicBezTo>
                <a:cubicBezTo>
                  <a:pt x="1514222" y="-13189"/>
                  <a:pt x="1591738" y="-16007"/>
                  <a:pt x="1826501" y="0"/>
                </a:cubicBezTo>
                <a:cubicBezTo>
                  <a:pt x="1858838" y="-436"/>
                  <a:pt x="1896000" y="28393"/>
                  <a:pt x="1893101" y="66600"/>
                </a:cubicBezTo>
                <a:cubicBezTo>
                  <a:pt x="1902575" y="138300"/>
                  <a:pt x="1880609" y="226928"/>
                  <a:pt x="1893101" y="332990"/>
                </a:cubicBezTo>
                <a:cubicBezTo>
                  <a:pt x="1884279" y="369513"/>
                  <a:pt x="1862803" y="398583"/>
                  <a:pt x="1826501" y="399590"/>
                </a:cubicBezTo>
                <a:cubicBezTo>
                  <a:pt x="1590376" y="391845"/>
                  <a:pt x="1479833" y="411521"/>
                  <a:pt x="1222268" y="399590"/>
                </a:cubicBezTo>
                <a:cubicBezTo>
                  <a:pt x="964703" y="387659"/>
                  <a:pt x="756040" y="405448"/>
                  <a:pt x="618036" y="399590"/>
                </a:cubicBezTo>
                <a:cubicBezTo>
                  <a:pt x="480032" y="393732"/>
                  <a:pt x="264780" y="420699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893101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64782" y="-3089"/>
                  <a:pt x="484843" y="-10359"/>
                  <a:pt x="653234" y="0"/>
                </a:cubicBezTo>
                <a:cubicBezTo>
                  <a:pt x="821625" y="10359"/>
                  <a:pt x="968840" y="-11587"/>
                  <a:pt x="1275065" y="0"/>
                </a:cubicBezTo>
                <a:cubicBezTo>
                  <a:pt x="1581290" y="11587"/>
                  <a:pt x="1656182" y="19355"/>
                  <a:pt x="1826501" y="0"/>
                </a:cubicBezTo>
                <a:cubicBezTo>
                  <a:pt x="1860739" y="3418"/>
                  <a:pt x="1892855" y="25716"/>
                  <a:pt x="1893101" y="66600"/>
                </a:cubicBezTo>
                <a:cubicBezTo>
                  <a:pt x="1893719" y="163177"/>
                  <a:pt x="1899052" y="233743"/>
                  <a:pt x="1893101" y="332990"/>
                </a:cubicBezTo>
                <a:cubicBezTo>
                  <a:pt x="1886944" y="368193"/>
                  <a:pt x="1862465" y="398983"/>
                  <a:pt x="1826501" y="399590"/>
                </a:cubicBezTo>
                <a:cubicBezTo>
                  <a:pt x="1534989" y="392132"/>
                  <a:pt x="1477091" y="419668"/>
                  <a:pt x="1222268" y="399590"/>
                </a:cubicBezTo>
                <a:cubicBezTo>
                  <a:pt x="967445" y="379512"/>
                  <a:pt x="877247" y="418936"/>
                  <a:pt x="618036" y="399590"/>
                </a:cubicBezTo>
                <a:cubicBezTo>
                  <a:pt x="358825" y="380244"/>
                  <a:pt x="182882" y="405987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Current Liabilities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D51723E-7940-9D5D-9ACD-3534EA848453}"/>
              </a:ext>
            </a:extLst>
          </p:cNvPr>
          <p:cNvSpPr/>
          <p:nvPr/>
        </p:nvSpPr>
        <p:spPr>
          <a:xfrm>
            <a:off x="1170581" y="2252658"/>
            <a:ext cx="1731054" cy="39959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C3D0670-AC7D-3982-F8A4-5B7F66CF7ED0}"/>
              </a:ext>
            </a:extLst>
          </p:cNvPr>
          <p:cNvSpPr/>
          <p:nvPr/>
        </p:nvSpPr>
        <p:spPr>
          <a:xfrm>
            <a:off x="8329094" y="4069642"/>
            <a:ext cx="2535401" cy="608931"/>
          </a:xfrm>
          <a:custGeom>
            <a:avLst/>
            <a:gdLst>
              <a:gd name="connsiteX0" fmla="*/ 0 w 2535401"/>
              <a:gd name="connsiteY0" fmla="*/ 101491 h 608931"/>
              <a:gd name="connsiteX1" fmla="*/ 101491 w 2535401"/>
              <a:gd name="connsiteY1" fmla="*/ 0 h 608931"/>
              <a:gd name="connsiteX2" fmla="*/ 731244 w 2535401"/>
              <a:gd name="connsiteY2" fmla="*/ 0 h 608931"/>
              <a:gd name="connsiteX3" fmla="*/ 1291025 w 2535401"/>
              <a:gd name="connsiteY3" fmla="*/ 0 h 608931"/>
              <a:gd name="connsiteX4" fmla="*/ 1804157 w 2535401"/>
              <a:gd name="connsiteY4" fmla="*/ 0 h 608931"/>
              <a:gd name="connsiteX5" fmla="*/ 2433910 w 2535401"/>
              <a:gd name="connsiteY5" fmla="*/ 0 h 608931"/>
              <a:gd name="connsiteX6" fmla="*/ 2535401 w 2535401"/>
              <a:gd name="connsiteY6" fmla="*/ 101491 h 608931"/>
              <a:gd name="connsiteX7" fmla="*/ 2535401 w 2535401"/>
              <a:gd name="connsiteY7" fmla="*/ 507440 h 608931"/>
              <a:gd name="connsiteX8" fmla="*/ 2433910 w 2535401"/>
              <a:gd name="connsiteY8" fmla="*/ 608931 h 608931"/>
              <a:gd name="connsiteX9" fmla="*/ 1897454 w 2535401"/>
              <a:gd name="connsiteY9" fmla="*/ 608931 h 608931"/>
              <a:gd name="connsiteX10" fmla="*/ 1267701 w 2535401"/>
              <a:gd name="connsiteY10" fmla="*/ 608931 h 608931"/>
              <a:gd name="connsiteX11" fmla="*/ 684596 w 2535401"/>
              <a:gd name="connsiteY11" fmla="*/ 608931 h 608931"/>
              <a:gd name="connsiteX12" fmla="*/ 101491 w 2535401"/>
              <a:gd name="connsiteY12" fmla="*/ 608931 h 608931"/>
              <a:gd name="connsiteX13" fmla="*/ 0 w 2535401"/>
              <a:gd name="connsiteY13" fmla="*/ 507440 h 608931"/>
              <a:gd name="connsiteX14" fmla="*/ 0 w 2535401"/>
              <a:gd name="connsiteY14" fmla="*/ 101491 h 608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35401" h="608931" fill="none" extrusionOk="0">
                <a:moveTo>
                  <a:pt x="0" y="101491"/>
                </a:moveTo>
                <a:cubicBezTo>
                  <a:pt x="-4666" y="48380"/>
                  <a:pt x="47993" y="5252"/>
                  <a:pt x="101491" y="0"/>
                </a:cubicBezTo>
                <a:cubicBezTo>
                  <a:pt x="248613" y="2105"/>
                  <a:pt x="536142" y="-26694"/>
                  <a:pt x="731244" y="0"/>
                </a:cubicBezTo>
                <a:cubicBezTo>
                  <a:pt x="926346" y="26694"/>
                  <a:pt x="1074527" y="7412"/>
                  <a:pt x="1291025" y="0"/>
                </a:cubicBezTo>
                <a:cubicBezTo>
                  <a:pt x="1507523" y="-7412"/>
                  <a:pt x="1695221" y="-5609"/>
                  <a:pt x="1804157" y="0"/>
                </a:cubicBezTo>
                <a:cubicBezTo>
                  <a:pt x="1913093" y="5609"/>
                  <a:pt x="2135131" y="19943"/>
                  <a:pt x="2433910" y="0"/>
                </a:cubicBezTo>
                <a:cubicBezTo>
                  <a:pt x="2484071" y="-8609"/>
                  <a:pt x="2527853" y="42090"/>
                  <a:pt x="2535401" y="101491"/>
                </a:cubicBezTo>
                <a:cubicBezTo>
                  <a:pt x="2554657" y="262153"/>
                  <a:pt x="2519998" y="390233"/>
                  <a:pt x="2535401" y="507440"/>
                </a:cubicBezTo>
                <a:cubicBezTo>
                  <a:pt x="2526914" y="557396"/>
                  <a:pt x="2501840" y="615715"/>
                  <a:pt x="2433910" y="608931"/>
                </a:cubicBezTo>
                <a:cubicBezTo>
                  <a:pt x="2170402" y="609072"/>
                  <a:pt x="2018281" y="582928"/>
                  <a:pt x="1897454" y="608931"/>
                </a:cubicBezTo>
                <a:cubicBezTo>
                  <a:pt x="1776627" y="634934"/>
                  <a:pt x="1563456" y="629946"/>
                  <a:pt x="1267701" y="608931"/>
                </a:cubicBezTo>
                <a:cubicBezTo>
                  <a:pt x="971946" y="587916"/>
                  <a:pt x="870238" y="619322"/>
                  <a:pt x="684596" y="608931"/>
                </a:cubicBezTo>
                <a:cubicBezTo>
                  <a:pt x="498954" y="598540"/>
                  <a:pt x="378407" y="602362"/>
                  <a:pt x="101491" y="608931"/>
                </a:cubicBezTo>
                <a:cubicBezTo>
                  <a:pt x="50787" y="602512"/>
                  <a:pt x="-3256" y="556967"/>
                  <a:pt x="0" y="507440"/>
                </a:cubicBezTo>
                <a:cubicBezTo>
                  <a:pt x="-5834" y="321545"/>
                  <a:pt x="18668" y="212263"/>
                  <a:pt x="0" y="101491"/>
                </a:cubicBezTo>
                <a:close/>
              </a:path>
              <a:path w="2535401" h="608931" stroke="0" extrusionOk="0">
                <a:moveTo>
                  <a:pt x="0" y="101491"/>
                </a:moveTo>
                <a:cubicBezTo>
                  <a:pt x="4144" y="46922"/>
                  <a:pt x="51893" y="5504"/>
                  <a:pt x="101491" y="0"/>
                </a:cubicBezTo>
                <a:cubicBezTo>
                  <a:pt x="355569" y="9700"/>
                  <a:pt x="460025" y="4454"/>
                  <a:pt x="637947" y="0"/>
                </a:cubicBezTo>
                <a:cubicBezTo>
                  <a:pt x="815869" y="-4454"/>
                  <a:pt x="970078" y="-6504"/>
                  <a:pt x="1221052" y="0"/>
                </a:cubicBezTo>
                <a:cubicBezTo>
                  <a:pt x="1472026" y="6504"/>
                  <a:pt x="1553706" y="5848"/>
                  <a:pt x="1757508" y="0"/>
                </a:cubicBezTo>
                <a:cubicBezTo>
                  <a:pt x="1961310" y="-5848"/>
                  <a:pt x="2100524" y="-18959"/>
                  <a:pt x="2433910" y="0"/>
                </a:cubicBezTo>
                <a:cubicBezTo>
                  <a:pt x="2492984" y="-7077"/>
                  <a:pt x="2540001" y="37586"/>
                  <a:pt x="2535401" y="101491"/>
                </a:cubicBezTo>
                <a:cubicBezTo>
                  <a:pt x="2523629" y="255546"/>
                  <a:pt x="2551705" y="393292"/>
                  <a:pt x="2535401" y="507440"/>
                </a:cubicBezTo>
                <a:cubicBezTo>
                  <a:pt x="2531451" y="560134"/>
                  <a:pt x="2489332" y="610559"/>
                  <a:pt x="2433910" y="608931"/>
                </a:cubicBezTo>
                <a:cubicBezTo>
                  <a:pt x="2252085" y="634758"/>
                  <a:pt x="2011207" y="604154"/>
                  <a:pt x="1897454" y="608931"/>
                </a:cubicBezTo>
                <a:cubicBezTo>
                  <a:pt x="1783701" y="613708"/>
                  <a:pt x="1561287" y="620600"/>
                  <a:pt x="1384321" y="608931"/>
                </a:cubicBezTo>
                <a:cubicBezTo>
                  <a:pt x="1207355" y="597262"/>
                  <a:pt x="1026865" y="592599"/>
                  <a:pt x="824541" y="608931"/>
                </a:cubicBezTo>
                <a:cubicBezTo>
                  <a:pt x="622217" y="625263"/>
                  <a:pt x="343099" y="598837"/>
                  <a:pt x="101491" y="608931"/>
                </a:cubicBezTo>
                <a:cubicBezTo>
                  <a:pt x="40143" y="607925"/>
                  <a:pt x="-4398" y="564252"/>
                  <a:pt x="0" y="507440"/>
                </a:cubicBezTo>
                <a:cubicBezTo>
                  <a:pt x="6194" y="339665"/>
                  <a:pt x="10041" y="198742"/>
                  <a:pt x="0" y="101491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2105942527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rgbClr val="00B0F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الإيرادات</a:t>
            </a:r>
            <a:r>
              <a:rPr lang="ar-EG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غير المكتسبة</a:t>
            </a:r>
            <a:endParaRPr lang="en-US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11963E2-5BE4-08BF-2A43-11A885382112}"/>
              </a:ext>
            </a:extLst>
          </p:cNvPr>
          <p:cNvSpPr/>
          <p:nvPr/>
        </p:nvSpPr>
        <p:spPr>
          <a:xfrm>
            <a:off x="3851028" y="137072"/>
            <a:ext cx="2727480" cy="399590"/>
          </a:xfrm>
          <a:custGeom>
            <a:avLst/>
            <a:gdLst>
              <a:gd name="connsiteX0" fmla="*/ 0 w 2727480"/>
              <a:gd name="connsiteY0" fmla="*/ 66600 h 399590"/>
              <a:gd name="connsiteX1" fmla="*/ 66600 w 2727480"/>
              <a:gd name="connsiteY1" fmla="*/ 0 h 399590"/>
              <a:gd name="connsiteX2" fmla="*/ 741113 w 2727480"/>
              <a:gd name="connsiteY2" fmla="*/ 0 h 399590"/>
              <a:gd name="connsiteX3" fmla="*/ 1337797 w 2727480"/>
              <a:gd name="connsiteY3" fmla="*/ 0 h 399590"/>
              <a:gd name="connsiteX4" fmla="*/ 2012310 w 2727480"/>
              <a:gd name="connsiteY4" fmla="*/ 0 h 399590"/>
              <a:gd name="connsiteX5" fmla="*/ 2660880 w 2727480"/>
              <a:gd name="connsiteY5" fmla="*/ 0 h 399590"/>
              <a:gd name="connsiteX6" fmla="*/ 2727480 w 2727480"/>
              <a:gd name="connsiteY6" fmla="*/ 66600 h 399590"/>
              <a:gd name="connsiteX7" fmla="*/ 2727480 w 2727480"/>
              <a:gd name="connsiteY7" fmla="*/ 332990 h 399590"/>
              <a:gd name="connsiteX8" fmla="*/ 2660880 w 2727480"/>
              <a:gd name="connsiteY8" fmla="*/ 399590 h 399590"/>
              <a:gd name="connsiteX9" fmla="*/ 2064196 w 2727480"/>
              <a:gd name="connsiteY9" fmla="*/ 399590 h 399590"/>
              <a:gd name="connsiteX10" fmla="*/ 1389683 w 2727480"/>
              <a:gd name="connsiteY10" fmla="*/ 399590 h 399590"/>
              <a:gd name="connsiteX11" fmla="*/ 792998 w 2727480"/>
              <a:gd name="connsiteY11" fmla="*/ 399590 h 399590"/>
              <a:gd name="connsiteX12" fmla="*/ 66600 w 2727480"/>
              <a:gd name="connsiteY12" fmla="*/ 399590 h 399590"/>
              <a:gd name="connsiteX13" fmla="*/ 0 w 2727480"/>
              <a:gd name="connsiteY13" fmla="*/ 332990 h 399590"/>
              <a:gd name="connsiteX14" fmla="*/ 0 w 2727480"/>
              <a:gd name="connsiteY14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27480" h="399590" fill="none" extrusionOk="0">
                <a:moveTo>
                  <a:pt x="0" y="66600"/>
                </a:moveTo>
                <a:cubicBezTo>
                  <a:pt x="-1319" y="26026"/>
                  <a:pt x="27749" y="2710"/>
                  <a:pt x="66600" y="0"/>
                </a:cubicBezTo>
                <a:cubicBezTo>
                  <a:pt x="249012" y="32760"/>
                  <a:pt x="519583" y="-1033"/>
                  <a:pt x="741113" y="0"/>
                </a:cubicBezTo>
                <a:cubicBezTo>
                  <a:pt x="962643" y="1033"/>
                  <a:pt x="1048044" y="-26409"/>
                  <a:pt x="1337797" y="0"/>
                </a:cubicBezTo>
                <a:cubicBezTo>
                  <a:pt x="1627550" y="26409"/>
                  <a:pt x="1689033" y="-31035"/>
                  <a:pt x="2012310" y="0"/>
                </a:cubicBezTo>
                <a:cubicBezTo>
                  <a:pt x="2335587" y="31035"/>
                  <a:pt x="2369534" y="-22801"/>
                  <a:pt x="2660880" y="0"/>
                </a:cubicBezTo>
                <a:cubicBezTo>
                  <a:pt x="2703641" y="2945"/>
                  <a:pt x="2727776" y="34586"/>
                  <a:pt x="2727480" y="66600"/>
                </a:cubicBezTo>
                <a:cubicBezTo>
                  <a:pt x="2727071" y="145208"/>
                  <a:pt x="2720880" y="278051"/>
                  <a:pt x="2727480" y="332990"/>
                </a:cubicBezTo>
                <a:cubicBezTo>
                  <a:pt x="2730609" y="368370"/>
                  <a:pt x="2698184" y="398465"/>
                  <a:pt x="2660880" y="399590"/>
                </a:cubicBezTo>
                <a:cubicBezTo>
                  <a:pt x="2477808" y="391573"/>
                  <a:pt x="2236926" y="413744"/>
                  <a:pt x="2064196" y="399590"/>
                </a:cubicBezTo>
                <a:cubicBezTo>
                  <a:pt x="1891466" y="385436"/>
                  <a:pt x="1667067" y="381070"/>
                  <a:pt x="1389683" y="399590"/>
                </a:cubicBezTo>
                <a:cubicBezTo>
                  <a:pt x="1112299" y="418110"/>
                  <a:pt x="978695" y="417571"/>
                  <a:pt x="792998" y="399590"/>
                </a:cubicBezTo>
                <a:cubicBezTo>
                  <a:pt x="607302" y="381609"/>
                  <a:pt x="298672" y="369095"/>
                  <a:pt x="66600" y="399590"/>
                </a:cubicBezTo>
                <a:cubicBezTo>
                  <a:pt x="31039" y="399089"/>
                  <a:pt x="2323" y="371840"/>
                  <a:pt x="0" y="332990"/>
                </a:cubicBezTo>
                <a:cubicBezTo>
                  <a:pt x="10228" y="258184"/>
                  <a:pt x="918" y="197869"/>
                  <a:pt x="0" y="66600"/>
                </a:cubicBezTo>
                <a:close/>
              </a:path>
              <a:path w="2727480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38719" y="-30008"/>
                  <a:pt x="536710" y="6073"/>
                  <a:pt x="715170" y="0"/>
                </a:cubicBezTo>
                <a:cubicBezTo>
                  <a:pt x="893630" y="-6073"/>
                  <a:pt x="1175875" y="21243"/>
                  <a:pt x="1415626" y="0"/>
                </a:cubicBezTo>
                <a:cubicBezTo>
                  <a:pt x="1655377" y="-21243"/>
                  <a:pt x="2076664" y="-18673"/>
                  <a:pt x="2660880" y="0"/>
                </a:cubicBezTo>
                <a:cubicBezTo>
                  <a:pt x="2695118" y="3418"/>
                  <a:pt x="2727234" y="25716"/>
                  <a:pt x="2727480" y="66600"/>
                </a:cubicBezTo>
                <a:cubicBezTo>
                  <a:pt x="2728098" y="163177"/>
                  <a:pt x="2733431" y="233743"/>
                  <a:pt x="2727480" y="332990"/>
                </a:cubicBezTo>
                <a:cubicBezTo>
                  <a:pt x="2721323" y="368193"/>
                  <a:pt x="2696844" y="398983"/>
                  <a:pt x="2660880" y="399590"/>
                </a:cubicBezTo>
                <a:cubicBezTo>
                  <a:pt x="2504495" y="383722"/>
                  <a:pt x="2130969" y="397203"/>
                  <a:pt x="1986367" y="399590"/>
                </a:cubicBezTo>
                <a:cubicBezTo>
                  <a:pt x="1841765" y="401977"/>
                  <a:pt x="1513580" y="411672"/>
                  <a:pt x="1311854" y="399590"/>
                </a:cubicBezTo>
                <a:cubicBezTo>
                  <a:pt x="1110128" y="387508"/>
                  <a:pt x="963049" y="422235"/>
                  <a:pt x="741113" y="399590"/>
                </a:cubicBezTo>
                <a:cubicBezTo>
                  <a:pt x="519177" y="376945"/>
                  <a:pt x="400475" y="416806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إلتزامات يجب سدادها في عام</a:t>
            </a:r>
            <a:endParaRPr lang="en-US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4E07ADD-5C31-9A36-2B12-151445292E48}"/>
              </a:ext>
            </a:extLst>
          </p:cNvPr>
          <p:cNvSpPr/>
          <p:nvPr/>
        </p:nvSpPr>
        <p:spPr>
          <a:xfrm>
            <a:off x="986609" y="5276465"/>
            <a:ext cx="2098997" cy="39959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D26BFD8-C6AF-02A1-F9F6-967683DF10B0}"/>
              </a:ext>
            </a:extLst>
          </p:cNvPr>
          <p:cNvSpPr/>
          <p:nvPr/>
        </p:nvSpPr>
        <p:spPr>
          <a:xfrm>
            <a:off x="1170581" y="3135759"/>
            <a:ext cx="1731054" cy="39959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3CC774-C3BD-FEE8-7211-A2D923C5E705}"/>
              </a:ext>
            </a:extLst>
          </p:cNvPr>
          <p:cNvSpPr txBox="1"/>
          <p:nvPr/>
        </p:nvSpPr>
        <p:spPr>
          <a:xfrm>
            <a:off x="8953803" y="137072"/>
            <a:ext cx="2485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b="1" dirty="0">
                <a:latin typeface="Cairo" panose="00000500000000000000" pitchFamily="2" charset="-78"/>
                <a:cs typeface="Cairo" panose="00000500000000000000" pitchFamily="2" charset="-78"/>
              </a:rPr>
              <a:t>الإلتزامات المتداولة</a:t>
            </a:r>
            <a:endParaRPr lang="en-US" b="1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189987D-DC4A-F9F6-1E94-02616F3B0601}"/>
              </a:ext>
            </a:extLst>
          </p:cNvPr>
          <p:cNvSpPr/>
          <p:nvPr/>
        </p:nvSpPr>
        <p:spPr>
          <a:xfrm>
            <a:off x="1597866" y="1263624"/>
            <a:ext cx="6519924" cy="661096"/>
          </a:xfrm>
          <a:custGeom>
            <a:avLst/>
            <a:gdLst>
              <a:gd name="connsiteX0" fmla="*/ 0 w 6519924"/>
              <a:gd name="connsiteY0" fmla="*/ 110185 h 661096"/>
              <a:gd name="connsiteX1" fmla="*/ 110185 w 6519924"/>
              <a:gd name="connsiteY1" fmla="*/ 0 h 661096"/>
              <a:gd name="connsiteX2" fmla="*/ 684144 w 6519924"/>
              <a:gd name="connsiteY2" fmla="*/ 0 h 661096"/>
              <a:gd name="connsiteX3" fmla="*/ 1258104 w 6519924"/>
              <a:gd name="connsiteY3" fmla="*/ 0 h 661096"/>
              <a:gd name="connsiteX4" fmla="*/ 1958054 w 6519924"/>
              <a:gd name="connsiteY4" fmla="*/ 0 h 661096"/>
              <a:gd name="connsiteX5" fmla="*/ 2595009 w 6519924"/>
              <a:gd name="connsiteY5" fmla="*/ 0 h 661096"/>
              <a:gd name="connsiteX6" fmla="*/ 3105973 w 6519924"/>
              <a:gd name="connsiteY6" fmla="*/ 0 h 661096"/>
              <a:gd name="connsiteX7" fmla="*/ 3931914 w 6519924"/>
              <a:gd name="connsiteY7" fmla="*/ 0 h 661096"/>
              <a:gd name="connsiteX8" fmla="*/ 4442878 w 6519924"/>
              <a:gd name="connsiteY8" fmla="*/ 0 h 661096"/>
              <a:gd name="connsiteX9" fmla="*/ 5205824 w 6519924"/>
              <a:gd name="connsiteY9" fmla="*/ 0 h 661096"/>
              <a:gd name="connsiteX10" fmla="*/ 6409739 w 6519924"/>
              <a:gd name="connsiteY10" fmla="*/ 0 h 661096"/>
              <a:gd name="connsiteX11" fmla="*/ 6519924 w 6519924"/>
              <a:gd name="connsiteY11" fmla="*/ 110185 h 661096"/>
              <a:gd name="connsiteX12" fmla="*/ 6519924 w 6519924"/>
              <a:gd name="connsiteY12" fmla="*/ 550911 h 661096"/>
              <a:gd name="connsiteX13" fmla="*/ 6409739 w 6519924"/>
              <a:gd name="connsiteY13" fmla="*/ 661096 h 661096"/>
              <a:gd name="connsiteX14" fmla="*/ 5898775 w 6519924"/>
              <a:gd name="connsiteY14" fmla="*/ 661096 h 661096"/>
              <a:gd name="connsiteX15" fmla="*/ 5072834 w 6519924"/>
              <a:gd name="connsiteY15" fmla="*/ 661096 h 661096"/>
              <a:gd name="connsiteX16" fmla="*/ 4309888 w 6519924"/>
              <a:gd name="connsiteY16" fmla="*/ 661096 h 661096"/>
              <a:gd name="connsiteX17" fmla="*/ 3546942 w 6519924"/>
              <a:gd name="connsiteY17" fmla="*/ 661096 h 661096"/>
              <a:gd name="connsiteX18" fmla="*/ 2909987 w 6519924"/>
              <a:gd name="connsiteY18" fmla="*/ 661096 h 661096"/>
              <a:gd name="connsiteX19" fmla="*/ 2084045 w 6519924"/>
              <a:gd name="connsiteY19" fmla="*/ 661096 h 661096"/>
              <a:gd name="connsiteX20" fmla="*/ 1258104 w 6519924"/>
              <a:gd name="connsiteY20" fmla="*/ 661096 h 661096"/>
              <a:gd name="connsiteX21" fmla="*/ 747140 w 6519924"/>
              <a:gd name="connsiteY21" fmla="*/ 661096 h 661096"/>
              <a:gd name="connsiteX22" fmla="*/ 110185 w 6519924"/>
              <a:gd name="connsiteY22" fmla="*/ 661096 h 661096"/>
              <a:gd name="connsiteX23" fmla="*/ 0 w 6519924"/>
              <a:gd name="connsiteY23" fmla="*/ 550911 h 661096"/>
              <a:gd name="connsiteX24" fmla="*/ 0 w 6519924"/>
              <a:gd name="connsiteY24" fmla="*/ 110185 h 66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519924" h="661096" fill="none" extrusionOk="0">
                <a:moveTo>
                  <a:pt x="0" y="110185"/>
                </a:moveTo>
                <a:cubicBezTo>
                  <a:pt x="1929" y="36665"/>
                  <a:pt x="45483" y="-2114"/>
                  <a:pt x="110185" y="0"/>
                </a:cubicBezTo>
                <a:cubicBezTo>
                  <a:pt x="280933" y="-18710"/>
                  <a:pt x="519861" y="6976"/>
                  <a:pt x="684144" y="0"/>
                </a:cubicBezTo>
                <a:cubicBezTo>
                  <a:pt x="848427" y="-6976"/>
                  <a:pt x="1003602" y="27581"/>
                  <a:pt x="1258104" y="0"/>
                </a:cubicBezTo>
                <a:cubicBezTo>
                  <a:pt x="1512606" y="-27581"/>
                  <a:pt x="1775085" y="9148"/>
                  <a:pt x="1958054" y="0"/>
                </a:cubicBezTo>
                <a:cubicBezTo>
                  <a:pt x="2141023" y="-9148"/>
                  <a:pt x="2334553" y="9614"/>
                  <a:pt x="2595009" y="0"/>
                </a:cubicBezTo>
                <a:cubicBezTo>
                  <a:pt x="2855466" y="-9614"/>
                  <a:pt x="2959439" y="-10249"/>
                  <a:pt x="3105973" y="0"/>
                </a:cubicBezTo>
                <a:cubicBezTo>
                  <a:pt x="3252507" y="10249"/>
                  <a:pt x="3659749" y="29487"/>
                  <a:pt x="3931914" y="0"/>
                </a:cubicBezTo>
                <a:cubicBezTo>
                  <a:pt x="4204079" y="-29487"/>
                  <a:pt x="4329430" y="12702"/>
                  <a:pt x="4442878" y="0"/>
                </a:cubicBezTo>
                <a:cubicBezTo>
                  <a:pt x="4556326" y="-12702"/>
                  <a:pt x="5028404" y="-13533"/>
                  <a:pt x="5205824" y="0"/>
                </a:cubicBezTo>
                <a:cubicBezTo>
                  <a:pt x="5383244" y="13533"/>
                  <a:pt x="5832286" y="33293"/>
                  <a:pt x="6409739" y="0"/>
                </a:cubicBezTo>
                <a:cubicBezTo>
                  <a:pt x="6472097" y="-14514"/>
                  <a:pt x="6506420" y="53640"/>
                  <a:pt x="6519924" y="110185"/>
                </a:cubicBezTo>
                <a:cubicBezTo>
                  <a:pt x="6506881" y="261231"/>
                  <a:pt x="6501195" y="390417"/>
                  <a:pt x="6519924" y="550911"/>
                </a:cubicBezTo>
                <a:cubicBezTo>
                  <a:pt x="6506048" y="617296"/>
                  <a:pt x="6480245" y="668420"/>
                  <a:pt x="6409739" y="661096"/>
                </a:cubicBezTo>
                <a:cubicBezTo>
                  <a:pt x="6207896" y="637602"/>
                  <a:pt x="6035468" y="661821"/>
                  <a:pt x="5898775" y="661096"/>
                </a:cubicBezTo>
                <a:cubicBezTo>
                  <a:pt x="5762082" y="660371"/>
                  <a:pt x="5481601" y="659405"/>
                  <a:pt x="5072834" y="661096"/>
                </a:cubicBezTo>
                <a:cubicBezTo>
                  <a:pt x="4664067" y="662787"/>
                  <a:pt x="4575825" y="649554"/>
                  <a:pt x="4309888" y="661096"/>
                </a:cubicBezTo>
                <a:cubicBezTo>
                  <a:pt x="4043951" y="672638"/>
                  <a:pt x="3819347" y="653003"/>
                  <a:pt x="3546942" y="661096"/>
                </a:cubicBezTo>
                <a:cubicBezTo>
                  <a:pt x="3274537" y="669189"/>
                  <a:pt x="3221333" y="664185"/>
                  <a:pt x="2909987" y="661096"/>
                </a:cubicBezTo>
                <a:cubicBezTo>
                  <a:pt x="2598642" y="658007"/>
                  <a:pt x="2332319" y="674584"/>
                  <a:pt x="2084045" y="661096"/>
                </a:cubicBezTo>
                <a:cubicBezTo>
                  <a:pt x="1835771" y="647608"/>
                  <a:pt x="1431530" y="697914"/>
                  <a:pt x="1258104" y="661096"/>
                </a:cubicBezTo>
                <a:cubicBezTo>
                  <a:pt x="1084678" y="624278"/>
                  <a:pt x="929029" y="667245"/>
                  <a:pt x="747140" y="661096"/>
                </a:cubicBezTo>
                <a:cubicBezTo>
                  <a:pt x="565251" y="654947"/>
                  <a:pt x="250607" y="657045"/>
                  <a:pt x="110185" y="661096"/>
                </a:cubicBezTo>
                <a:cubicBezTo>
                  <a:pt x="60098" y="650880"/>
                  <a:pt x="1776" y="607723"/>
                  <a:pt x="0" y="550911"/>
                </a:cubicBezTo>
                <a:cubicBezTo>
                  <a:pt x="-10335" y="376699"/>
                  <a:pt x="-17767" y="223819"/>
                  <a:pt x="0" y="110185"/>
                </a:cubicBezTo>
                <a:close/>
              </a:path>
              <a:path w="6519924" h="661096" stroke="0" extrusionOk="0">
                <a:moveTo>
                  <a:pt x="0" y="110185"/>
                </a:moveTo>
                <a:cubicBezTo>
                  <a:pt x="3182" y="44761"/>
                  <a:pt x="48155" y="8762"/>
                  <a:pt x="110185" y="0"/>
                </a:cubicBezTo>
                <a:cubicBezTo>
                  <a:pt x="457890" y="-16510"/>
                  <a:pt x="559743" y="-26270"/>
                  <a:pt x="810135" y="0"/>
                </a:cubicBezTo>
                <a:cubicBezTo>
                  <a:pt x="1060527" y="26270"/>
                  <a:pt x="1289600" y="14986"/>
                  <a:pt x="1636077" y="0"/>
                </a:cubicBezTo>
                <a:cubicBezTo>
                  <a:pt x="1982554" y="-14986"/>
                  <a:pt x="2200367" y="14240"/>
                  <a:pt x="2462018" y="0"/>
                </a:cubicBezTo>
                <a:cubicBezTo>
                  <a:pt x="2723669" y="-14240"/>
                  <a:pt x="2930218" y="31395"/>
                  <a:pt x="3098973" y="0"/>
                </a:cubicBezTo>
                <a:cubicBezTo>
                  <a:pt x="3267729" y="-31395"/>
                  <a:pt x="3508445" y="-13343"/>
                  <a:pt x="3861919" y="0"/>
                </a:cubicBezTo>
                <a:cubicBezTo>
                  <a:pt x="4215393" y="13343"/>
                  <a:pt x="4435638" y="-9518"/>
                  <a:pt x="4687861" y="0"/>
                </a:cubicBezTo>
                <a:cubicBezTo>
                  <a:pt x="4940084" y="9518"/>
                  <a:pt x="5168773" y="-31661"/>
                  <a:pt x="5324816" y="0"/>
                </a:cubicBezTo>
                <a:cubicBezTo>
                  <a:pt x="5480859" y="31661"/>
                  <a:pt x="5888339" y="47221"/>
                  <a:pt x="6409739" y="0"/>
                </a:cubicBezTo>
                <a:cubicBezTo>
                  <a:pt x="6470224" y="2178"/>
                  <a:pt x="6523227" y="56901"/>
                  <a:pt x="6519924" y="110185"/>
                </a:cubicBezTo>
                <a:cubicBezTo>
                  <a:pt x="6524603" y="267261"/>
                  <a:pt x="6498949" y="376408"/>
                  <a:pt x="6519924" y="550911"/>
                </a:cubicBezTo>
                <a:cubicBezTo>
                  <a:pt x="6524487" y="616047"/>
                  <a:pt x="6469827" y="659725"/>
                  <a:pt x="6409739" y="661096"/>
                </a:cubicBezTo>
                <a:cubicBezTo>
                  <a:pt x="6125752" y="646209"/>
                  <a:pt x="5859964" y="688645"/>
                  <a:pt x="5646793" y="661096"/>
                </a:cubicBezTo>
                <a:cubicBezTo>
                  <a:pt x="5433622" y="633547"/>
                  <a:pt x="5160108" y="639509"/>
                  <a:pt x="4820851" y="661096"/>
                </a:cubicBezTo>
                <a:cubicBezTo>
                  <a:pt x="4481594" y="682683"/>
                  <a:pt x="4371305" y="673760"/>
                  <a:pt x="4246892" y="661096"/>
                </a:cubicBezTo>
                <a:cubicBezTo>
                  <a:pt x="4122479" y="648432"/>
                  <a:pt x="3643648" y="637458"/>
                  <a:pt x="3483946" y="661096"/>
                </a:cubicBezTo>
                <a:cubicBezTo>
                  <a:pt x="3324244" y="684734"/>
                  <a:pt x="2977690" y="689167"/>
                  <a:pt x="2721000" y="661096"/>
                </a:cubicBezTo>
                <a:cubicBezTo>
                  <a:pt x="2464310" y="633025"/>
                  <a:pt x="2414719" y="679315"/>
                  <a:pt x="2147041" y="661096"/>
                </a:cubicBezTo>
                <a:cubicBezTo>
                  <a:pt x="1879363" y="642877"/>
                  <a:pt x="1698575" y="664318"/>
                  <a:pt x="1384095" y="661096"/>
                </a:cubicBezTo>
                <a:cubicBezTo>
                  <a:pt x="1069615" y="657874"/>
                  <a:pt x="1000012" y="629397"/>
                  <a:pt x="747140" y="661096"/>
                </a:cubicBezTo>
                <a:cubicBezTo>
                  <a:pt x="494268" y="692795"/>
                  <a:pt x="274948" y="656364"/>
                  <a:pt x="110185" y="661096"/>
                </a:cubicBezTo>
                <a:cubicBezTo>
                  <a:pt x="47531" y="661043"/>
                  <a:pt x="-4352" y="602626"/>
                  <a:pt x="0" y="550911"/>
                </a:cubicBezTo>
                <a:cubicBezTo>
                  <a:pt x="-21579" y="429182"/>
                  <a:pt x="-8365" y="280155"/>
                  <a:pt x="0" y="110185"/>
                </a:cubicBezTo>
                <a:close/>
              </a:path>
            </a:pathLst>
          </a:custGeom>
          <a:pattFill prst="pct5">
            <a:fgClr>
              <a:schemeClr val="tx2">
                <a:lumMod val="20000"/>
                <a:lumOff val="80000"/>
              </a:schemeClr>
            </a:fgClr>
            <a:bgClr>
              <a:schemeClr val="tx1"/>
            </a:bgClr>
          </a:patt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EG" sz="11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الذمم الدائنة التجارية: </a:t>
            </a:r>
            <a:r>
              <a:rPr lang="ar-EG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المبالغ المستحقة للموردين مقابل السلع والخدمات المستلمة.</a:t>
            </a:r>
            <a:endParaRPr lang="en-US" sz="11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27ECC5B-1ADC-1910-99B2-A607E407E117}"/>
              </a:ext>
            </a:extLst>
          </p:cNvPr>
          <p:cNvSpPr/>
          <p:nvPr/>
        </p:nvSpPr>
        <p:spPr>
          <a:xfrm>
            <a:off x="1597866" y="2270348"/>
            <a:ext cx="6519924" cy="661096"/>
          </a:xfrm>
          <a:custGeom>
            <a:avLst/>
            <a:gdLst>
              <a:gd name="connsiteX0" fmla="*/ 0 w 6519924"/>
              <a:gd name="connsiteY0" fmla="*/ 110185 h 661096"/>
              <a:gd name="connsiteX1" fmla="*/ 110185 w 6519924"/>
              <a:gd name="connsiteY1" fmla="*/ 0 h 661096"/>
              <a:gd name="connsiteX2" fmla="*/ 684144 w 6519924"/>
              <a:gd name="connsiteY2" fmla="*/ 0 h 661096"/>
              <a:gd name="connsiteX3" fmla="*/ 1258104 w 6519924"/>
              <a:gd name="connsiteY3" fmla="*/ 0 h 661096"/>
              <a:gd name="connsiteX4" fmla="*/ 1958054 w 6519924"/>
              <a:gd name="connsiteY4" fmla="*/ 0 h 661096"/>
              <a:gd name="connsiteX5" fmla="*/ 2595009 w 6519924"/>
              <a:gd name="connsiteY5" fmla="*/ 0 h 661096"/>
              <a:gd name="connsiteX6" fmla="*/ 3105973 w 6519924"/>
              <a:gd name="connsiteY6" fmla="*/ 0 h 661096"/>
              <a:gd name="connsiteX7" fmla="*/ 3931914 w 6519924"/>
              <a:gd name="connsiteY7" fmla="*/ 0 h 661096"/>
              <a:gd name="connsiteX8" fmla="*/ 4442878 w 6519924"/>
              <a:gd name="connsiteY8" fmla="*/ 0 h 661096"/>
              <a:gd name="connsiteX9" fmla="*/ 5205824 w 6519924"/>
              <a:gd name="connsiteY9" fmla="*/ 0 h 661096"/>
              <a:gd name="connsiteX10" fmla="*/ 6409739 w 6519924"/>
              <a:gd name="connsiteY10" fmla="*/ 0 h 661096"/>
              <a:gd name="connsiteX11" fmla="*/ 6519924 w 6519924"/>
              <a:gd name="connsiteY11" fmla="*/ 110185 h 661096"/>
              <a:gd name="connsiteX12" fmla="*/ 6519924 w 6519924"/>
              <a:gd name="connsiteY12" fmla="*/ 550911 h 661096"/>
              <a:gd name="connsiteX13" fmla="*/ 6409739 w 6519924"/>
              <a:gd name="connsiteY13" fmla="*/ 661096 h 661096"/>
              <a:gd name="connsiteX14" fmla="*/ 5898775 w 6519924"/>
              <a:gd name="connsiteY14" fmla="*/ 661096 h 661096"/>
              <a:gd name="connsiteX15" fmla="*/ 5072834 w 6519924"/>
              <a:gd name="connsiteY15" fmla="*/ 661096 h 661096"/>
              <a:gd name="connsiteX16" fmla="*/ 4309888 w 6519924"/>
              <a:gd name="connsiteY16" fmla="*/ 661096 h 661096"/>
              <a:gd name="connsiteX17" fmla="*/ 3546942 w 6519924"/>
              <a:gd name="connsiteY17" fmla="*/ 661096 h 661096"/>
              <a:gd name="connsiteX18" fmla="*/ 2909987 w 6519924"/>
              <a:gd name="connsiteY18" fmla="*/ 661096 h 661096"/>
              <a:gd name="connsiteX19" fmla="*/ 2084045 w 6519924"/>
              <a:gd name="connsiteY19" fmla="*/ 661096 h 661096"/>
              <a:gd name="connsiteX20" fmla="*/ 1258104 w 6519924"/>
              <a:gd name="connsiteY20" fmla="*/ 661096 h 661096"/>
              <a:gd name="connsiteX21" fmla="*/ 747140 w 6519924"/>
              <a:gd name="connsiteY21" fmla="*/ 661096 h 661096"/>
              <a:gd name="connsiteX22" fmla="*/ 110185 w 6519924"/>
              <a:gd name="connsiteY22" fmla="*/ 661096 h 661096"/>
              <a:gd name="connsiteX23" fmla="*/ 0 w 6519924"/>
              <a:gd name="connsiteY23" fmla="*/ 550911 h 661096"/>
              <a:gd name="connsiteX24" fmla="*/ 0 w 6519924"/>
              <a:gd name="connsiteY24" fmla="*/ 110185 h 66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519924" h="661096" fill="none" extrusionOk="0">
                <a:moveTo>
                  <a:pt x="0" y="110185"/>
                </a:moveTo>
                <a:cubicBezTo>
                  <a:pt x="1929" y="36665"/>
                  <a:pt x="45483" y="-2114"/>
                  <a:pt x="110185" y="0"/>
                </a:cubicBezTo>
                <a:cubicBezTo>
                  <a:pt x="280933" y="-18710"/>
                  <a:pt x="519861" y="6976"/>
                  <a:pt x="684144" y="0"/>
                </a:cubicBezTo>
                <a:cubicBezTo>
                  <a:pt x="848427" y="-6976"/>
                  <a:pt x="1003602" y="27581"/>
                  <a:pt x="1258104" y="0"/>
                </a:cubicBezTo>
                <a:cubicBezTo>
                  <a:pt x="1512606" y="-27581"/>
                  <a:pt x="1775085" y="9148"/>
                  <a:pt x="1958054" y="0"/>
                </a:cubicBezTo>
                <a:cubicBezTo>
                  <a:pt x="2141023" y="-9148"/>
                  <a:pt x="2334553" y="9614"/>
                  <a:pt x="2595009" y="0"/>
                </a:cubicBezTo>
                <a:cubicBezTo>
                  <a:pt x="2855466" y="-9614"/>
                  <a:pt x="2959439" y="-10249"/>
                  <a:pt x="3105973" y="0"/>
                </a:cubicBezTo>
                <a:cubicBezTo>
                  <a:pt x="3252507" y="10249"/>
                  <a:pt x="3659749" y="29487"/>
                  <a:pt x="3931914" y="0"/>
                </a:cubicBezTo>
                <a:cubicBezTo>
                  <a:pt x="4204079" y="-29487"/>
                  <a:pt x="4329430" y="12702"/>
                  <a:pt x="4442878" y="0"/>
                </a:cubicBezTo>
                <a:cubicBezTo>
                  <a:pt x="4556326" y="-12702"/>
                  <a:pt x="5028404" y="-13533"/>
                  <a:pt x="5205824" y="0"/>
                </a:cubicBezTo>
                <a:cubicBezTo>
                  <a:pt x="5383244" y="13533"/>
                  <a:pt x="5832286" y="33293"/>
                  <a:pt x="6409739" y="0"/>
                </a:cubicBezTo>
                <a:cubicBezTo>
                  <a:pt x="6472097" y="-14514"/>
                  <a:pt x="6506420" y="53640"/>
                  <a:pt x="6519924" y="110185"/>
                </a:cubicBezTo>
                <a:cubicBezTo>
                  <a:pt x="6506881" y="261231"/>
                  <a:pt x="6501195" y="390417"/>
                  <a:pt x="6519924" y="550911"/>
                </a:cubicBezTo>
                <a:cubicBezTo>
                  <a:pt x="6506048" y="617296"/>
                  <a:pt x="6480245" y="668420"/>
                  <a:pt x="6409739" y="661096"/>
                </a:cubicBezTo>
                <a:cubicBezTo>
                  <a:pt x="6207896" y="637602"/>
                  <a:pt x="6035468" y="661821"/>
                  <a:pt x="5898775" y="661096"/>
                </a:cubicBezTo>
                <a:cubicBezTo>
                  <a:pt x="5762082" y="660371"/>
                  <a:pt x="5481601" y="659405"/>
                  <a:pt x="5072834" y="661096"/>
                </a:cubicBezTo>
                <a:cubicBezTo>
                  <a:pt x="4664067" y="662787"/>
                  <a:pt x="4575825" y="649554"/>
                  <a:pt x="4309888" y="661096"/>
                </a:cubicBezTo>
                <a:cubicBezTo>
                  <a:pt x="4043951" y="672638"/>
                  <a:pt x="3819347" y="653003"/>
                  <a:pt x="3546942" y="661096"/>
                </a:cubicBezTo>
                <a:cubicBezTo>
                  <a:pt x="3274537" y="669189"/>
                  <a:pt x="3221333" y="664185"/>
                  <a:pt x="2909987" y="661096"/>
                </a:cubicBezTo>
                <a:cubicBezTo>
                  <a:pt x="2598642" y="658007"/>
                  <a:pt x="2332319" y="674584"/>
                  <a:pt x="2084045" y="661096"/>
                </a:cubicBezTo>
                <a:cubicBezTo>
                  <a:pt x="1835771" y="647608"/>
                  <a:pt x="1431530" y="697914"/>
                  <a:pt x="1258104" y="661096"/>
                </a:cubicBezTo>
                <a:cubicBezTo>
                  <a:pt x="1084678" y="624278"/>
                  <a:pt x="929029" y="667245"/>
                  <a:pt x="747140" y="661096"/>
                </a:cubicBezTo>
                <a:cubicBezTo>
                  <a:pt x="565251" y="654947"/>
                  <a:pt x="250607" y="657045"/>
                  <a:pt x="110185" y="661096"/>
                </a:cubicBezTo>
                <a:cubicBezTo>
                  <a:pt x="60098" y="650880"/>
                  <a:pt x="1776" y="607723"/>
                  <a:pt x="0" y="550911"/>
                </a:cubicBezTo>
                <a:cubicBezTo>
                  <a:pt x="-10335" y="376699"/>
                  <a:pt x="-17767" y="223819"/>
                  <a:pt x="0" y="110185"/>
                </a:cubicBezTo>
                <a:close/>
              </a:path>
              <a:path w="6519924" h="661096" stroke="0" extrusionOk="0">
                <a:moveTo>
                  <a:pt x="0" y="110185"/>
                </a:moveTo>
                <a:cubicBezTo>
                  <a:pt x="3182" y="44761"/>
                  <a:pt x="48155" y="8762"/>
                  <a:pt x="110185" y="0"/>
                </a:cubicBezTo>
                <a:cubicBezTo>
                  <a:pt x="457890" y="-16510"/>
                  <a:pt x="559743" y="-26270"/>
                  <a:pt x="810135" y="0"/>
                </a:cubicBezTo>
                <a:cubicBezTo>
                  <a:pt x="1060527" y="26270"/>
                  <a:pt x="1289600" y="14986"/>
                  <a:pt x="1636077" y="0"/>
                </a:cubicBezTo>
                <a:cubicBezTo>
                  <a:pt x="1982554" y="-14986"/>
                  <a:pt x="2200367" y="14240"/>
                  <a:pt x="2462018" y="0"/>
                </a:cubicBezTo>
                <a:cubicBezTo>
                  <a:pt x="2723669" y="-14240"/>
                  <a:pt x="2930218" y="31395"/>
                  <a:pt x="3098973" y="0"/>
                </a:cubicBezTo>
                <a:cubicBezTo>
                  <a:pt x="3267729" y="-31395"/>
                  <a:pt x="3508445" y="-13343"/>
                  <a:pt x="3861919" y="0"/>
                </a:cubicBezTo>
                <a:cubicBezTo>
                  <a:pt x="4215393" y="13343"/>
                  <a:pt x="4435638" y="-9518"/>
                  <a:pt x="4687861" y="0"/>
                </a:cubicBezTo>
                <a:cubicBezTo>
                  <a:pt x="4940084" y="9518"/>
                  <a:pt x="5168773" y="-31661"/>
                  <a:pt x="5324816" y="0"/>
                </a:cubicBezTo>
                <a:cubicBezTo>
                  <a:pt x="5480859" y="31661"/>
                  <a:pt x="5888339" y="47221"/>
                  <a:pt x="6409739" y="0"/>
                </a:cubicBezTo>
                <a:cubicBezTo>
                  <a:pt x="6470224" y="2178"/>
                  <a:pt x="6523227" y="56901"/>
                  <a:pt x="6519924" y="110185"/>
                </a:cubicBezTo>
                <a:cubicBezTo>
                  <a:pt x="6524603" y="267261"/>
                  <a:pt x="6498949" y="376408"/>
                  <a:pt x="6519924" y="550911"/>
                </a:cubicBezTo>
                <a:cubicBezTo>
                  <a:pt x="6524487" y="616047"/>
                  <a:pt x="6469827" y="659725"/>
                  <a:pt x="6409739" y="661096"/>
                </a:cubicBezTo>
                <a:cubicBezTo>
                  <a:pt x="6125752" y="646209"/>
                  <a:pt x="5859964" y="688645"/>
                  <a:pt x="5646793" y="661096"/>
                </a:cubicBezTo>
                <a:cubicBezTo>
                  <a:pt x="5433622" y="633547"/>
                  <a:pt x="5160108" y="639509"/>
                  <a:pt x="4820851" y="661096"/>
                </a:cubicBezTo>
                <a:cubicBezTo>
                  <a:pt x="4481594" y="682683"/>
                  <a:pt x="4371305" y="673760"/>
                  <a:pt x="4246892" y="661096"/>
                </a:cubicBezTo>
                <a:cubicBezTo>
                  <a:pt x="4122479" y="648432"/>
                  <a:pt x="3643648" y="637458"/>
                  <a:pt x="3483946" y="661096"/>
                </a:cubicBezTo>
                <a:cubicBezTo>
                  <a:pt x="3324244" y="684734"/>
                  <a:pt x="2977690" y="689167"/>
                  <a:pt x="2721000" y="661096"/>
                </a:cubicBezTo>
                <a:cubicBezTo>
                  <a:pt x="2464310" y="633025"/>
                  <a:pt x="2414719" y="679315"/>
                  <a:pt x="2147041" y="661096"/>
                </a:cubicBezTo>
                <a:cubicBezTo>
                  <a:pt x="1879363" y="642877"/>
                  <a:pt x="1698575" y="664318"/>
                  <a:pt x="1384095" y="661096"/>
                </a:cubicBezTo>
                <a:cubicBezTo>
                  <a:pt x="1069615" y="657874"/>
                  <a:pt x="1000012" y="629397"/>
                  <a:pt x="747140" y="661096"/>
                </a:cubicBezTo>
                <a:cubicBezTo>
                  <a:pt x="494268" y="692795"/>
                  <a:pt x="274948" y="656364"/>
                  <a:pt x="110185" y="661096"/>
                </a:cubicBezTo>
                <a:cubicBezTo>
                  <a:pt x="47531" y="661043"/>
                  <a:pt x="-4352" y="602626"/>
                  <a:pt x="0" y="550911"/>
                </a:cubicBezTo>
                <a:cubicBezTo>
                  <a:pt x="-21579" y="429182"/>
                  <a:pt x="-8365" y="280155"/>
                  <a:pt x="0" y="110185"/>
                </a:cubicBezTo>
                <a:close/>
              </a:path>
            </a:pathLst>
          </a:custGeom>
          <a:pattFill prst="pct5">
            <a:fgClr>
              <a:schemeClr val="tx2">
                <a:lumMod val="20000"/>
                <a:lumOff val="80000"/>
              </a:schemeClr>
            </a:fgClr>
            <a:bgClr>
              <a:schemeClr val="tx1"/>
            </a:bgClr>
          </a:patt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EG" sz="11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القروض قصيرة الأجل: </a:t>
            </a:r>
            <a:r>
              <a:rPr lang="ar-EG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القروض المستحقة في غضون عام.</a:t>
            </a:r>
          </a:p>
          <a:p>
            <a:pPr algn="r"/>
            <a:r>
              <a:rPr lang="ar-EG" sz="11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الجزء الحالي من الديون طويلة الأجل: </a:t>
            </a:r>
            <a:r>
              <a:rPr lang="ar-EG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جزء من الديون طويلة الأجل المستحقة خلال العام المقبل.</a:t>
            </a:r>
            <a:endParaRPr lang="en-US" sz="11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F1D6AB9-9764-5189-D8AA-F114A3475CEC}"/>
              </a:ext>
            </a:extLst>
          </p:cNvPr>
          <p:cNvSpPr/>
          <p:nvPr/>
        </p:nvSpPr>
        <p:spPr>
          <a:xfrm>
            <a:off x="1597866" y="3167819"/>
            <a:ext cx="6519924" cy="681180"/>
          </a:xfrm>
          <a:custGeom>
            <a:avLst/>
            <a:gdLst>
              <a:gd name="connsiteX0" fmla="*/ 0 w 6519924"/>
              <a:gd name="connsiteY0" fmla="*/ 113532 h 681180"/>
              <a:gd name="connsiteX1" fmla="*/ 113532 w 6519924"/>
              <a:gd name="connsiteY1" fmla="*/ 0 h 681180"/>
              <a:gd name="connsiteX2" fmla="*/ 686881 w 6519924"/>
              <a:gd name="connsiteY2" fmla="*/ 0 h 681180"/>
              <a:gd name="connsiteX3" fmla="*/ 1260231 w 6519924"/>
              <a:gd name="connsiteY3" fmla="*/ 0 h 681180"/>
              <a:gd name="connsiteX4" fmla="*/ 1959438 w 6519924"/>
              <a:gd name="connsiteY4" fmla="*/ 0 h 681180"/>
              <a:gd name="connsiteX5" fmla="*/ 2595716 w 6519924"/>
              <a:gd name="connsiteY5" fmla="*/ 0 h 681180"/>
              <a:gd name="connsiteX6" fmla="*/ 3106137 w 6519924"/>
              <a:gd name="connsiteY6" fmla="*/ 0 h 681180"/>
              <a:gd name="connsiteX7" fmla="*/ 3931200 w 6519924"/>
              <a:gd name="connsiteY7" fmla="*/ 0 h 681180"/>
              <a:gd name="connsiteX8" fmla="*/ 4441621 w 6519924"/>
              <a:gd name="connsiteY8" fmla="*/ 0 h 681180"/>
              <a:gd name="connsiteX9" fmla="*/ 5203757 w 6519924"/>
              <a:gd name="connsiteY9" fmla="*/ 0 h 681180"/>
              <a:gd name="connsiteX10" fmla="*/ 6406392 w 6519924"/>
              <a:gd name="connsiteY10" fmla="*/ 0 h 681180"/>
              <a:gd name="connsiteX11" fmla="*/ 6519924 w 6519924"/>
              <a:gd name="connsiteY11" fmla="*/ 113532 h 681180"/>
              <a:gd name="connsiteX12" fmla="*/ 6519924 w 6519924"/>
              <a:gd name="connsiteY12" fmla="*/ 567648 h 681180"/>
              <a:gd name="connsiteX13" fmla="*/ 6406392 w 6519924"/>
              <a:gd name="connsiteY13" fmla="*/ 681180 h 681180"/>
              <a:gd name="connsiteX14" fmla="*/ 5895971 w 6519924"/>
              <a:gd name="connsiteY14" fmla="*/ 681180 h 681180"/>
              <a:gd name="connsiteX15" fmla="*/ 5070907 w 6519924"/>
              <a:gd name="connsiteY15" fmla="*/ 681180 h 681180"/>
              <a:gd name="connsiteX16" fmla="*/ 4308772 w 6519924"/>
              <a:gd name="connsiteY16" fmla="*/ 681180 h 681180"/>
              <a:gd name="connsiteX17" fmla="*/ 3546637 w 6519924"/>
              <a:gd name="connsiteY17" fmla="*/ 681180 h 681180"/>
              <a:gd name="connsiteX18" fmla="*/ 2910359 w 6519924"/>
              <a:gd name="connsiteY18" fmla="*/ 681180 h 681180"/>
              <a:gd name="connsiteX19" fmla="*/ 2085295 w 6519924"/>
              <a:gd name="connsiteY19" fmla="*/ 681180 h 681180"/>
              <a:gd name="connsiteX20" fmla="*/ 1260231 w 6519924"/>
              <a:gd name="connsiteY20" fmla="*/ 681180 h 681180"/>
              <a:gd name="connsiteX21" fmla="*/ 749810 w 6519924"/>
              <a:gd name="connsiteY21" fmla="*/ 681180 h 681180"/>
              <a:gd name="connsiteX22" fmla="*/ 113532 w 6519924"/>
              <a:gd name="connsiteY22" fmla="*/ 681180 h 681180"/>
              <a:gd name="connsiteX23" fmla="*/ 0 w 6519924"/>
              <a:gd name="connsiteY23" fmla="*/ 567648 h 681180"/>
              <a:gd name="connsiteX24" fmla="*/ 0 w 6519924"/>
              <a:gd name="connsiteY24" fmla="*/ 113532 h 681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519924" h="681180" fill="none" extrusionOk="0">
                <a:moveTo>
                  <a:pt x="0" y="113532"/>
                </a:moveTo>
                <a:cubicBezTo>
                  <a:pt x="2053" y="37351"/>
                  <a:pt x="38103" y="-6989"/>
                  <a:pt x="113532" y="0"/>
                </a:cubicBezTo>
                <a:cubicBezTo>
                  <a:pt x="240144" y="15670"/>
                  <a:pt x="493583" y="-25664"/>
                  <a:pt x="686881" y="0"/>
                </a:cubicBezTo>
                <a:cubicBezTo>
                  <a:pt x="880179" y="25664"/>
                  <a:pt x="1049347" y="-12447"/>
                  <a:pt x="1260231" y="0"/>
                </a:cubicBezTo>
                <a:cubicBezTo>
                  <a:pt x="1471115" y="12447"/>
                  <a:pt x="1681174" y="15723"/>
                  <a:pt x="1959438" y="0"/>
                </a:cubicBezTo>
                <a:cubicBezTo>
                  <a:pt x="2237702" y="-15723"/>
                  <a:pt x="2323183" y="-30999"/>
                  <a:pt x="2595716" y="0"/>
                </a:cubicBezTo>
                <a:cubicBezTo>
                  <a:pt x="2868249" y="30999"/>
                  <a:pt x="2992093" y="-12508"/>
                  <a:pt x="3106137" y="0"/>
                </a:cubicBezTo>
                <a:cubicBezTo>
                  <a:pt x="3220181" y="12508"/>
                  <a:pt x="3625460" y="28709"/>
                  <a:pt x="3931200" y="0"/>
                </a:cubicBezTo>
                <a:cubicBezTo>
                  <a:pt x="4236940" y="-28709"/>
                  <a:pt x="4280695" y="13924"/>
                  <a:pt x="4441621" y="0"/>
                </a:cubicBezTo>
                <a:cubicBezTo>
                  <a:pt x="4602547" y="-13924"/>
                  <a:pt x="5050810" y="-8500"/>
                  <a:pt x="5203757" y="0"/>
                </a:cubicBezTo>
                <a:cubicBezTo>
                  <a:pt x="5356704" y="8500"/>
                  <a:pt x="6064952" y="8462"/>
                  <a:pt x="6406392" y="0"/>
                </a:cubicBezTo>
                <a:cubicBezTo>
                  <a:pt x="6470679" y="-15286"/>
                  <a:pt x="6505258" y="55508"/>
                  <a:pt x="6519924" y="113532"/>
                </a:cubicBezTo>
                <a:cubicBezTo>
                  <a:pt x="6500302" y="213977"/>
                  <a:pt x="6528069" y="394977"/>
                  <a:pt x="6519924" y="567648"/>
                </a:cubicBezTo>
                <a:cubicBezTo>
                  <a:pt x="6509840" y="634370"/>
                  <a:pt x="6474733" y="685459"/>
                  <a:pt x="6406392" y="681180"/>
                </a:cubicBezTo>
                <a:cubicBezTo>
                  <a:pt x="6224225" y="665538"/>
                  <a:pt x="6034201" y="676021"/>
                  <a:pt x="5895971" y="681180"/>
                </a:cubicBezTo>
                <a:cubicBezTo>
                  <a:pt x="5757741" y="686339"/>
                  <a:pt x="5285267" y="645330"/>
                  <a:pt x="5070907" y="681180"/>
                </a:cubicBezTo>
                <a:cubicBezTo>
                  <a:pt x="4856547" y="717030"/>
                  <a:pt x="4672902" y="708982"/>
                  <a:pt x="4308772" y="681180"/>
                </a:cubicBezTo>
                <a:cubicBezTo>
                  <a:pt x="3944642" y="653378"/>
                  <a:pt x="3752885" y="718782"/>
                  <a:pt x="3546637" y="681180"/>
                </a:cubicBezTo>
                <a:cubicBezTo>
                  <a:pt x="3340389" y="643578"/>
                  <a:pt x="3209519" y="705867"/>
                  <a:pt x="2910359" y="681180"/>
                </a:cubicBezTo>
                <a:cubicBezTo>
                  <a:pt x="2611199" y="656493"/>
                  <a:pt x="2434907" y="655095"/>
                  <a:pt x="2085295" y="681180"/>
                </a:cubicBezTo>
                <a:cubicBezTo>
                  <a:pt x="1735683" y="707265"/>
                  <a:pt x="1601161" y="659790"/>
                  <a:pt x="1260231" y="681180"/>
                </a:cubicBezTo>
                <a:cubicBezTo>
                  <a:pt x="919301" y="702570"/>
                  <a:pt x="1000353" y="694963"/>
                  <a:pt x="749810" y="681180"/>
                </a:cubicBezTo>
                <a:cubicBezTo>
                  <a:pt x="499267" y="667397"/>
                  <a:pt x="318138" y="677675"/>
                  <a:pt x="113532" y="681180"/>
                </a:cubicBezTo>
                <a:cubicBezTo>
                  <a:pt x="57181" y="675153"/>
                  <a:pt x="1369" y="627235"/>
                  <a:pt x="0" y="567648"/>
                </a:cubicBezTo>
                <a:cubicBezTo>
                  <a:pt x="-3163" y="362451"/>
                  <a:pt x="-16694" y="286890"/>
                  <a:pt x="0" y="113532"/>
                </a:cubicBezTo>
                <a:close/>
              </a:path>
              <a:path w="6519924" h="681180" stroke="0" extrusionOk="0">
                <a:moveTo>
                  <a:pt x="0" y="113532"/>
                </a:moveTo>
                <a:cubicBezTo>
                  <a:pt x="1011" y="49378"/>
                  <a:pt x="50631" y="1485"/>
                  <a:pt x="113532" y="0"/>
                </a:cubicBezTo>
                <a:cubicBezTo>
                  <a:pt x="396405" y="-26339"/>
                  <a:pt x="514805" y="-12959"/>
                  <a:pt x="812739" y="0"/>
                </a:cubicBezTo>
                <a:cubicBezTo>
                  <a:pt x="1110673" y="12959"/>
                  <a:pt x="1226294" y="-21791"/>
                  <a:pt x="1637803" y="0"/>
                </a:cubicBezTo>
                <a:cubicBezTo>
                  <a:pt x="2049312" y="21791"/>
                  <a:pt x="2106906" y="-28894"/>
                  <a:pt x="2462866" y="0"/>
                </a:cubicBezTo>
                <a:cubicBezTo>
                  <a:pt x="2818826" y="28894"/>
                  <a:pt x="2909384" y="-17890"/>
                  <a:pt x="3099144" y="0"/>
                </a:cubicBezTo>
                <a:cubicBezTo>
                  <a:pt x="3288904" y="17890"/>
                  <a:pt x="3699337" y="14276"/>
                  <a:pt x="3861280" y="0"/>
                </a:cubicBezTo>
                <a:cubicBezTo>
                  <a:pt x="4023223" y="-14276"/>
                  <a:pt x="4485249" y="-22750"/>
                  <a:pt x="4686344" y="0"/>
                </a:cubicBezTo>
                <a:cubicBezTo>
                  <a:pt x="4887439" y="22750"/>
                  <a:pt x="5176670" y="-1057"/>
                  <a:pt x="5322622" y="0"/>
                </a:cubicBezTo>
                <a:cubicBezTo>
                  <a:pt x="5468574" y="1057"/>
                  <a:pt x="5937981" y="16554"/>
                  <a:pt x="6406392" y="0"/>
                </a:cubicBezTo>
                <a:cubicBezTo>
                  <a:pt x="6467103" y="11797"/>
                  <a:pt x="6521509" y="54463"/>
                  <a:pt x="6519924" y="113532"/>
                </a:cubicBezTo>
                <a:cubicBezTo>
                  <a:pt x="6505613" y="292425"/>
                  <a:pt x="6527456" y="357286"/>
                  <a:pt x="6519924" y="567648"/>
                </a:cubicBezTo>
                <a:cubicBezTo>
                  <a:pt x="6524106" y="634276"/>
                  <a:pt x="6468356" y="679858"/>
                  <a:pt x="6406392" y="681180"/>
                </a:cubicBezTo>
                <a:cubicBezTo>
                  <a:pt x="6028169" y="693712"/>
                  <a:pt x="5807699" y="686038"/>
                  <a:pt x="5644257" y="681180"/>
                </a:cubicBezTo>
                <a:cubicBezTo>
                  <a:pt x="5480816" y="676322"/>
                  <a:pt x="4985672" y="664857"/>
                  <a:pt x="4819193" y="681180"/>
                </a:cubicBezTo>
                <a:cubicBezTo>
                  <a:pt x="4652714" y="697503"/>
                  <a:pt x="4509474" y="701529"/>
                  <a:pt x="4245843" y="681180"/>
                </a:cubicBezTo>
                <a:cubicBezTo>
                  <a:pt x="3982212" y="660832"/>
                  <a:pt x="3844458" y="701070"/>
                  <a:pt x="3483708" y="681180"/>
                </a:cubicBezTo>
                <a:cubicBezTo>
                  <a:pt x="3122958" y="661290"/>
                  <a:pt x="2962774" y="713462"/>
                  <a:pt x="2721573" y="681180"/>
                </a:cubicBezTo>
                <a:cubicBezTo>
                  <a:pt x="2480372" y="648898"/>
                  <a:pt x="2277536" y="676475"/>
                  <a:pt x="2148223" y="681180"/>
                </a:cubicBezTo>
                <a:cubicBezTo>
                  <a:pt x="2018910" y="685886"/>
                  <a:pt x="1582712" y="643255"/>
                  <a:pt x="1386088" y="681180"/>
                </a:cubicBezTo>
                <a:cubicBezTo>
                  <a:pt x="1189465" y="719105"/>
                  <a:pt x="890723" y="706108"/>
                  <a:pt x="749810" y="681180"/>
                </a:cubicBezTo>
                <a:cubicBezTo>
                  <a:pt x="608897" y="656252"/>
                  <a:pt x="404598" y="674958"/>
                  <a:pt x="113532" y="681180"/>
                </a:cubicBezTo>
                <a:cubicBezTo>
                  <a:pt x="36678" y="680764"/>
                  <a:pt x="-3436" y="623136"/>
                  <a:pt x="0" y="567648"/>
                </a:cubicBezTo>
                <a:cubicBezTo>
                  <a:pt x="-15192" y="467022"/>
                  <a:pt x="15434" y="338824"/>
                  <a:pt x="0" y="113532"/>
                </a:cubicBezTo>
                <a:close/>
              </a:path>
            </a:pathLst>
          </a:custGeom>
          <a:pattFill prst="pct5">
            <a:fgClr>
              <a:schemeClr val="tx2">
                <a:lumMod val="20000"/>
                <a:lumOff val="80000"/>
              </a:schemeClr>
            </a:fgClr>
            <a:bgClr>
              <a:schemeClr val="tx1"/>
            </a:bgClr>
          </a:patt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EG" sz="11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الرواتب والأجور المستحقة: </a:t>
            </a:r>
            <a:r>
              <a:rPr lang="ar-EG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الرواتب والأجور التي يتقاضاها الموظفون ولكن لم يتم دفعها بعد.</a:t>
            </a:r>
          </a:p>
          <a:p>
            <a:pPr algn="r"/>
            <a:r>
              <a:rPr lang="ar-EG" sz="11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الضرائب المستحقة:</a:t>
            </a:r>
            <a:r>
              <a:rPr lang="ar-EG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الضرائب المتكبدة ولكن لم تدفع بعد.</a:t>
            </a:r>
          </a:p>
          <a:p>
            <a:pPr algn="r"/>
            <a:r>
              <a:rPr lang="ar-EG" sz="11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الفائدة المستحقة: </a:t>
            </a:r>
            <a:r>
              <a:rPr lang="ar-EG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الفائدة على الديون التي تم تكبدها ولكن لم يتم سدادها بعد.</a:t>
            </a:r>
            <a:endParaRPr lang="en-US" sz="11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E595A2C-80E2-2DB9-DDDC-614D83466E31}"/>
              </a:ext>
            </a:extLst>
          </p:cNvPr>
          <p:cNvSpPr/>
          <p:nvPr/>
        </p:nvSpPr>
        <p:spPr>
          <a:xfrm>
            <a:off x="1752061" y="4138401"/>
            <a:ext cx="6432621" cy="644341"/>
          </a:xfrm>
          <a:custGeom>
            <a:avLst/>
            <a:gdLst>
              <a:gd name="connsiteX0" fmla="*/ 0 w 6432621"/>
              <a:gd name="connsiteY0" fmla="*/ 107392 h 644341"/>
              <a:gd name="connsiteX1" fmla="*/ 107392 w 6432621"/>
              <a:gd name="connsiteY1" fmla="*/ 0 h 644341"/>
              <a:gd name="connsiteX2" fmla="*/ 673906 w 6432621"/>
              <a:gd name="connsiteY2" fmla="*/ 0 h 644341"/>
              <a:gd name="connsiteX3" fmla="*/ 1240420 w 6432621"/>
              <a:gd name="connsiteY3" fmla="*/ 0 h 644341"/>
              <a:gd name="connsiteX4" fmla="*/ 1931291 w 6432621"/>
              <a:gd name="connsiteY4" fmla="*/ 0 h 644341"/>
              <a:gd name="connsiteX5" fmla="*/ 2559983 w 6432621"/>
              <a:gd name="connsiteY5" fmla="*/ 0 h 644341"/>
              <a:gd name="connsiteX6" fmla="*/ 3064319 w 6432621"/>
              <a:gd name="connsiteY6" fmla="*/ 0 h 644341"/>
              <a:gd name="connsiteX7" fmla="*/ 3879546 w 6432621"/>
              <a:gd name="connsiteY7" fmla="*/ 0 h 644341"/>
              <a:gd name="connsiteX8" fmla="*/ 4383882 w 6432621"/>
              <a:gd name="connsiteY8" fmla="*/ 0 h 644341"/>
              <a:gd name="connsiteX9" fmla="*/ 5136931 w 6432621"/>
              <a:gd name="connsiteY9" fmla="*/ 0 h 644341"/>
              <a:gd name="connsiteX10" fmla="*/ 6325229 w 6432621"/>
              <a:gd name="connsiteY10" fmla="*/ 0 h 644341"/>
              <a:gd name="connsiteX11" fmla="*/ 6432621 w 6432621"/>
              <a:gd name="connsiteY11" fmla="*/ 107392 h 644341"/>
              <a:gd name="connsiteX12" fmla="*/ 6432621 w 6432621"/>
              <a:gd name="connsiteY12" fmla="*/ 536949 h 644341"/>
              <a:gd name="connsiteX13" fmla="*/ 6325229 w 6432621"/>
              <a:gd name="connsiteY13" fmla="*/ 644341 h 644341"/>
              <a:gd name="connsiteX14" fmla="*/ 5820893 w 6432621"/>
              <a:gd name="connsiteY14" fmla="*/ 644341 h 644341"/>
              <a:gd name="connsiteX15" fmla="*/ 5005666 w 6432621"/>
              <a:gd name="connsiteY15" fmla="*/ 644341 h 644341"/>
              <a:gd name="connsiteX16" fmla="*/ 4252617 w 6432621"/>
              <a:gd name="connsiteY16" fmla="*/ 644341 h 644341"/>
              <a:gd name="connsiteX17" fmla="*/ 3499568 w 6432621"/>
              <a:gd name="connsiteY17" fmla="*/ 644341 h 644341"/>
              <a:gd name="connsiteX18" fmla="*/ 2870875 w 6432621"/>
              <a:gd name="connsiteY18" fmla="*/ 644341 h 644341"/>
              <a:gd name="connsiteX19" fmla="*/ 2055648 w 6432621"/>
              <a:gd name="connsiteY19" fmla="*/ 644341 h 644341"/>
              <a:gd name="connsiteX20" fmla="*/ 1240420 w 6432621"/>
              <a:gd name="connsiteY20" fmla="*/ 644341 h 644341"/>
              <a:gd name="connsiteX21" fmla="*/ 736084 w 6432621"/>
              <a:gd name="connsiteY21" fmla="*/ 644341 h 644341"/>
              <a:gd name="connsiteX22" fmla="*/ 107392 w 6432621"/>
              <a:gd name="connsiteY22" fmla="*/ 644341 h 644341"/>
              <a:gd name="connsiteX23" fmla="*/ 0 w 6432621"/>
              <a:gd name="connsiteY23" fmla="*/ 536949 h 644341"/>
              <a:gd name="connsiteX24" fmla="*/ 0 w 6432621"/>
              <a:gd name="connsiteY24" fmla="*/ 107392 h 64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432621" h="644341" fill="none" extrusionOk="0">
                <a:moveTo>
                  <a:pt x="0" y="107392"/>
                </a:moveTo>
                <a:cubicBezTo>
                  <a:pt x="258" y="46390"/>
                  <a:pt x="36244" y="-6500"/>
                  <a:pt x="107392" y="0"/>
                </a:cubicBezTo>
                <a:cubicBezTo>
                  <a:pt x="366803" y="-12184"/>
                  <a:pt x="414118" y="-8380"/>
                  <a:pt x="673906" y="0"/>
                </a:cubicBezTo>
                <a:cubicBezTo>
                  <a:pt x="933694" y="8380"/>
                  <a:pt x="971888" y="-26976"/>
                  <a:pt x="1240420" y="0"/>
                </a:cubicBezTo>
                <a:cubicBezTo>
                  <a:pt x="1508952" y="26976"/>
                  <a:pt x="1641006" y="-32384"/>
                  <a:pt x="1931291" y="0"/>
                </a:cubicBezTo>
                <a:cubicBezTo>
                  <a:pt x="2221576" y="32384"/>
                  <a:pt x="2362534" y="-20198"/>
                  <a:pt x="2559983" y="0"/>
                </a:cubicBezTo>
                <a:cubicBezTo>
                  <a:pt x="2757432" y="20198"/>
                  <a:pt x="2845162" y="17195"/>
                  <a:pt x="3064319" y="0"/>
                </a:cubicBezTo>
                <a:cubicBezTo>
                  <a:pt x="3283476" y="-17195"/>
                  <a:pt x="3699017" y="-20919"/>
                  <a:pt x="3879546" y="0"/>
                </a:cubicBezTo>
                <a:cubicBezTo>
                  <a:pt x="4060075" y="20919"/>
                  <a:pt x="4190659" y="-4990"/>
                  <a:pt x="4383882" y="0"/>
                </a:cubicBezTo>
                <a:cubicBezTo>
                  <a:pt x="4577105" y="4990"/>
                  <a:pt x="4895154" y="14961"/>
                  <a:pt x="5136931" y="0"/>
                </a:cubicBezTo>
                <a:cubicBezTo>
                  <a:pt x="5378708" y="-14961"/>
                  <a:pt x="5822399" y="-42022"/>
                  <a:pt x="6325229" y="0"/>
                </a:cubicBezTo>
                <a:cubicBezTo>
                  <a:pt x="6385041" y="-4835"/>
                  <a:pt x="6427998" y="49556"/>
                  <a:pt x="6432621" y="107392"/>
                </a:cubicBezTo>
                <a:cubicBezTo>
                  <a:pt x="6438322" y="240910"/>
                  <a:pt x="6423868" y="424171"/>
                  <a:pt x="6432621" y="536949"/>
                </a:cubicBezTo>
                <a:cubicBezTo>
                  <a:pt x="6419202" y="601610"/>
                  <a:pt x="6392625" y="650475"/>
                  <a:pt x="6325229" y="644341"/>
                </a:cubicBezTo>
                <a:cubicBezTo>
                  <a:pt x="6166411" y="640790"/>
                  <a:pt x="6037486" y="636410"/>
                  <a:pt x="5820893" y="644341"/>
                </a:cubicBezTo>
                <a:cubicBezTo>
                  <a:pt x="5604300" y="652272"/>
                  <a:pt x="5372395" y="632953"/>
                  <a:pt x="5005666" y="644341"/>
                </a:cubicBezTo>
                <a:cubicBezTo>
                  <a:pt x="4638937" y="655729"/>
                  <a:pt x="4575501" y="632607"/>
                  <a:pt x="4252617" y="644341"/>
                </a:cubicBezTo>
                <a:cubicBezTo>
                  <a:pt x="3929733" y="656075"/>
                  <a:pt x="3789065" y="635367"/>
                  <a:pt x="3499568" y="644341"/>
                </a:cubicBezTo>
                <a:cubicBezTo>
                  <a:pt x="3210071" y="653315"/>
                  <a:pt x="3105706" y="653475"/>
                  <a:pt x="2870875" y="644341"/>
                </a:cubicBezTo>
                <a:cubicBezTo>
                  <a:pt x="2636044" y="635207"/>
                  <a:pt x="2411191" y="675246"/>
                  <a:pt x="2055648" y="644341"/>
                </a:cubicBezTo>
                <a:cubicBezTo>
                  <a:pt x="1700105" y="613436"/>
                  <a:pt x="1462074" y="674237"/>
                  <a:pt x="1240420" y="644341"/>
                </a:cubicBezTo>
                <a:cubicBezTo>
                  <a:pt x="1018766" y="614445"/>
                  <a:pt x="855809" y="638229"/>
                  <a:pt x="736084" y="644341"/>
                </a:cubicBezTo>
                <a:cubicBezTo>
                  <a:pt x="616359" y="650453"/>
                  <a:pt x="244078" y="662979"/>
                  <a:pt x="107392" y="644341"/>
                </a:cubicBezTo>
                <a:cubicBezTo>
                  <a:pt x="55632" y="637176"/>
                  <a:pt x="4704" y="585558"/>
                  <a:pt x="0" y="536949"/>
                </a:cubicBezTo>
                <a:cubicBezTo>
                  <a:pt x="-17441" y="443585"/>
                  <a:pt x="-10698" y="257854"/>
                  <a:pt x="0" y="107392"/>
                </a:cubicBezTo>
                <a:close/>
              </a:path>
              <a:path w="6432621" h="644341" stroke="0" extrusionOk="0">
                <a:moveTo>
                  <a:pt x="0" y="107392"/>
                </a:moveTo>
                <a:cubicBezTo>
                  <a:pt x="6979" y="38055"/>
                  <a:pt x="47305" y="5779"/>
                  <a:pt x="107392" y="0"/>
                </a:cubicBezTo>
                <a:cubicBezTo>
                  <a:pt x="305495" y="34473"/>
                  <a:pt x="485563" y="12082"/>
                  <a:pt x="798263" y="0"/>
                </a:cubicBezTo>
                <a:cubicBezTo>
                  <a:pt x="1110963" y="-12082"/>
                  <a:pt x="1391888" y="-13167"/>
                  <a:pt x="1613490" y="0"/>
                </a:cubicBezTo>
                <a:cubicBezTo>
                  <a:pt x="1835092" y="13167"/>
                  <a:pt x="2079930" y="-36239"/>
                  <a:pt x="2428718" y="0"/>
                </a:cubicBezTo>
                <a:cubicBezTo>
                  <a:pt x="2777506" y="36239"/>
                  <a:pt x="2830669" y="28741"/>
                  <a:pt x="3057410" y="0"/>
                </a:cubicBezTo>
                <a:cubicBezTo>
                  <a:pt x="3284151" y="-28741"/>
                  <a:pt x="3582266" y="17779"/>
                  <a:pt x="3810459" y="0"/>
                </a:cubicBezTo>
                <a:cubicBezTo>
                  <a:pt x="4038652" y="-17779"/>
                  <a:pt x="4447032" y="-12131"/>
                  <a:pt x="4625687" y="0"/>
                </a:cubicBezTo>
                <a:cubicBezTo>
                  <a:pt x="4804342" y="12131"/>
                  <a:pt x="5121190" y="27157"/>
                  <a:pt x="5254379" y="0"/>
                </a:cubicBezTo>
                <a:cubicBezTo>
                  <a:pt x="5387568" y="-27157"/>
                  <a:pt x="5996518" y="19195"/>
                  <a:pt x="6325229" y="0"/>
                </a:cubicBezTo>
                <a:cubicBezTo>
                  <a:pt x="6383918" y="3686"/>
                  <a:pt x="6434179" y="51651"/>
                  <a:pt x="6432621" y="107392"/>
                </a:cubicBezTo>
                <a:cubicBezTo>
                  <a:pt x="6411224" y="289719"/>
                  <a:pt x="6438204" y="415828"/>
                  <a:pt x="6432621" y="536949"/>
                </a:cubicBezTo>
                <a:cubicBezTo>
                  <a:pt x="6434993" y="598486"/>
                  <a:pt x="6380608" y="637296"/>
                  <a:pt x="6325229" y="644341"/>
                </a:cubicBezTo>
                <a:cubicBezTo>
                  <a:pt x="6064749" y="663627"/>
                  <a:pt x="5797393" y="654107"/>
                  <a:pt x="5572180" y="644341"/>
                </a:cubicBezTo>
                <a:cubicBezTo>
                  <a:pt x="5346967" y="634575"/>
                  <a:pt x="5103375" y="634062"/>
                  <a:pt x="4756952" y="644341"/>
                </a:cubicBezTo>
                <a:cubicBezTo>
                  <a:pt x="4410529" y="654620"/>
                  <a:pt x="4364013" y="656676"/>
                  <a:pt x="4190438" y="644341"/>
                </a:cubicBezTo>
                <a:cubicBezTo>
                  <a:pt x="4016863" y="632006"/>
                  <a:pt x="3700422" y="635481"/>
                  <a:pt x="3437389" y="644341"/>
                </a:cubicBezTo>
                <a:cubicBezTo>
                  <a:pt x="3174356" y="653201"/>
                  <a:pt x="2886935" y="609268"/>
                  <a:pt x="2684340" y="644341"/>
                </a:cubicBezTo>
                <a:cubicBezTo>
                  <a:pt x="2481745" y="679414"/>
                  <a:pt x="2246990" y="630230"/>
                  <a:pt x="2117826" y="644341"/>
                </a:cubicBezTo>
                <a:cubicBezTo>
                  <a:pt x="1988662" y="658452"/>
                  <a:pt x="1719653" y="621576"/>
                  <a:pt x="1364777" y="644341"/>
                </a:cubicBezTo>
                <a:cubicBezTo>
                  <a:pt x="1009901" y="667106"/>
                  <a:pt x="866636" y="646255"/>
                  <a:pt x="736084" y="644341"/>
                </a:cubicBezTo>
                <a:cubicBezTo>
                  <a:pt x="605532" y="642427"/>
                  <a:pt x="394274" y="647962"/>
                  <a:pt x="107392" y="644341"/>
                </a:cubicBezTo>
                <a:cubicBezTo>
                  <a:pt x="37874" y="644041"/>
                  <a:pt x="-3628" y="588641"/>
                  <a:pt x="0" y="536949"/>
                </a:cubicBezTo>
                <a:cubicBezTo>
                  <a:pt x="13445" y="430345"/>
                  <a:pt x="7785" y="205379"/>
                  <a:pt x="0" y="107392"/>
                </a:cubicBezTo>
                <a:close/>
              </a:path>
            </a:pathLst>
          </a:custGeom>
          <a:pattFill prst="pct5">
            <a:fgClr>
              <a:schemeClr val="tx2">
                <a:lumMod val="20000"/>
                <a:lumOff val="80000"/>
              </a:schemeClr>
            </a:fgClr>
            <a:bgClr>
              <a:schemeClr val="tx1"/>
            </a:bgClr>
          </a:patt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EG" sz="11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المدفوعات المقدمة من العملاء: </a:t>
            </a:r>
            <a:r>
              <a:rPr lang="ar-EG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المدفوعات المستلمة قبل تسليم البضائع أو الخدمات.</a:t>
            </a:r>
            <a:endParaRPr lang="en-US" sz="11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C91E685F-FAC9-694A-E153-126DB0C9503B}"/>
              </a:ext>
            </a:extLst>
          </p:cNvPr>
          <p:cNvSpPr/>
          <p:nvPr/>
        </p:nvSpPr>
        <p:spPr>
          <a:xfrm>
            <a:off x="1875156" y="5072144"/>
            <a:ext cx="6373856" cy="778223"/>
          </a:xfrm>
          <a:custGeom>
            <a:avLst/>
            <a:gdLst>
              <a:gd name="connsiteX0" fmla="*/ 0 w 6373856"/>
              <a:gd name="connsiteY0" fmla="*/ 129706 h 778223"/>
              <a:gd name="connsiteX1" fmla="*/ 129706 w 6373856"/>
              <a:gd name="connsiteY1" fmla="*/ 0 h 778223"/>
              <a:gd name="connsiteX2" fmla="*/ 686800 w 6373856"/>
              <a:gd name="connsiteY2" fmla="*/ 0 h 778223"/>
              <a:gd name="connsiteX3" fmla="*/ 1243894 w 6373856"/>
              <a:gd name="connsiteY3" fmla="*/ 0 h 778223"/>
              <a:gd name="connsiteX4" fmla="*/ 1923276 w 6373856"/>
              <a:gd name="connsiteY4" fmla="*/ 0 h 778223"/>
              <a:gd name="connsiteX5" fmla="*/ 2541514 w 6373856"/>
              <a:gd name="connsiteY5" fmla="*/ 0 h 778223"/>
              <a:gd name="connsiteX6" fmla="*/ 3037464 w 6373856"/>
              <a:gd name="connsiteY6" fmla="*/ 0 h 778223"/>
              <a:gd name="connsiteX7" fmla="*/ 3839135 w 6373856"/>
              <a:gd name="connsiteY7" fmla="*/ 0 h 778223"/>
              <a:gd name="connsiteX8" fmla="*/ 4335085 w 6373856"/>
              <a:gd name="connsiteY8" fmla="*/ 0 h 778223"/>
              <a:gd name="connsiteX9" fmla="*/ 5075612 w 6373856"/>
              <a:gd name="connsiteY9" fmla="*/ 0 h 778223"/>
              <a:gd name="connsiteX10" fmla="*/ 6244150 w 6373856"/>
              <a:gd name="connsiteY10" fmla="*/ 0 h 778223"/>
              <a:gd name="connsiteX11" fmla="*/ 6373856 w 6373856"/>
              <a:gd name="connsiteY11" fmla="*/ 129706 h 778223"/>
              <a:gd name="connsiteX12" fmla="*/ 6373856 w 6373856"/>
              <a:gd name="connsiteY12" fmla="*/ 648517 h 778223"/>
              <a:gd name="connsiteX13" fmla="*/ 6244150 w 6373856"/>
              <a:gd name="connsiteY13" fmla="*/ 778223 h 778223"/>
              <a:gd name="connsiteX14" fmla="*/ 5748201 w 6373856"/>
              <a:gd name="connsiteY14" fmla="*/ 778223 h 778223"/>
              <a:gd name="connsiteX15" fmla="*/ 4946529 w 6373856"/>
              <a:gd name="connsiteY15" fmla="*/ 778223 h 778223"/>
              <a:gd name="connsiteX16" fmla="*/ 4206002 w 6373856"/>
              <a:gd name="connsiteY16" fmla="*/ 778223 h 778223"/>
              <a:gd name="connsiteX17" fmla="*/ 3465475 w 6373856"/>
              <a:gd name="connsiteY17" fmla="*/ 778223 h 778223"/>
              <a:gd name="connsiteX18" fmla="*/ 2847237 w 6373856"/>
              <a:gd name="connsiteY18" fmla="*/ 778223 h 778223"/>
              <a:gd name="connsiteX19" fmla="*/ 2045565 w 6373856"/>
              <a:gd name="connsiteY19" fmla="*/ 778223 h 778223"/>
              <a:gd name="connsiteX20" fmla="*/ 1243894 w 6373856"/>
              <a:gd name="connsiteY20" fmla="*/ 778223 h 778223"/>
              <a:gd name="connsiteX21" fmla="*/ 747944 w 6373856"/>
              <a:gd name="connsiteY21" fmla="*/ 778223 h 778223"/>
              <a:gd name="connsiteX22" fmla="*/ 129706 w 6373856"/>
              <a:gd name="connsiteY22" fmla="*/ 778223 h 778223"/>
              <a:gd name="connsiteX23" fmla="*/ 0 w 6373856"/>
              <a:gd name="connsiteY23" fmla="*/ 648517 h 778223"/>
              <a:gd name="connsiteX24" fmla="*/ 0 w 6373856"/>
              <a:gd name="connsiteY24" fmla="*/ 129706 h 778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373856" h="778223" fill="none" extrusionOk="0">
                <a:moveTo>
                  <a:pt x="0" y="129706"/>
                </a:moveTo>
                <a:cubicBezTo>
                  <a:pt x="2342" y="42697"/>
                  <a:pt x="47386" y="-5867"/>
                  <a:pt x="129706" y="0"/>
                </a:cubicBezTo>
                <a:cubicBezTo>
                  <a:pt x="355489" y="-6340"/>
                  <a:pt x="479494" y="11021"/>
                  <a:pt x="686800" y="0"/>
                </a:cubicBezTo>
                <a:cubicBezTo>
                  <a:pt x="894106" y="-11021"/>
                  <a:pt x="1030758" y="-4193"/>
                  <a:pt x="1243894" y="0"/>
                </a:cubicBezTo>
                <a:cubicBezTo>
                  <a:pt x="1457030" y="4193"/>
                  <a:pt x="1643990" y="9957"/>
                  <a:pt x="1923276" y="0"/>
                </a:cubicBezTo>
                <a:cubicBezTo>
                  <a:pt x="2202562" y="-9957"/>
                  <a:pt x="2266608" y="-11835"/>
                  <a:pt x="2541514" y="0"/>
                </a:cubicBezTo>
                <a:cubicBezTo>
                  <a:pt x="2816420" y="11835"/>
                  <a:pt x="2865655" y="10182"/>
                  <a:pt x="3037464" y="0"/>
                </a:cubicBezTo>
                <a:cubicBezTo>
                  <a:pt x="3209273" y="-10182"/>
                  <a:pt x="3443806" y="-36330"/>
                  <a:pt x="3839135" y="0"/>
                </a:cubicBezTo>
                <a:cubicBezTo>
                  <a:pt x="4234464" y="36330"/>
                  <a:pt x="4226085" y="19545"/>
                  <a:pt x="4335085" y="0"/>
                </a:cubicBezTo>
                <a:cubicBezTo>
                  <a:pt x="4444085" y="-19545"/>
                  <a:pt x="4870235" y="7146"/>
                  <a:pt x="5075612" y="0"/>
                </a:cubicBezTo>
                <a:cubicBezTo>
                  <a:pt x="5280989" y="-7146"/>
                  <a:pt x="5880492" y="-3224"/>
                  <a:pt x="6244150" y="0"/>
                </a:cubicBezTo>
                <a:cubicBezTo>
                  <a:pt x="6317071" y="-12401"/>
                  <a:pt x="6370450" y="59158"/>
                  <a:pt x="6373856" y="129706"/>
                </a:cubicBezTo>
                <a:cubicBezTo>
                  <a:pt x="6393785" y="277159"/>
                  <a:pt x="6380501" y="409425"/>
                  <a:pt x="6373856" y="648517"/>
                </a:cubicBezTo>
                <a:cubicBezTo>
                  <a:pt x="6357236" y="726778"/>
                  <a:pt x="6328162" y="787614"/>
                  <a:pt x="6244150" y="778223"/>
                </a:cubicBezTo>
                <a:cubicBezTo>
                  <a:pt x="6008751" y="792716"/>
                  <a:pt x="5932655" y="759161"/>
                  <a:pt x="5748201" y="778223"/>
                </a:cubicBezTo>
                <a:cubicBezTo>
                  <a:pt x="5563747" y="797285"/>
                  <a:pt x="5217715" y="793261"/>
                  <a:pt x="4946529" y="778223"/>
                </a:cubicBezTo>
                <a:cubicBezTo>
                  <a:pt x="4675343" y="763185"/>
                  <a:pt x="4442504" y="783427"/>
                  <a:pt x="4206002" y="778223"/>
                </a:cubicBezTo>
                <a:cubicBezTo>
                  <a:pt x="3969500" y="773019"/>
                  <a:pt x="3808460" y="788727"/>
                  <a:pt x="3465475" y="778223"/>
                </a:cubicBezTo>
                <a:cubicBezTo>
                  <a:pt x="3122490" y="767719"/>
                  <a:pt x="3144561" y="790529"/>
                  <a:pt x="2847237" y="778223"/>
                </a:cubicBezTo>
                <a:cubicBezTo>
                  <a:pt x="2549913" y="765917"/>
                  <a:pt x="2405490" y="744955"/>
                  <a:pt x="2045565" y="778223"/>
                </a:cubicBezTo>
                <a:cubicBezTo>
                  <a:pt x="1685640" y="811491"/>
                  <a:pt x="1438999" y="768941"/>
                  <a:pt x="1243894" y="778223"/>
                </a:cubicBezTo>
                <a:cubicBezTo>
                  <a:pt x="1048789" y="787505"/>
                  <a:pt x="983727" y="763795"/>
                  <a:pt x="747944" y="778223"/>
                </a:cubicBezTo>
                <a:cubicBezTo>
                  <a:pt x="512161" y="792652"/>
                  <a:pt x="359923" y="764081"/>
                  <a:pt x="129706" y="778223"/>
                </a:cubicBezTo>
                <a:cubicBezTo>
                  <a:pt x="70267" y="766649"/>
                  <a:pt x="4996" y="708787"/>
                  <a:pt x="0" y="648517"/>
                </a:cubicBezTo>
                <a:cubicBezTo>
                  <a:pt x="-5453" y="443903"/>
                  <a:pt x="10748" y="352681"/>
                  <a:pt x="0" y="129706"/>
                </a:cubicBezTo>
                <a:close/>
              </a:path>
              <a:path w="6373856" h="778223" stroke="0" extrusionOk="0">
                <a:moveTo>
                  <a:pt x="0" y="129706"/>
                </a:moveTo>
                <a:cubicBezTo>
                  <a:pt x="6566" y="48639"/>
                  <a:pt x="56137" y="14402"/>
                  <a:pt x="129706" y="0"/>
                </a:cubicBezTo>
                <a:cubicBezTo>
                  <a:pt x="408337" y="2138"/>
                  <a:pt x="533047" y="-2104"/>
                  <a:pt x="809089" y="0"/>
                </a:cubicBezTo>
                <a:cubicBezTo>
                  <a:pt x="1085131" y="2104"/>
                  <a:pt x="1210393" y="-35543"/>
                  <a:pt x="1610760" y="0"/>
                </a:cubicBezTo>
                <a:cubicBezTo>
                  <a:pt x="2011127" y="35543"/>
                  <a:pt x="2056674" y="18459"/>
                  <a:pt x="2412432" y="0"/>
                </a:cubicBezTo>
                <a:cubicBezTo>
                  <a:pt x="2768190" y="-18459"/>
                  <a:pt x="2851344" y="311"/>
                  <a:pt x="3030670" y="0"/>
                </a:cubicBezTo>
                <a:cubicBezTo>
                  <a:pt x="3209996" y="-311"/>
                  <a:pt x="3589770" y="-5273"/>
                  <a:pt x="3771197" y="0"/>
                </a:cubicBezTo>
                <a:cubicBezTo>
                  <a:pt x="3952624" y="5273"/>
                  <a:pt x="4349768" y="-5644"/>
                  <a:pt x="4572869" y="0"/>
                </a:cubicBezTo>
                <a:cubicBezTo>
                  <a:pt x="4795970" y="5644"/>
                  <a:pt x="4975738" y="-6995"/>
                  <a:pt x="5191107" y="0"/>
                </a:cubicBezTo>
                <a:cubicBezTo>
                  <a:pt x="5406476" y="6995"/>
                  <a:pt x="5903135" y="-13377"/>
                  <a:pt x="6244150" y="0"/>
                </a:cubicBezTo>
                <a:cubicBezTo>
                  <a:pt x="6314153" y="9669"/>
                  <a:pt x="6380967" y="74364"/>
                  <a:pt x="6373856" y="129706"/>
                </a:cubicBezTo>
                <a:cubicBezTo>
                  <a:pt x="6371741" y="316292"/>
                  <a:pt x="6372455" y="512472"/>
                  <a:pt x="6373856" y="648517"/>
                </a:cubicBezTo>
                <a:cubicBezTo>
                  <a:pt x="6379597" y="725541"/>
                  <a:pt x="6311186" y="769984"/>
                  <a:pt x="6244150" y="778223"/>
                </a:cubicBezTo>
                <a:cubicBezTo>
                  <a:pt x="5887287" y="805556"/>
                  <a:pt x="5729691" y="781789"/>
                  <a:pt x="5503623" y="778223"/>
                </a:cubicBezTo>
                <a:cubicBezTo>
                  <a:pt x="5277555" y="774657"/>
                  <a:pt x="4967284" y="779505"/>
                  <a:pt x="4701951" y="778223"/>
                </a:cubicBezTo>
                <a:cubicBezTo>
                  <a:pt x="4436618" y="776941"/>
                  <a:pt x="4276280" y="775650"/>
                  <a:pt x="4144858" y="778223"/>
                </a:cubicBezTo>
                <a:cubicBezTo>
                  <a:pt x="4013436" y="780796"/>
                  <a:pt x="3612862" y="777506"/>
                  <a:pt x="3404330" y="778223"/>
                </a:cubicBezTo>
                <a:cubicBezTo>
                  <a:pt x="3195798" y="778940"/>
                  <a:pt x="2980839" y="811008"/>
                  <a:pt x="2663803" y="778223"/>
                </a:cubicBezTo>
                <a:cubicBezTo>
                  <a:pt x="2346767" y="745438"/>
                  <a:pt x="2300536" y="766670"/>
                  <a:pt x="2106710" y="778223"/>
                </a:cubicBezTo>
                <a:cubicBezTo>
                  <a:pt x="1912884" y="789776"/>
                  <a:pt x="1723515" y="791161"/>
                  <a:pt x="1366182" y="778223"/>
                </a:cubicBezTo>
                <a:cubicBezTo>
                  <a:pt x="1008849" y="765285"/>
                  <a:pt x="907404" y="755628"/>
                  <a:pt x="747944" y="778223"/>
                </a:cubicBezTo>
                <a:cubicBezTo>
                  <a:pt x="588484" y="800818"/>
                  <a:pt x="348266" y="756322"/>
                  <a:pt x="129706" y="778223"/>
                </a:cubicBezTo>
                <a:cubicBezTo>
                  <a:pt x="43999" y="777810"/>
                  <a:pt x="-6641" y="706207"/>
                  <a:pt x="0" y="648517"/>
                </a:cubicBezTo>
                <a:cubicBezTo>
                  <a:pt x="-16432" y="522365"/>
                  <a:pt x="10997" y="284315"/>
                  <a:pt x="0" y="129706"/>
                </a:cubicBezTo>
                <a:close/>
              </a:path>
            </a:pathLst>
          </a:custGeom>
          <a:pattFill prst="pct5">
            <a:fgClr>
              <a:schemeClr val="tx2">
                <a:lumMod val="20000"/>
                <a:lumOff val="80000"/>
              </a:schemeClr>
            </a:fgClr>
            <a:bgClr>
              <a:schemeClr val="tx1"/>
            </a:bgClr>
          </a:patt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EG" sz="11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توزيعات الأرباح المستحقة الدفع: </a:t>
            </a:r>
            <a:r>
              <a:rPr lang="ar-EG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توزيعات الأرباح المعلنة ولكن لم تدفع بعد للمساهمين.</a:t>
            </a:r>
          </a:p>
          <a:p>
            <a:pPr algn="r"/>
            <a:r>
              <a:rPr lang="ar-EG" sz="11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الفوائد المستحقة الدفع: </a:t>
            </a:r>
            <a:r>
              <a:rPr lang="ar-EG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مصاريف الفوائد التي تم تكبدها ولكن لم يتم دفعها بعد.</a:t>
            </a:r>
            <a:endParaRPr lang="en-US" sz="11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664526F-983F-F593-7AB2-5FDF31A5A997}"/>
              </a:ext>
            </a:extLst>
          </p:cNvPr>
          <p:cNvSpPr/>
          <p:nvPr/>
        </p:nvSpPr>
        <p:spPr>
          <a:xfrm>
            <a:off x="8283025" y="2434316"/>
            <a:ext cx="2612704" cy="399590"/>
          </a:xfrm>
          <a:custGeom>
            <a:avLst/>
            <a:gdLst>
              <a:gd name="connsiteX0" fmla="*/ 0 w 2612704"/>
              <a:gd name="connsiteY0" fmla="*/ 66600 h 399590"/>
              <a:gd name="connsiteX1" fmla="*/ 66600 w 2612704"/>
              <a:gd name="connsiteY1" fmla="*/ 0 h 399590"/>
              <a:gd name="connsiteX2" fmla="*/ 711271 w 2612704"/>
              <a:gd name="connsiteY2" fmla="*/ 0 h 399590"/>
              <a:gd name="connsiteX3" fmla="*/ 1281557 w 2612704"/>
              <a:gd name="connsiteY3" fmla="*/ 0 h 399590"/>
              <a:gd name="connsiteX4" fmla="*/ 1926228 w 2612704"/>
              <a:gd name="connsiteY4" fmla="*/ 0 h 399590"/>
              <a:gd name="connsiteX5" fmla="*/ 2546104 w 2612704"/>
              <a:gd name="connsiteY5" fmla="*/ 0 h 399590"/>
              <a:gd name="connsiteX6" fmla="*/ 2612704 w 2612704"/>
              <a:gd name="connsiteY6" fmla="*/ 66600 h 399590"/>
              <a:gd name="connsiteX7" fmla="*/ 2612704 w 2612704"/>
              <a:gd name="connsiteY7" fmla="*/ 332990 h 399590"/>
              <a:gd name="connsiteX8" fmla="*/ 2546104 w 2612704"/>
              <a:gd name="connsiteY8" fmla="*/ 399590 h 399590"/>
              <a:gd name="connsiteX9" fmla="*/ 1975818 w 2612704"/>
              <a:gd name="connsiteY9" fmla="*/ 399590 h 399590"/>
              <a:gd name="connsiteX10" fmla="*/ 1331147 w 2612704"/>
              <a:gd name="connsiteY10" fmla="*/ 399590 h 399590"/>
              <a:gd name="connsiteX11" fmla="*/ 760861 w 2612704"/>
              <a:gd name="connsiteY11" fmla="*/ 399590 h 399590"/>
              <a:gd name="connsiteX12" fmla="*/ 66600 w 2612704"/>
              <a:gd name="connsiteY12" fmla="*/ 399590 h 399590"/>
              <a:gd name="connsiteX13" fmla="*/ 0 w 2612704"/>
              <a:gd name="connsiteY13" fmla="*/ 332990 h 399590"/>
              <a:gd name="connsiteX14" fmla="*/ 0 w 2612704"/>
              <a:gd name="connsiteY14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12704" h="399590" fill="none" extrusionOk="0">
                <a:moveTo>
                  <a:pt x="0" y="66600"/>
                </a:moveTo>
                <a:cubicBezTo>
                  <a:pt x="-1319" y="26026"/>
                  <a:pt x="27749" y="2710"/>
                  <a:pt x="66600" y="0"/>
                </a:cubicBezTo>
                <a:cubicBezTo>
                  <a:pt x="251107" y="3606"/>
                  <a:pt x="517339" y="24522"/>
                  <a:pt x="711271" y="0"/>
                </a:cubicBezTo>
                <a:cubicBezTo>
                  <a:pt x="905203" y="-24522"/>
                  <a:pt x="1047358" y="16259"/>
                  <a:pt x="1281557" y="0"/>
                </a:cubicBezTo>
                <a:cubicBezTo>
                  <a:pt x="1515756" y="-16259"/>
                  <a:pt x="1756840" y="4889"/>
                  <a:pt x="1926228" y="0"/>
                </a:cubicBezTo>
                <a:cubicBezTo>
                  <a:pt x="2095616" y="-4889"/>
                  <a:pt x="2250103" y="-16713"/>
                  <a:pt x="2546104" y="0"/>
                </a:cubicBezTo>
                <a:cubicBezTo>
                  <a:pt x="2588865" y="2945"/>
                  <a:pt x="2613000" y="34586"/>
                  <a:pt x="2612704" y="66600"/>
                </a:cubicBezTo>
                <a:cubicBezTo>
                  <a:pt x="2612295" y="145208"/>
                  <a:pt x="2606104" y="278051"/>
                  <a:pt x="2612704" y="332990"/>
                </a:cubicBezTo>
                <a:cubicBezTo>
                  <a:pt x="2615833" y="368370"/>
                  <a:pt x="2583408" y="398465"/>
                  <a:pt x="2546104" y="399590"/>
                </a:cubicBezTo>
                <a:cubicBezTo>
                  <a:pt x="2339263" y="424745"/>
                  <a:pt x="2195886" y="388008"/>
                  <a:pt x="1975818" y="399590"/>
                </a:cubicBezTo>
                <a:cubicBezTo>
                  <a:pt x="1755750" y="411172"/>
                  <a:pt x="1606706" y="379161"/>
                  <a:pt x="1331147" y="399590"/>
                </a:cubicBezTo>
                <a:cubicBezTo>
                  <a:pt x="1055588" y="420019"/>
                  <a:pt x="886644" y="391538"/>
                  <a:pt x="760861" y="399590"/>
                </a:cubicBezTo>
                <a:cubicBezTo>
                  <a:pt x="635078" y="407642"/>
                  <a:pt x="326471" y="403078"/>
                  <a:pt x="66600" y="399590"/>
                </a:cubicBezTo>
                <a:cubicBezTo>
                  <a:pt x="31039" y="399089"/>
                  <a:pt x="2323" y="371840"/>
                  <a:pt x="0" y="332990"/>
                </a:cubicBezTo>
                <a:cubicBezTo>
                  <a:pt x="10228" y="258184"/>
                  <a:pt x="918" y="197869"/>
                  <a:pt x="0" y="66600"/>
                </a:cubicBezTo>
                <a:close/>
              </a:path>
              <a:path w="2612704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50396" y="-17542"/>
                  <a:pt x="417738" y="6164"/>
                  <a:pt x="686476" y="0"/>
                </a:cubicBezTo>
                <a:cubicBezTo>
                  <a:pt x="955214" y="-6164"/>
                  <a:pt x="1108731" y="5557"/>
                  <a:pt x="1355942" y="0"/>
                </a:cubicBezTo>
                <a:cubicBezTo>
                  <a:pt x="1603153" y="-5557"/>
                  <a:pt x="2282717" y="16265"/>
                  <a:pt x="2546104" y="0"/>
                </a:cubicBezTo>
                <a:cubicBezTo>
                  <a:pt x="2580342" y="3418"/>
                  <a:pt x="2612458" y="25716"/>
                  <a:pt x="2612704" y="66600"/>
                </a:cubicBezTo>
                <a:cubicBezTo>
                  <a:pt x="2613322" y="163177"/>
                  <a:pt x="2618655" y="233743"/>
                  <a:pt x="2612704" y="332990"/>
                </a:cubicBezTo>
                <a:cubicBezTo>
                  <a:pt x="2606547" y="368193"/>
                  <a:pt x="2582068" y="398983"/>
                  <a:pt x="2546104" y="399590"/>
                </a:cubicBezTo>
                <a:cubicBezTo>
                  <a:pt x="2329412" y="378748"/>
                  <a:pt x="2083210" y="409356"/>
                  <a:pt x="1901433" y="399590"/>
                </a:cubicBezTo>
                <a:cubicBezTo>
                  <a:pt x="1719656" y="389824"/>
                  <a:pt x="1505399" y="372338"/>
                  <a:pt x="1256762" y="399590"/>
                </a:cubicBezTo>
                <a:cubicBezTo>
                  <a:pt x="1008125" y="426842"/>
                  <a:pt x="892173" y="400910"/>
                  <a:pt x="711271" y="399590"/>
                </a:cubicBezTo>
                <a:cubicBezTo>
                  <a:pt x="530369" y="398270"/>
                  <a:pt x="380510" y="402973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الديون </a:t>
            </a:r>
            <a:r>
              <a:rPr lang="ar-EG" b="1" dirty="0">
                <a:solidFill>
                  <a:srgbClr val="00B0F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قصيرة الاجل</a:t>
            </a:r>
            <a:endParaRPr lang="en-US" b="1" dirty="0">
              <a:solidFill>
                <a:srgbClr val="00B0F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C3A62EF-0AF5-004B-CC83-20D16AA8AF91}"/>
              </a:ext>
            </a:extLst>
          </p:cNvPr>
          <p:cNvSpPr/>
          <p:nvPr/>
        </p:nvSpPr>
        <p:spPr>
          <a:xfrm>
            <a:off x="8485442" y="3302256"/>
            <a:ext cx="2305532" cy="399590"/>
          </a:xfrm>
          <a:custGeom>
            <a:avLst/>
            <a:gdLst>
              <a:gd name="connsiteX0" fmla="*/ 0 w 2305532"/>
              <a:gd name="connsiteY0" fmla="*/ 66600 h 399590"/>
              <a:gd name="connsiteX1" fmla="*/ 66600 w 2305532"/>
              <a:gd name="connsiteY1" fmla="*/ 0 h 399590"/>
              <a:gd name="connsiteX2" fmla="*/ 631406 w 2305532"/>
              <a:gd name="connsiteY2" fmla="*/ 0 h 399590"/>
              <a:gd name="connsiteX3" fmla="*/ 1131043 w 2305532"/>
              <a:gd name="connsiteY3" fmla="*/ 0 h 399590"/>
              <a:gd name="connsiteX4" fmla="*/ 1695849 w 2305532"/>
              <a:gd name="connsiteY4" fmla="*/ 0 h 399590"/>
              <a:gd name="connsiteX5" fmla="*/ 2238932 w 2305532"/>
              <a:gd name="connsiteY5" fmla="*/ 0 h 399590"/>
              <a:gd name="connsiteX6" fmla="*/ 2305532 w 2305532"/>
              <a:gd name="connsiteY6" fmla="*/ 66600 h 399590"/>
              <a:gd name="connsiteX7" fmla="*/ 2305532 w 2305532"/>
              <a:gd name="connsiteY7" fmla="*/ 332990 h 399590"/>
              <a:gd name="connsiteX8" fmla="*/ 2238932 w 2305532"/>
              <a:gd name="connsiteY8" fmla="*/ 399590 h 399590"/>
              <a:gd name="connsiteX9" fmla="*/ 1739296 w 2305532"/>
              <a:gd name="connsiteY9" fmla="*/ 399590 h 399590"/>
              <a:gd name="connsiteX10" fmla="*/ 1174489 w 2305532"/>
              <a:gd name="connsiteY10" fmla="*/ 399590 h 399590"/>
              <a:gd name="connsiteX11" fmla="*/ 674853 w 2305532"/>
              <a:gd name="connsiteY11" fmla="*/ 399590 h 399590"/>
              <a:gd name="connsiteX12" fmla="*/ 66600 w 2305532"/>
              <a:gd name="connsiteY12" fmla="*/ 399590 h 399590"/>
              <a:gd name="connsiteX13" fmla="*/ 0 w 2305532"/>
              <a:gd name="connsiteY13" fmla="*/ 332990 h 399590"/>
              <a:gd name="connsiteX14" fmla="*/ 0 w 2305532"/>
              <a:gd name="connsiteY14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05532" h="399590" fill="none" extrusionOk="0">
                <a:moveTo>
                  <a:pt x="0" y="66600"/>
                </a:moveTo>
                <a:cubicBezTo>
                  <a:pt x="-1319" y="26026"/>
                  <a:pt x="27749" y="2710"/>
                  <a:pt x="66600" y="0"/>
                </a:cubicBezTo>
                <a:cubicBezTo>
                  <a:pt x="346793" y="11518"/>
                  <a:pt x="378873" y="27793"/>
                  <a:pt x="631406" y="0"/>
                </a:cubicBezTo>
                <a:cubicBezTo>
                  <a:pt x="883939" y="-27793"/>
                  <a:pt x="994467" y="-7840"/>
                  <a:pt x="1131043" y="0"/>
                </a:cubicBezTo>
                <a:cubicBezTo>
                  <a:pt x="1267619" y="7840"/>
                  <a:pt x="1490586" y="10862"/>
                  <a:pt x="1695849" y="0"/>
                </a:cubicBezTo>
                <a:cubicBezTo>
                  <a:pt x="1901112" y="-10862"/>
                  <a:pt x="2001535" y="9553"/>
                  <a:pt x="2238932" y="0"/>
                </a:cubicBezTo>
                <a:cubicBezTo>
                  <a:pt x="2281693" y="2945"/>
                  <a:pt x="2305828" y="34586"/>
                  <a:pt x="2305532" y="66600"/>
                </a:cubicBezTo>
                <a:cubicBezTo>
                  <a:pt x="2305123" y="145208"/>
                  <a:pt x="2298932" y="278051"/>
                  <a:pt x="2305532" y="332990"/>
                </a:cubicBezTo>
                <a:cubicBezTo>
                  <a:pt x="2308661" y="368370"/>
                  <a:pt x="2276236" y="398465"/>
                  <a:pt x="2238932" y="399590"/>
                </a:cubicBezTo>
                <a:cubicBezTo>
                  <a:pt x="2036123" y="424119"/>
                  <a:pt x="1962173" y="388000"/>
                  <a:pt x="1739296" y="399590"/>
                </a:cubicBezTo>
                <a:cubicBezTo>
                  <a:pt x="1516419" y="411180"/>
                  <a:pt x="1384062" y="421951"/>
                  <a:pt x="1174489" y="399590"/>
                </a:cubicBezTo>
                <a:cubicBezTo>
                  <a:pt x="964916" y="377229"/>
                  <a:pt x="859645" y="397620"/>
                  <a:pt x="674853" y="399590"/>
                </a:cubicBezTo>
                <a:cubicBezTo>
                  <a:pt x="490061" y="401560"/>
                  <a:pt x="221096" y="383416"/>
                  <a:pt x="66600" y="399590"/>
                </a:cubicBezTo>
                <a:cubicBezTo>
                  <a:pt x="31039" y="399089"/>
                  <a:pt x="2323" y="371840"/>
                  <a:pt x="0" y="332990"/>
                </a:cubicBezTo>
                <a:cubicBezTo>
                  <a:pt x="10228" y="258184"/>
                  <a:pt x="918" y="197869"/>
                  <a:pt x="0" y="66600"/>
                </a:cubicBezTo>
                <a:close/>
              </a:path>
              <a:path w="2305532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24406" y="99"/>
                  <a:pt x="472686" y="10041"/>
                  <a:pt x="609683" y="0"/>
                </a:cubicBezTo>
                <a:cubicBezTo>
                  <a:pt x="746680" y="-10041"/>
                  <a:pt x="1041102" y="25830"/>
                  <a:pt x="1196213" y="0"/>
                </a:cubicBezTo>
                <a:cubicBezTo>
                  <a:pt x="1351324" y="-25830"/>
                  <a:pt x="2000340" y="30040"/>
                  <a:pt x="2238932" y="0"/>
                </a:cubicBezTo>
                <a:cubicBezTo>
                  <a:pt x="2273170" y="3418"/>
                  <a:pt x="2305286" y="25716"/>
                  <a:pt x="2305532" y="66600"/>
                </a:cubicBezTo>
                <a:cubicBezTo>
                  <a:pt x="2306150" y="163177"/>
                  <a:pt x="2311483" y="233743"/>
                  <a:pt x="2305532" y="332990"/>
                </a:cubicBezTo>
                <a:cubicBezTo>
                  <a:pt x="2299375" y="368193"/>
                  <a:pt x="2274896" y="398983"/>
                  <a:pt x="2238932" y="399590"/>
                </a:cubicBezTo>
                <a:cubicBezTo>
                  <a:pt x="2109429" y="412728"/>
                  <a:pt x="1803930" y="395972"/>
                  <a:pt x="1674126" y="399590"/>
                </a:cubicBezTo>
                <a:cubicBezTo>
                  <a:pt x="1544322" y="403208"/>
                  <a:pt x="1359083" y="376420"/>
                  <a:pt x="1109319" y="399590"/>
                </a:cubicBezTo>
                <a:cubicBezTo>
                  <a:pt x="859555" y="422760"/>
                  <a:pt x="827958" y="420696"/>
                  <a:pt x="631406" y="399590"/>
                </a:cubicBezTo>
                <a:cubicBezTo>
                  <a:pt x="434854" y="378484"/>
                  <a:pt x="200350" y="393618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الخصوم المستحقة</a:t>
            </a:r>
            <a:endParaRPr lang="en-US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2D78F4F-A445-20F9-0084-A576C2D1C305}"/>
              </a:ext>
            </a:extLst>
          </p:cNvPr>
          <p:cNvSpPr/>
          <p:nvPr/>
        </p:nvSpPr>
        <p:spPr>
          <a:xfrm>
            <a:off x="8374336" y="5115128"/>
            <a:ext cx="2416638" cy="585516"/>
          </a:xfrm>
          <a:custGeom>
            <a:avLst/>
            <a:gdLst>
              <a:gd name="connsiteX0" fmla="*/ 0 w 2416638"/>
              <a:gd name="connsiteY0" fmla="*/ 97588 h 585516"/>
              <a:gd name="connsiteX1" fmla="*/ 97588 w 2416638"/>
              <a:gd name="connsiteY1" fmla="*/ 0 h 585516"/>
              <a:gd name="connsiteX2" fmla="*/ 675168 w 2416638"/>
              <a:gd name="connsiteY2" fmla="*/ 0 h 585516"/>
              <a:gd name="connsiteX3" fmla="*/ 1186104 w 2416638"/>
              <a:gd name="connsiteY3" fmla="*/ 0 h 585516"/>
              <a:gd name="connsiteX4" fmla="*/ 1763685 w 2416638"/>
              <a:gd name="connsiteY4" fmla="*/ 0 h 585516"/>
              <a:gd name="connsiteX5" fmla="*/ 2319050 w 2416638"/>
              <a:gd name="connsiteY5" fmla="*/ 0 h 585516"/>
              <a:gd name="connsiteX6" fmla="*/ 2416638 w 2416638"/>
              <a:gd name="connsiteY6" fmla="*/ 97588 h 585516"/>
              <a:gd name="connsiteX7" fmla="*/ 2416638 w 2416638"/>
              <a:gd name="connsiteY7" fmla="*/ 487928 h 585516"/>
              <a:gd name="connsiteX8" fmla="*/ 2319050 w 2416638"/>
              <a:gd name="connsiteY8" fmla="*/ 585516 h 585516"/>
              <a:gd name="connsiteX9" fmla="*/ 1808114 w 2416638"/>
              <a:gd name="connsiteY9" fmla="*/ 585516 h 585516"/>
              <a:gd name="connsiteX10" fmla="*/ 1230534 w 2416638"/>
              <a:gd name="connsiteY10" fmla="*/ 585516 h 585516"/>
              <a:gd name="connsiteX11" fmla="*/ 719597 w 2416638"/>
              <a:gd name="connsiteY11" fmla="*/ 585516 h 585516"/>
              <a:gd name="connsiteX12" fmla="*/ 97588 w 2416638"/>
              <a:gd name="connsiteY12" fmla="*/ 585516 h 585516"/>
              <a:gd name="connsiteX13" fmla="*/ 0 w 2416638"/>
              <a:gd name="connsiteY13" fmla="*/ 487928 h 585516"/>
              <a:gd name="connsiteX14" fmla="*/ 0 w 2416638"/>
              <a:gd name="connsiteY14" fmla="*/ 97588 h 58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16638" h="585516" fill="none" extrusionOk="0">
                <a:moveTo>
                  <a:pt x="0" y="97588"/>
                </a:moveTo>
                <a:cubicBezTo>
                  <a:pt x="-1581" y="39146"/>
                  <a:pt x="42730" y="1260"/>
                  <a:pt x="97588" y="0"/>
                </a:cubicBezTo>
                <a:cubicBezTo>
                  <a:pt x="280344" y="-3915"/>
                  <a:pt x="387782" y="-11377"/>
                  <a:pt x="675168" y="0"/>
                </a:cubicBezTo>
                <a:cubicBezTo>
                  <a:pt x="962554" y="11377"/>
                  <a:pt x="1079681" y="23018"/>
                  <a:pt x="1186104" y="0"/>
                </a:cubicBezTo>
                <a:cubicBezTo>
                  <a:pt x="1292527" y="-23018"/>
                  <a:pt x="1558737" y="1435"/>
                  <a:pt x="1763685" y="0"/>
                </a:cubicBezTo>
                <a:cubicBezTo>
                  <a:pt x="1968633" y="-1435"/>
                  <a:pt x="2113920" y="11951"/>
                  <a:pt x="2319050" y="0"/>
                </a:cubicBezTo>
                <a:cubicBezTo>
                  <a:pt x="2381679" y="4301"/>
                  <a:pt x="2417053" y="50363"/>
                  <a:pt x="2416638" y="97588"/>
                </a:cubicBezTo>
                <a:cubicBezTo>
                  <a:pt x="2404334" y="286641"/>
                  <a:pt x="2403353" y="399994"/>
                  <a:pt x="2416638" y="487928"/>
                </a:cubicBezTo>
                <a:cubicBezTo>
                  <a:pt x="2422586" y="539158"/>
                  <a:pt x="2378280" y="574027"/>
                  <a:pt x="2319050" y="585516"/>
                </a:cubicBezTo>
                <a:cubicBezTo>
                  <a:pt x="2100951" y="603820"/>
                  <a:pt x="2020608" y="565996"/>
                  <a:pt x="1808114" y="585516"/>
                </a:cubicBezTo>
                <a:cubicBezTo>
                  <a:pt x="1595620" y="605036"/>
                  <a:pt x="1383003" y="584797"/>
                  <a:pt x="1230534" y="585516"/>
                </a:cubicBezTo>
                <a:cubicBezTo>
                  <a:pt x="1078065" y="586235"/>
                  <a:pt x="972592" y="606423"/>
                  <a:pt x="719597" y="585516"/>
                </a:cubicBezTo>
                <a:cubicBezTo>
                  <a:pt x="466602" y="564609"/>
                  <a:pt x="245470" y="593593"/>
                  <a:pt x="97588" y="585516"/>
                </a:cubicBezTo>
                <a:cubicBezTo>
                  <a:pt x="55422" y="580702"/>
                  <a:pt x="6507" y="547617"/>
                  <a:pt x="0" y="487928"/>
                </a:cubicBezTo>
                <a:cubicBezTo>
                  <a:pt x="9228" y="376736"/>
                  <a:pt x="12109" y="282255"/>
                  <a:pt x="0" y="97588"/>
                </a:cubicBezTo>
                <a:close/>
              </a:path>
              <a:path w="2416638" h="585516" stroke="0" extrusionOk="0">
                <a:moveTo>
                  <a:pt x="0" y="97588"/>
                </a:moveTo>
                <a:cubicBezTo>
                  <a:pt x="3385" y="38829"/>
                  <a:pt x="42131" y="11626"/>
                  <a:pt x="97588" y="0"/>
                </a:cubicBezTo>
                <a:cubicBezTo>
                  <a:pt x="322630" y="-1839"/>
                  <a:pt x="469024" y="7654"/>
                  <a:pt x="652954" y="0"/>
                </a:cubicBezTo>
                <a:cubicBezTo>
                  <a:pt x="836884" y="-7654"/>
                  <a:pt x="988947" y="6495"/>
                  <a:pt x="1252748" y="0"/>
                </a:cubicBezTo>
                <a:cubicBezTo>
                  <a:pt x="1516549" y="-6495"/>
                  <a:pt x="2020204" y="-20768"/>
                  <a:pt x="2319050" y="0"/>
                </a:cubicBezTo>
                <a:cubicBezTo>
                  <a:pt x="2366832" y="8213"/>
                  <a:pt x="2415877" y="31014"/>
                  <a:pt x="2416638" y="97588"/>
                </a:cubicBezTo>
                <a:cubicBezTo>
                  <a:pt x="2420094" y="283480"/>
                  <a:pt x="2398860" y="347044"/>
                  <a:pt x="2416638" y="487928"/>
                </a:cubicBezTo>
                <a:cubicBezTo>
                  <a:pt x="2411568" y="540523"/>
                  <a:pt x="2367631" y="581576"/>
                  <a:pt x="2319050" y="585516"/>
                </a:cubicBezTo>
                <a:cubicBezTo>
                  <a:pt x="2180767" y="600303"/>
                  <a:pt x="1992083" y="605945"/>
                  <a:pt x="1741470" y="585516"/>
                </a:cubicBezTo>
                <a:cubicBezTo>
                  <a:pt x="1490857" y="565087"/>
                  <a:pt x="1370631" y="569803"/>
                  <a:pt x="1163890" y="585516"/>
                </a:cubicBezTo>
                <a:cubicBezTo>
                  <a:pt x="957149" y="601229"/>
                  <a:pt x="803658" y="564894"/>
                  <a:pt x="675168" y="585516"/>
                </a:cubicBezTo>
                <a:cubicBezTo>
                  <a:pt x="546678" y="606138"/>
                  <a:pt x="303918" y="593214"/>
                  <a:pt x="97588" y="585516"/>
                </a:cubicBezTo>
                <a:cubicBezTo>
                  <a:pt x="38386" y="596388"/>
                  <a:pt x="-7225" y="546227"/>
                  <a:pt x="0" y="487928"/>
                </a:cubicBezTo>
                <a:cubicBezTo>
                  <a:pt x="5702" y="357463"/>
                  <a:pt x="16394" y="240405"/>
                  <a:pt x="0" y="97588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الذمم الدائنة الأخرى</a:t>
            </a:r>
            <a:endParaRPr lang="en-US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24302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16" grpId="0" animBg="1"/>
      <p:bldP spid="20" grpId="0" animBg="1"/>
      <p:bldP spid="4" grpId="0" animBg="1"/>
      <p:bldP spid="10" grpId="0" animBg="1"/>
      <p:bldP spid="18" grpId="0" animBg="1"/>
      <p:bldP spid="30" grpId="0" animBg="1"/>
      <p:bldP spid="32" grpId="0" animBg="1"/>
      <p:bldP spid="5" grpId="0" animBg="1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19629" y="6102387"/>
            <a:ext cx="1142245" cy="669925"/>
          </a:xfrm>
        </p:spPr>
        <p:txBody>
          <a:bodyPr/>
          <a:lstStyle/>
          <a:p>
            <a:r>
              <a:rPr lang="ar-EG" sz="6000" dirty="0">
                <a:solidFill>
                  <a:schemeClr val="tx1"/>
                </a:solidFill>
              </a:rPr>
              <a:t>7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7CBD56AE-B96B-2E3A-3D8E-CB3A29377023}"/>
              </a:ext>
            </a:extLst>
          </p:cNvPr>
          <p:cNvSpPr/>
          <p:nvPr/>
        </p:nvSpPr>
        <p:spPr>
          <a:xfrm>
            <a:off x="7759161" y="2277487"/>
            <a:ext cx="875485" cy="399590"/>
          </a:xfrm>
          <a:custGeom>
            <a:avLst/>
            <a:gdLst>
              <a:gd name="connsiteX0" fmla="*/ 0 w 875485"/>
              <a:gd name="connsiteY0" fmla="*/ 66600 h 399590"/>
              <a:gd name="connsiteX1" fmla="*/ 66600 w 875485"/>
              <a:gd name="connsiteY1" fmla="*/ 0 h 399590"/>
              <a:gd name="connsiteX2" fmla="*/ 422897 w 875485"/>
              <a:gd name="connsiteY2" fmla="*/ 0 h 399590"/>
              <a:gd name="connsiteX3" fmla="*/ 808885 w 875485"/>
              <a:gd name="connsiteY3" fmla="*/ 0 h 399590"/>
              <a:gd name="connsiteX4" fmla="*/ 875485 w 875485"/>
              <a:gd name="connsiteY4" fmla="*/ 66600 h 399590"/>
              <a:gd name="connsiteX5" fmla="*/ 875485 w 875485"/>
              <a:gd name="connsiteY5" fmla="*/ 332990 h 399590"/>
              <a:gd name="connsiteX6" fmla="*/ 808885 w 875485"/>
              <a:gd name="connsiteY6" fmla="*/ 399590 h 399590"/>
              <a:gd name="connsiteX7" fmla="*/ 452588 w 875485"/>
              <a:gd name="connsiteY7" fmla="*/ 399590 h 399590"/>
              <a:gd name="connsiteX8" fmla="*/ 66600 w 875485"/>
              <a:gd name="connsiteY8" fmla="*/ 399590 h 399590"/>
              <a:gd name="connsiteX9" fmla="*/ 0 w 875485"/>
              <a:gd name="connsiteY9" fmla="*/ 332990 h 399590"/>
              <a:gd name="connsiteX10" fmla="*/ 0 w 875485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75485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172978" y="15302"/>
                  <a:pt x="326601" y="1139"/>
                  <a:pt x="422897" y="0"/>
                </a:cubicBezTo>
                <a:cubicBezTo>
                  <a:pt x="519193" y="-1139"/>
                  <a:pt x="649350" y="-18893"/>
                  <a:pt x="808885" y="0"/>
                </a:cubicBezTo>
                <a:cubicBezTo>
                  <a:pt x="846509" y="-5652"/>
                  <a:pt x="879786" y="30923"/>
                  <a:pt x="875485" y="66600"/>
                </a:cubicBezTo>
                <a:cubicBezTo>
                  <a:pt x="886325" y="142846"/>
                  <a:pt x="885154" y="251105"/>
                  <a:pt x="875485" y="332990"/>
                </a:cubicBezTo>
                <a:cubicBezTo>
                  <a:pt x="871040" y="369336"/>
                  <a:pt x="848566" y="398165"/>
                  <a:pt x="808885" y="399590"/>
                </a:cubicBezTo>
                <a:cubicBezTo>
                  <a:pt x="712440" y="410686"/>
                  <a:pt x="576098" y="389489"/>
                  <a:pt x="452588" y="399590"/>
                </a:cubicBezTo>
                <a:cubicBezTo>
                  <a:pt x="329078" y="409691"/>
                  <a:pt x="180631" y="392920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875485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41927" y="265"/>
                  <a:pt x="264114" y="10460"/>
                  <a:pt x="437743" y="0"/>
                </a:cubicBezTo>
                <a:cubicBezTo>
                  <a:pt x="611372" y="-10460"/>
                  <a:pt x="691157" y="-6018"/>
                  <a:pt x="808885" y="0"/>
                </a:cubicBezTo>
                <a:cubicBezTo>
                  <a:pt x="839961" y="-6310"/>
                  <a:pt x="880923" y="27542"/>
                  <a:pt x="875485" y="66600"/>
                </a:cubicBezTo>
                <a:cubicBezTo>
                  <a:pt x="873791" y="189726"/>
                  <a:pt x="881084" y="245350"/>
                  <a:pt x="875485" y="332990"/>
                </a:cubicBezTo>
                <a:cubicBezTo>
                  <a:pt x="871170" y="375755"/>
                  <a:pt x="851565" y="398348"/>
                  <a:pt x="808885" y="399590"/>
                </a:cubicBezTo>
                <a:cubicBezTo>
                  <a:pt x="631258" y="393748"/>
                  <a:pt x="565751" y="403487"/>
                  <a:pt x="452588" y="399590"/>
                </a:cubicBezTo>
                <a:cubicBezTo>
                  <a:pt x="339425" y="395693"/>
                  <a:pt x="252997" y="402646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Current Asset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5B3AF16A-B006-F155-4979-34F6386E213C}"/>
              </a:ext>
            </a:extLst>
          </p:cNvPr>
          <p:cNvSpPr/>
          <p:nvPr/>
        </p:nvSpPr>
        <p:spPr>
          <a:xfrm>
            <a:off x="7759160" y="2995752"/>
            <a:ext cx="1893101" cy="399590"/>
          </a:xfrm>
          <a:custGeom>
            <a:avLst/>
            <a:gdLst>
              <a:gd name="connsiteX0" fmla="*/ 0 w 1893101"/>
              <a:gd name="connsiteY0" fmla="*/ 66600 h 399590"/>
              <a:gd name="connsiteX1" fmla="*/ 66600 w 1893101"/>
              <a:gd name="connsiteY1" fmla="*/ 0 h 399590"/>
              <a:gd name="connsiteX2" fmla="*/ 670833 w 1893101"/>
              <a:gd name="connsiteY2" fmla="*/ 0 h 399590"/>
              <a:gd name="connsiteX3" fmla="*/ 1275065 w 1893101"/>
              <a:gd name="connsiteY3" fmla="*/ 0 h 399590"/>
              <a:gd name="connsiteX4" fmla="*/ 1826501 w 1893101"/>
              <a:gd name="connsiteY4" fmla="*/ 0 h 399590"/>
              <a:gd name="connsiteX5" fmla="*/ 1893101 w 1893101"/>
              <a:gd name="connsiteY5" fmla="*/ 66600 h 399590"/>
              <a:gd name="connsiteX6" fmla="*/ 1893101 w 1893101"/>
              <a:gd name="connsiteY6" fmla="*/ 332990 h 399590"/>
              <a:gd name="connsiteX7" fmla="*/ 1826501 w 1893101"/>
              <a:gd name="connsiteY7" fmla="*/ 399590 h 399590"/>
              <a:gd name="connsiteX8" fmla="*/ 1222268 w 1893101"/>
              <a:gd name="connsiteY8" fmla="*/ 399590 h 399590"/>
              <a:gd name="connsiteX9" fmla="*/ 618036 w 1893101"/>
              <a:gd name="connsiteY9" fmla="*/ 399590 h 399590"/>
              <a:gd name="connsiteX10" fmla="*/ 66600 w 1893101"/>
              <a:gd name="connsiteY10" fmla="*/ 399590 h 399590"/>
              <a:gd name="connsiteX11" fmla="*/ 0 w 1893101"/>
              <a:gd name="connsiteY11" fmla="*/ 332990 h 399590"/>
              <a:gd name="connsiteX12" fmla="*/ 0 w 1893101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3101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227225" y="15188"/>
                  <a:pt x="386965" y="-19684"/>
                  <a:pt x="670833" y="0"/>
                </a:cubicBezTo>
                <a:cubicBezTo>
                  <a:pt x="954701" y="19684"/>
                  <a:pt x="1035908" y="13189"/>
                  <a:pt x="1275065" y="0"/>
                </a:cubicBezTo>
                <a:cubicBezTo>
                  <a:pt x="1514222" y="-13189"/>
                  <a:pt x="1591738" y="-16007"/>
                  <a:pt x="1826501" y="0"/>
                </a:cubicBezTo>
                <a:cubicBezTo>
                  <a:pt x="1858838" y="-436"/>
                  <a:pt x="1896000" y="28393"/>
                  <a:pt x="1893101" y="66600"/>
                </a:cubicBezTo>
                <a:cubicBezTo>
                  <a:pt x="1902575" y="138300"/>
                  <a:pt x="1880609" y="226928"/>
                  <a:pt x="1893101" y="332990"/>
                </a:cubicBezTo>
                <a:cubicBezTo>
                  <a:pt x="1884279" y="369513"/>
                  <a:pt x="1862803" y="398583"/>
                  <a:pt x="1826501" y="399590"/>
                </a:cubicBezTo>
                <a:cubicBezTo>
                  <a:pt x="1590376" y="391845"/>
                  <a:pt x="1479833" y="411521"/>
                  <a:pt x="1222268" y="399590"/>
                </a:cubicBezTo>
                <a:cubicBezTo>
                  <a:pt x="964703" y="387659"/>
                  <a:pt x="756040" y="405448"/>
                  <a:pt x="618036" y="399590"/>
                </a:cubicBezTo>
                <a:cubicBezTo>
                  <a:pt x="480032" y="393732"/>
                  <a:pt x="264780" y="420699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893101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64782" y="-3089"/>
                  <a:pt x="484843" y="-10359"/>
                  <a:pt x="653234" y="0"/>
                </a:cubicBezTo>
                <a:cubicBezTo>
                  <a:pt x="821625" y="10359"/>
                  <a:pt x="968840" y="-11587"/>
                  <a:pt x="1275065" y="0"/>
                </a:cubicBezTo>
                <a:cubicBezTo>
                  <a:pt x="1581290" y="11587"/>
                  <a:pt x="1656182" y="19355"/>
                  <a:pt x="1826501" y="0"/>
                </a:cubicBezTo>
                <a:cubicBezTo>
                  <a:pt x="1860739" y="3418"/>
                  <a:pt x="1892855" y="25716"/>
                  <a:pt x="1893101" y="66600"/>
                </a:cubicBezTo>
                <a:cubicBezTo>
                  <a:pt x="1893719" y="163177"/>
                  <a:pt x="1899052" y="233743"/>
                  <a:pt x="1893101" y="332990"/>
                </a:cubicBezTo>
                <a:cubicBezTo>
                  <a:pt x="1886944" y="368193"/>
                  <a:pt x="1862465" y="398983"/>
                  <a:pt x="1826501" y="399590"/>
                </a:cubicBezTo>
                <a:cubicBezTo>
                  <a:pt x="1534989" y="392132"/>
                  <a:pt x="1477091" y="419668"/>
                  <a:pt x="1222268" y="399590"/>
                </a:cubicBezTo>
                <a:cubicBezTo>
                  <a:pt x="967445" y="379512"/>
                  <a:pt x="877247" y="418936"/>
                  <a:pt x="618036" y="399590"/>
                </a:cubicBezTo>
                <a:cubicBezTo>
                  <a:pt x="358825" y="380244"/>
                  <a:pt x="182882" y="405987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Current Liabilities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A556B5D-64E2-8DCF-E6CC-19C54DA8E83D}"/>
              </a:ext>
            </a:extLst>
          </p:cNvPr>
          <p:cNvCxnSpPr>
            <a:cxnSpLocks/>
          </p:cNvCxnSpPr>
          <p:nvPr/>
        </p:nvCxnSpPr>
        <p:spPr>
          <a:xfrm flipH="1">
            <a:off x="7687430" y="2845070"/>
            <a:ext cx="2036560" cy="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52" name="Picture 51">
            <a:extLst>
              <a:ext uri="{FF2B5EF4-FFF2-40B4-BE49-F238E27FC236}">
                <a16:creationId xmlns:a16="http://schemas.microsoft.com/office/drawing/2014/main" id="{1F0D0E0D-80F3-8727-3A10-1975CE2C84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140" y="2658350"/>
            <a:ext cx="453126" cy="302084"/>
          </a:xfrm>
          <a:prstGeom prst="rect">
            <a:avLst/>
          </a:prstGeom>
        </p:spPr>
      </p:pic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62500448-B0F6-CDF8-26A0-A5AB8215D7F2}"/>
              </a:ext>
            </a:extLst>
          </p:cNvPr>
          <p:cNvSpPr/>
          <p:nvPr/>
        </p:nvSpPr>
        <p:spPr>
          <a:xfrm>
            <a:off x="10561475" y="2635375"/>
            <a:ext cx="875484" cy="399590"/>
          </a:xfrm>
          <a:custGeom>
            <a:avLst/>
            <a:gdLst>
              <a:gd name="connsiteX0" fmla="*/ 0 w 875484"/>
              <a:gd name="connsiteY0" fmla="*/ 66600 h 399590"/>
              <a:gd name="connsiteX1" fmla="*/ 66600 w 875484"/>
              <a:gd name="connsiteY1" fmla="*/ 0 h 399590"/>
              <a:gd name="connsiteX2" fmla="*/ 422896 w 875484"/>
              <a:gd name="connsiteY2" fmla="*/ 0 h 399590"/>
              <a:gd name="connsiteX3" fmla="*/ 808884 w 875484"/>
              <a:gd name="connsiteY3" fmla="*/ 0 h 399590"/>
              <a:gd name="connsiteX4" fmla="*/ 875484 w 875484"/>
              <a:gd name="connsiteY4" fmla="*/ 66600 h 399590"/>
              <a:gd name="connsiteX5" fmla="*/ 875484 w 875484"/>
              <a:gd name="connsiteY5" fmla="*/ 332990 h 399590"/>
              <a:gd name="connsiteX6" fmla="*/ 808884 w 875484"/>
              <a:gd name="connsiteY6" fmla="*/ 399590 h 399590"/>
              <a:gd name="connsiteX7" fmla="*/ 452588 w 875484"/>
              <a:gd name="connsiteY7" fmla="*/ 399590 h 399590"/>
              <a:gd name="connsiteX8" fmla="*/ 66600 w 875484"/>
              <a:gd name="connsiteY8" fmla="*/ 399590 h 399590"/>
              <a:gd name="connsiteX9" fmla="*/ 0 w 875484"/>
              <a:gd name="connsiteY9" fmla="*/ 332990 h 399590"/>
              <a:gd name="connsiteX10" fmla="*/ 0 w 875484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75484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175653" y="17122"/>
                  <a:pt x="327709" y="5264"/>
                  <a:pt x="422896" y="0"/>
                </a:cubicBezTo>
                <a:cubicBezTo>
                  <a:pt x="518083" y="-5264"/>
                  <a:pt x="649349" y="-18893"/>
                  <a:pt x="808884" y="0"/>
                </a:cubicBezTo>
                <a:cubicBezTo>
                  <a:pt x="846508" y="-5652"/>
                  <a:pt x="879785" y="30923"/>
                  <a:pt x="875484" y="66600"/>
                </a:cubicBezTo>
                <a:cubicBezTo>
                  <a:pt x="886324" y="142846"/>
                  <a:pt x="885153" y="251105"/>
                  <a:pt x="875484" y="332990"/>
                </a:cubicBezTo>
                <a:cubicBezTo>
                  <a:pt x="871039" y="369336"/>
                  <a:pt x="848565" y="398165"/>
                  <a:pt x="808884" y="399590"/>
                </a:cubicBezTo>
                <a:cubicBezTo>
                  <a:pt x="711412" y="404139"/>
                  <a:pt x="571391" y="384444"/>
                  <a:pt x="452588" y="399590"/>
                </a:cubicBezTo>
                <a:cubicBezTo>
                  <a:pt x="333785" y="414736"/>
                  <a:pt x="180631" y="392920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875484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43361" y="11599"/>
                  <a:pt x="271979" y="11559"/>
                  <a:pt x="437742" y="0"/>
                </a:cubicBezTo>
                <a:cubicBezTo>
                  <a:pt x="603505" y="-11559"/>
                  <a:pt x="691156" y="-6018"/>
                  <a:pt x="808884" y="0"/>
                </a:cubicBezTo>
                <a:cubicBezTo>
                  <a:pt x="839960" y="-6310"/>
                  <a:pt x="880922" y="27542"/>
                  <a:pt x="875484" y="66600"/>
                </a:cubicBezTo>
                <a:cubicBezTo>
                  <a:pt x="873790" y="189726"/>
                  <a:pt x="881083" y="245350"/>
                  <a:pt x="875484" y="332990"/>
                </a:cubicBezTo>
                <a:cubicBezTo>
                  <a:pt x="871169" y="375755"/>
                  <a:pt x="851564" y="398348"/>
                  <a:pt x="808884" y="399590"/>
                </a:cubicBezTo>
                <a:cubicBezTo>
                  <a:pt x="735211" y="392621"/>
                  <a:pt x="554450" y="400133"/>
                  <a:pt x="452588" y="399590"/>
                </a:cubicBezTo>
                <a:cubicBezTo>
                  <a:pt x="350726" y="399047"/>
                  <a:pt x="252997" y="402646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0.5</a:t>
            </a:r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en-US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97893CCD-AC48-FB83-D08A-CF73C2672232}"/>
              </a:ext>
            </a:extLst>
          </p:cNvPr>
          <p:cNvSpPr/>
          <p:nvPr/>
        </p:nvSpPr>
        <p:spPr>
          <a:xfrm>
            <a:off x="5885399" y="2635375"/>
            <a:ext cx="1460351" cy="399590"/>
          </a:xfrm>
          <a:custGeom>
            <a:avLst/>
            <a:gdLst>
              <a:gd name="connsiteX0" fmla="*/ 0 w 1460351"/>
              <a:gd name="connsiteY0" fmla="*/ 66600 h 399590"/>
              <a:gd name="connsiteX1" fmla="*/ 66600 w 1460351"/>
              <a:gd name="connsiteY1" fmla="*/ 0 h 399590"/>
              <a:gd name="connsiteX2" fmla="*/ 703632 w 1460351"/>
              <a:gd name="connsiteY2" fmla="*/ 0 h 399590"/>
              <a:gd name="connsiteX3" fmla="*/ 1393751 w 1460351"/>
              <a:gd name="connsiteY3" fmla="*/ 0 h 399590"/>
              <a:gd name="connsiteX4" fmla="*/ 1460351 w 1460351"/>
              <a:gd name="connsiteY4" fmla="*/ 66600 h 399590"/>
              <a:gd name="connsiteX5" fmla="*/ 1460351 w 1460351"/>
              <a:gd name="connsiteY5" fmla="*/ 332990 h 399590"/>
              <a:gd name="connsiteX6" fmla="*/ 1393751 w 1460351"/>
              <a:gd name="connsiteY6" fmla="*/ 399590 h 399590"/>
              <a:gd name="connsiteX7" fmla="*/ 756719 w 1460351"/>
              <a:gd name="connsiteY7" fmla="*/ 399590 h 399590"/>
              <a:gd name="connsiteX8" fmla="*/ 66600 w 1460351"/>
              <a:gd name="connsiteY8" fmla="*/ 399590 h 399590"/>
              <a:gd name="connsiteX9" fmla="*/ 0 w 1460351"/>
              <a:gd name="connsiteY9" fmla="*/ 332990 h 399590"/>
              <a:gd name="connsiteX10" fmla="*/ 0 w 1460351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60351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322254" y="-8697"/>
                  <a:pt x="400278" y="15700"/>
                  <a:pt x="703632" y="0"/>
                </a:cubicBezTo>
                <a:cubicBezTo>
                  <a:pt x="1006986" y="-15700"/>
                  <a:pt x="1186645" y="15468"/>
                  <a:pt x="1393751" y="0"/>
                </a:cubicBezTo>
                <a:cubicBezTo>
                  <a:pt x="1431375" y="-5652"/>
                  <a:pt x="1464652" y="30923"/>
                  <a:pt x="1460351" y="66600"/>
                </a:cubicBezTo>
                <a:cubicBezTo>
                  <a:pt x="1471191" y="142846"/>
                  <a:pt x="1470020" y="251105"/>
                  <a:pt x="1460351" y="332990"/>
                </a:cubicBezTo>
                <a:cubicBezTo>
                  <a:pt x="1455906" y="369336"/>
                  <a:pt x="1433432" y="398165"/>
                  <a:pt x="1393751" y="399590"/>
                </a:cubicBezTo>
                <a:cubicBezTo>
                  <a:pt x="1248925" y="424485"/>
                  <a:pt x="933112" y="421023"/>
                  <a:pt x="756719" y="399590"/>
                </a:cubicBezTo>
                <a:cubicBezTo>
                  <a:pt x="580326" y="378157"/>
                  <a:pt x="258722" y="390244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1460351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76375" y="-7072"/>
                  <a:pt x="494228" y="-4670"/>
                  <a:pt x="730176" y="0"/>
                </a:cubicBezTo>
                <a:cubicBezTo>
                  <a:pt x="966124" y="4670"/>
                  <a:pt x="1097361" y="8497"/>
                  <a:pt x="1393751" y="0"/>
                </a:cubicBezTo>
                <a:cubicBezTo>
                  <a:pt x="1424827" y="-6310"/>
                  <a:pt x="1465789" y="27542"/>
                  <a:pt x="1460351" y="66600"/>
                </a:cubicBezTo>
                <a:cubicBezTo>
                  <a:pt x="1458657" y="189726"/>
                  <a:pt x="1465950" y="245350"/>
                  <a:pt x="1460351" y="332990"/>
                </a:cubicBezTo>
                <a:cubicBezTo>
                  <a:pt x="1456036" y="375755"/>
                  <a:pt x="1436431" y="398348"/>
                  <a:pt x="1393751" y="399590"/>
                </a:cubicBezTo>
                <a:cubicBezTo>
                  <a:pt x="1143324" y="384486"/>
                  <a:pt x="885194" y="385197"/>
                  <a:pt x="756719" y="399590"/>
                </a:cubicBezTo>
                <a:cubicBezTo>
                  <a:pt x="628244" y="413983"/>
                  <a:pt x="232760" y="430070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Quick Ratio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91CA9D1B-E162-8ADD-D4FC-EAC896986A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092" y="2737665"/>
            <a:ext cx="322215" cy="214810"/>
          </a:xfrm>
          <a:prstGeom prst="rect">
            <a:avLst/>
          </a:prstGeom>
        </p:spPr>
      </p:pic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D93C6B60-9B95-52A9-5FD1-1CCB7164A021}"/>
              </a:ext>
            </a:extLst>
          </p:cNvPr>
          <p:cNvSpPr/>
          <p:nvPr/>
        </p:nvSpPr>
        <p:spPr>
          <a:xfrm>
            <a:off x="7987832" y="5200785"/>
            <a:ext cx="1893101" cy="399590"/>
          </a:xfrm>
          <a:custGeom>
            <a:avLst/>
            <a:gdLst>
              <a:gd name="connsiteX0" fmla="*/ 0 w 1893101"/>
              <a:gd name="connsiteY0" fmla="*/ 66600 h 399590"/>
              <a:gd name="connsiteX1" fmla="*/ 66600 w 1893101"/>
              <a:gd name="connsiteY1" fmla="*/ 0 h 399590"/>
              <a:gd name="connsiteX2" fmla="*/ 670833 w 1893101"/>
              <a:gd name="connsiteY2" fmla="*/ 0 h 399590"/>
              <a:gd name="connsiteX3" fmla="*/ 1275065 w 1893101"/>
              <a:gd name="connsiteY3" fmla="*/ 0 h 399590"/>
              <a:gd name="connsiteX4" fmla="*/ 1826501 w 1893101"/>
              <a:gd name="connsiteY4" fmla="*/ 0 h 399590"/>
              <a:gd name="connsiteX5" fmla="*/ 1893101 w 1893101"/>
              <a:gd name="connsiteY5" fmla="*/ 66600 h 399590"/>
              <a:gd name="connsiteX6" fmla="*/ 1893101 w 1893101"/>
              <a:gd name="connsiteY6" fmla="*/ 332990 h 399590"/>
              <a:gd name="connsiteX7" fmla="*/ 1826501 w 1893101"/>
              <a:gd name="connsiteY7" fmla="*/ 399590 h 399590"/>
              <a:gd name="connsiteX8" fmla="*/ 1222268 w 1893101"/>
              <a:gd name="connsiteY8" fmla="*/ 399590 h 399590"/>
              <a:gd name="connsiteX9" fmla="*/ 618036 w 1893101"/>
              <a:gd name="connsiteY9" fmla="*/ 399590 h 399590"/>
              <a:gd name="connsiteX10" fmla="*/ 66600 w 1893101"/>
              <a:gd name="connsiteY10" fmla="*/ 399590 h 399590"/>
              <a:gd name="connsiteX11" fmla="*/ 0 w 1893101"/>
              <a:gd name="connsiteY11" fmla="*/ 332990 h 399590"/>
              <a:gd name="connsiteX12" fmla="*/ 0 w 1893101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3101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227225" y="15188"/>
                  <a:pt x="386965" y="-19684"/>
                  <a:pt x="670833" y="0"/>
                </a:cubicBezTo>
                <a:cubicBezTo>
                  <a:pt x="954701" y="19684"/>
                  <a:pt x="1035908" y="13189"/>
                  <a:pt x="1275065" y="0"/>
                </a:cubicBezTo>
                <a:cubicBezTo>
                  <a:pt x="1514222" y="-13189"/>
                  <a:pt x="1591738" y="-16007"/>
                  <a:pt x="1826501" y="0"/>
                </a:cubicBezTo>
                <a:cubicBezTo>
                  <a:pt x="1858838" y="-436"/>
                  <a:pt x="1896000" y="28393"/>
                  <a:pt x="1893101" y="66600"/>
                </a:cubicBezTo>
                <a:cubicBezTo>
                  <a:pt x="1902575" y="138300"/>
                  <a:pt x="1880609" y="226928"/>
                  <a:pt x="1893101" y="332990"/>
                </a:cubicBezTo>
                <a:cubicBezTo>
                  <a:pt x="1884279" y="369513"/>
                  <a:pt x="1862803" y="398583"/>
                  <a:pt x="1826501" y="399590"/>
                </a:cubicBezTo>
                <a:cubicBezTo>
                  <a:pt x="1590376" y="391845"/>
                  <a:pt x="1479833" y="411521"/>
                  <a:pt x="1222268" y="399590"/>
                </a:cubicBezTo>
                <a:cubicBezTo>
                  <a:pt x="964703" y="387659"/>
                  <a:pt x="756040" y="405448"/>
                  <a:pt x="618036" y="399590"/>
                </a:cubicBezTo>
                <a:cubicBezTo>
                  <a:pt x="480032" y="393732"/>
                  <a:pt x="264780" y="420699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893101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64782" y="-3089"/>
                  <a:pt x="484843" y="-10359"/>
                  <a:pt x="653234" y="0"/>
                </a:cubicBezTo>
                <a:cubicBezTo>
                  <a:pt x="821625" y="10359"/>
                  <a:pt x="968840" y="-11587"/>
                  <a:pt x="1275065" y="0"/>
                </a:cubicBezTo>
                <a:cubicBezTo>
                  <a:pt x="1581290" y="11587"/>
                  <a:pt x="1656182" y="19355"/>
                  <a:pt x="1826501" y="0"/>
                </a:cubicBezTo>
                <a:cubicBezTo>
                  <a:pt x="1860739" y="3418"/>
                  <a:pt x="1892855" y="25716"/>
                  <a:pt x="1893101" y="66600"/>
                </a:cubicBezTo>
                <a:cubicBezTo>
                  <a:pt x="1893719" y="163177"/>
                  <a:pt x="1899052" y="233743"/>
                  <a:pt x="1893101" y="332990"/>
                </a:cubicBezTo>
                <a:cubicBezTo>
                  <a:pt x="1886944" y="368193"/>
                  <a:pt x="1862465" y="398983"/>
                  <a:pt x="1826501" y="399590"/>
                </a:cubicBezTo>
                <a:cubicBezTo>
                  <a:pt x="1534989" y="392132"/>
                  <a:pt x="1477091" y="419668"/>
                  <a:pt x="1222268" y="399590"/>
                </a:cubicBezTo>
                <a:cubicBezTo>
                  <a:pt x="967445" y="379512"/>
                  <a:pt x="877247" y="418936"/>
                  <a:pt x="618036" y="399590"/>
                </a:cubicBezTo>
                <a:cubicBezTo>
                  <a:pt x="358825" y="380244"/>
                  <a:pt x="182882" y="405987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Current Liabilities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C91975D-B48B-BE33-DEF0-1AF9A9D4CD92}"/>
              </a:ext>
            </a:extLst>
          </p:cNvPr>
          <p:cNvCxnSpPr>
            <a:cxnSpLocks/>
          </p:cNvCxnSpPr>
          <p:nvPr/>
        </p:nvCxnSpPr>
        <p:spPr>
          <a:xfrm flipH="1">
            <a:off x="7887508" y="5004876"/>
            <a:ext cx="2141152" cy="38358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62" name="Picture 61">
            <a:extLst>
              <a:ext uri="{FF2B5EF4-FFF2-40B4-BE49-F238E27FC236}">
                <a16:creationId xmlns:a16="http://schemas.microsoft.com/office/drawing/2014/main" id="{CA67614E-4CDD-F97F-08A1-262452CDB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764" y="4942698"/>
            <a:ext cx="322215" cy="214810"/>
          </a:xfrm>
          <a:prstGeom prst="rect">
            <a:avLst/>
          </a:prstGeom>
        </p:spPr>
      </p:pic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EC45DC2A-E667-DDB6-B529-533F8C72AF16}"/>
              </a:ext>
            </a:extLst>
          </p:cNvPr>
          <p:cNvSpPr/>
          <p:nvPr/>
        </p:nvSpPr>
        <p:spPr>
          <a:xfrm>
            <a:off x="8984173" y="2266145"/>
            <a:ext cx="822261" cy="399590"/>
          </a:xfrm>
          <a:custGeom>
            <a:avLst/>
            <a:gdLst>
              <a:gd name="connsiteX0" fmla="*/ 0 w 822261"/>
              <a:gd name="connsiteY0" fmla="*/ 66600 h 399590"/>
              <a:gd name="connsiteX1" fmla="*/ 66600 w 822261"/>
              <a:gd name="connsiteY1" fmla="*/ 0 h 399590"/>
              <a:gd name="connsiteX2" fmla="*/ 755661 w 822261"/>
              <a:gd name="connsiteY2" fmla="*/ 0 h 399590"/>
              <a:gd name="connsiteX3" fmla="*/ 822261 w 822261"/>
              <a:gd name="connsiteY3" fmla="*/ 66600 h 399590"/>
              <a:gd name="connsiteX4" fmla="*/ 822261 w 822261"/>
              <a:gd name="connsiteY4" fmla="*/ 332990 h 399590"/>
              <a:gd name="connsiteX5" fmla="*/ 755661 w 822261"/>
              <a:gd name="connsiteY5" fmla="*/ 399590 h 399590"/>
              <a:gd name="connsiteX6" fmla="*/ 66600 w 822261"/>
              <a:gd name="connsiteY6" fmla="*/ 399590 h 399590"/>
              <a:gd name="connsiteX7" fmla="*/ 0 w 822261"/>
              <a:gd name="connsiteY7" fmla="*/ 332990 h 399590"/>
              <a:gd name="connsiteX8" fmla="*/ 0 w 822261"/>
              <a:gd name="connsiteY8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261" h="399590" fill="none" extrusionOk="0">
                <a:moveTo>
                  <a:pt x="0" y="66600"/>
                </a:moveTo>
                <a:cubicBezTo>
                  <a:pt x="-5" y="27907"/>
                  <a:pt x="21532" y="-3417"/>
                  <a:pt x="66600" y="0"/>
                </a:cubicBezTo>
                <a:cubicBezTo>
                  <a:pt x="318777" y="-24973"/>
                  <a:pt x="537638" y="-20730"/>
                  <a:pt x="755661" y="0"/>
                </a:cubicBezTo>
                <a:cubicBezTo>
                  <a:pt x="790356" y="-1015"/>
                  <a:pt x="818537" y="33115"/>
                  <a:pt x="822261" y="66600"/>
                </a:cubicBezTo>
                <a:cubicBezTo>
                  <a:pt x="813039" y="171937"/>
                  <a:pt x="832172" y="215367"/>
                  <a:pt x="822261" y="332990"/>
                </a:cubicBezTo>
                <a:cubicBezTo>
                  <a:pt x="823103" y="364120"/>
                  <a:pt x="796744" y="400695"/>
                  <a:pt x="755661" y="399590"/>
                </a:cubicBezTo>
                <a:cubicBezTo>
                  <a:pt x="457659" y="429169"/>
                  <a:pt x="297775" y="421295"/>
                  <a:pt x="66600" y="399590"/>
                </a:cubicBezTo>
                <a:cubicBezTo>
                  <a:pt x="25373" y="399154"/>
                  <a:pt x="2899" y="368347"/>
                  <a:pt x="0" y="332990"/>
                </a:cubicBezTo>
                <a:cubicBezTo>
                  <a:pt x="-9474" y="261290"/>
                  <a:pt x="12493" y="172662"/>
                  <a:pt x="0" y="66600"/>
                </a:cubicBezTo>
                <a:close/>
              </a:path>
              <a:path w="822261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11187" y="29592"/>
                  <a:pt x="442864" y="-22244"/>
                  <a:pt x="755661" y="0"/>
                </a:cubicBezTo>
                <a:cubicBezTo>
                  <a:pt x="794798" y="266"/>
                  <a:pt x="822727" y="28952"/>
                  <a:pt x="822261" y="66600"/>
                </a:cubicBezTo>
                <a:cubicBezTo>
                  <a:pt x="831797" y="148680"/>
                  <a:pt x="812101" y="222057"/>
                  <a:pt x="822261" y="332990"/>
                </a:cubicBezTo>
                <a:cubicBezTo>
                  <a:pt x="824594" y="361951"/>
                  <a:pt x="796269" y="402288"/>
                  <a:pt x="755661" y="399590"/>
                </a:cubicBezTo>
                <a:cubicBezTo>
                  <a:pt x="474692" y="394172"/>
                  <a:pt x="274265" y="388522"/>
                  <a:pt x="66600" y="399590"/>
                </a:cubicBezTo>
                <a:cubicBezTo>
                  <a:pt x="24133" y="404785"/>
                  <a:pt x="-2861" y="371757"/>
                  <a:pt x="0" y="332990"/>
                </a:cubicBezTo>
                <a:cubicBezTo>
                  <a:pt x="-6620" y="278054"/>
                  <a:pt x="-6430" y="164941"/>
                  <a:pt x="0" y="6660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Inventory</a:t>
            </a: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1E0DA0F4-C7E0-C880-5003-5D24B09DF8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155" y="2457559"/>
            <a:ext cx="264179" cy="79136"/>
          </a:xfrm>
          <a:prstGeom prst="rect">
            <a:avLst/>
          </a:prstGeom>
        </p:spPr>
      </p:pic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B30E06A9-74DF-7DC9-CA6C-B8809A5C135E}"/>
              </a:ext>
            </a:extLst>
          </p:cNvPr>
          <p:cNvSpPr/>
          <p:nvPr/>
        </p:nvSpPr>
        <p:spPr>
          <a:xfrm>
            <a:off x="8029679" y="4554450"/>
            <a:ext cx="740301" cy="399590"/>
          </a:xfrm>
          <a:custGeom>
            <a:avLst/>
            <a:gdLst>
              <a:gd name="connsiteX0" fmla="*/ 0 w 740301"/>
              <a:gd name="connsiteY0" fmla="*/ 66600 h 399590"/>
              <a:gd name="connsiteX1" fmla="*/ 66600 w 740301"/>
              <a:gd name="connsiteY1" fmla="*/ 0 h 399590"/>
              <a:gd name="connsiteX2" fmla="*/ 673701 w 740301"/>
              <a:gd name="connsiteY2" fmla="*/ 0 h 399590"/>
              <a:gd name="connsiteX3" fmla="*/ 740301 w 740301"/>
              <a:gd name="connsiteY3" fmla="*/ 66600 h 399590"/>
              <a:gd name="connsiteX4" fmla="*/ 740301 w 740301"/>
              <a:gd name="connsiteY4" fmla="*/ 332990 h 399590"/>
              <a:gd name="connsiteX5" fmla="*/ 673701 w 740301"/>
              <a:gd name="connsiteY5" fmla="*/ 399590 h 399590"/>
              <a:gd name="connsiteX6" fmla="*/ 66600 w 740301"/>
              <a:gd name="connsiteY6" fmla="*/ 399590 h 399590"/>
              <a:gd name="connsiteX7" fmla="*/ 0 w 740301"/>
              <a:gd name="connsiteY7" fmla="*/ 332990 h 399590"/>
              <a:gd name="connsiteX8" fmla="*/ 0 w 740301"/>
              <a:gd name="connsiteY8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0301" h="399590" fill="none" extrusionOk="0">
                <a:moveTo>
                  <a:pt x="0" y="66600"/>
                </a:moveTo>
                <a:cubicBezTo>
                  <a:pt x="-5" y="27907"/>
                  <a:pt x="21532" y="-3417"/>
                  <a:pt x="66600" y="0"/>
                </a:cubicBezTo>
                <a:cubicBezTo>
                  <a:pt x="303341" y="3804"/>
                  <a:pt x="403478" y="17611"/>
                  <a:pt x="673701" y="0"/>
                </a:cubicBezTo>
                <a:cubicBezTo>
                  <a:pt x="708396" y="-1015"/>
                  <a:pt x="736577" y="33115"/>
                  <a:pt x="740301" y="66600"/>
                </a:cubicBezTo>
                <a:cubicBezTo>
                  <a:pt x="731079" y="171937"/>
                  <a:pt x="750212" y="215367"/>
                  <a:pt x="740301" y="332990"/>
                </a:cubicBezTo>
                <a:cubicBezTo>
                  <a:pt x="741143" y="364120"/>
                  <a:pt x="714784" y="400695"/>
                  <a:pt x="673701" y="399590"/>
                </a:cubicBezTo>
                <a:cubicBezTo>
                  <a:pt x="393794" y="405948"/>
                  <a:pt x="210014" y="375073"/>
                  <a:pt x="66600" y="399590"/>
                </a:cubicBezTo>
                <a:cubicBezTo>
                  <a:pt x="25373" y="399154"/>
                  <a:pt x="2899" y="368347"/>
                  <a:pt x="0" y="332990"/>
                </a:cubicBezTo>
                <a:cubicBezTo>
                  <a:pt x="-9474" y="261290"/>
                  <a:pt x="12493" y="172662"/>
                  <a:pt x="0" y="66600"/>
                </a:cubicBezTo>
                <a:close/>
              </a:path>
              <a:path w="740301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84746" y="-22331"/>
                  <a:pt x="466774" y="-29784"/>
                  <a:pt x="673701" y="0"/>
                </a:cubicBezTo>
                <a:cubicBezTo>
                  <a:pt x="712838" y="266"/>
                  <a:pt x="740767" y="28952"/>
                  <a:pt x="740301" y="66600"/>
                </a:cubicBezTo>
                <a:cubicBezTo>
                  <a:pt x="749837" y="148680"/>
                  <a:pt x="730141" y="222057"/>
                  <a:pt x="740301" y="332990"/>
                </a:cubicBezTo>
                <a:cubicBezTo>
                  <a:pt x="742634" y="361951"/>
                  <a:pt x="714309" y="402288"/>
                  <a:pt x="673701" y="399590"/>
                </a:cubicBezTo>
                <a:cubicBezTo>
                  <a:pt x="371633" y="418362"/>
                  <a:pt x="229782" y="375673"/>
                  <a:pt x="66600" y="399590"/>
                </a:cubicBezTo>
                <a:cubicBezTo>
                  <a:pt x="24133" y="404785"/>
                  <a:pt x="-2861" y="371757"/>
                  <a:pt x="0" y="332990"/>
                </a:cubicBezTo>
                <a:cubicBezTo>
                  <a:pt x="-6620" y="278054"/>
                  <a:pt x="-6430" y="164941"/>
                  <a:pt x="0" y="66600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Current Asset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644D4FA3-14DF-04CC-D30B-C2EBC373BD65}"/>
              </a:ext>
            </a:extLst>
          </p:cNvPr>
          <p:cNvSpPr/>
          <p:nvPr/>
        </p:nvSpPr>
        <p:spPr>
          <a:xfrm>
            <a:off x="9119507" y="4543108"/>
            <a:ext cx="822261" cy="399590"/>
          </a:xfrm>
          <a:custGeom>
            <a:avLst/>
            <a:gdLst>
              <a:gd name="connsiteX0" fmla="*/ 0 w 822261"/>
              <a:gd name="connsiteY0" fmla="*/ 66600 h 399590"/>
              <a:gd name="connsiteX1" fmla="*/ 66600 w 822261"/>
              <a:gd name="connsiteY1" fmla="*/ 0 h 399590"/>
              <a:gd name="connsiteX2" fmla="*/ 755661 w 822261"/>
              <a:gd name="connsiteY2" fmla="*/ 0 h 399590"/>
              <a:gd name="connsiteX3" fmla="*/ 822261 w 822261"/>
              <a:gd name="connsiteY3" fmla="*/ 66600 h 399590"/>
              <a:gd name="connsiteX4" fmla="*/ 822261 w 822261"/>
              <a:gd name="connsiteY4" fmla="*/ 332990 h 399590"/>
              <a:gd name="connsiteX5" fmla="*/ 755661 w 822261"/>
              <a:gd name="connsiteY5" fmla="*/ 399590 h 399590"/>
              <a:gd name="connsiteX6" fmla="*/ 66600 w 822261"/>
              <a:gd name="connsiteY6" fmla="*/ 399590 h 399590"/>
              <a:gd name="connsiteX7" fmla="*/ 0 w 822261"/>
              <a:gd name="connsiteY7" fmla="*/ 332990 h 399590"/>
              <a:gd name="connsiteX8" fmla="*/ 0 w 822261"/>
              <a:gd name="connsiteY8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261" h="399590" fill="none" extrusionOk="0">
                <a:moveTo>
                  <a:pt x="0" y="66600"/>
                </a:moveTo>
                <a:cubicBezTo>
                  <a:pt x="-5" y="27907"/>
                  <a:pt x="21532" y="-3417"/>
                  <a:pt x="66600" y="0"/>
                </a:cubicBezTo>
                <a:cubicBezTo>
                  <a:pt x="318777" y="-24973"/>
                  <a:pt x="537638" y="-20730"/>
                  <a:pt x="755661" y="0"/>
                </a:cubicBezTo>
                <a:cubicBezTo>
                  <a:pt x="790356" y="-1015"/>
                  <a:pt x="818537" y="33115"/>
                  <a:pt x="822261" y="66600"/>
                </a:cubicBezTo>
                <a:cubicBezTo>
                  <a:pt x="813039" y="171937"/>
                  <a:pt x="832172" y="215367"/>
                  <a:pt x="822261" y="332990"/>
                </a:cubicBezTo>
                <a:cubicBezTo>
                  <a:pt x="823103" y="364120"/>
                  <a:pt x="796744" y="400695"/>
                  <a:pt x="755661" y="399590"/>
                </a:cubicBezTo>
                <a:cubicBezTo>
                  <a:pt x="457659" y="429169"/>
                  <a:pt x="297775" y="421295"/>
                  <a:pt x="66600" y="399590"/>
                </a:cubicBezTo>
                <a:cubicBezTo>
                  <a:pt x="25373" y="399154"/>
                  <a:pt x="2899" y="368347"/>
                  <a:pt x="0" y="332990"/>
                </a:cubicBezTo>
                <a:cubicBezTo>
                  <a:pt x="-9474" y="261290"/>
                  <a:pt x="12493" y="172662"/>
                  <a:pt x="0" y="66600"/>
                </a:cubicBezTo>
                <a:close/>
              </a:path>
              <a:path w="822261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11187" y="29592"/>
                  <a:pt x="442864" y="-22244"/>
                  <a:pt x="755661" y="0"/>
                </a:cubicBezTo>
                <a:cubicBezTo>
                  <a:pt x="794798" y="266"/>
                  <a:pt x="822727" y="28952"/>
                  <a:pt x="822261" y="66600"/>
                </a:cubicBezTo>
                <a:cubicBezTo>
                  <a:pt x="831797" y="148680"/>
                  <a:pt x="812101" y="222057"/>
                  <a:pt x="822261" y="332990"/>
                </a:cubicBezTo>
                <a:cubicBezTo>
                  <a:pt x="824594" y="361951"/>
                  <a:pt x="796269" y="402288"/>
                  <a:pt x="755661" y="399590"/>
                </a:cubicBezTo>
                <a:cubicBezTo>
                  <a:pt x="474692" y="394172"/>
                  <a:pt x="274265" y="388522"/>
                  <a:pt x="66600" y="399590"/>
                </a:cubicBezTo>
                <a:cubicBezTo>
                  <a:pt x="24133" y="404785"/>
                  <a:pt x="-2861" y="371757"/>
                  <a:pt x="0" y="332990"/>
                </a:cubicBezTo>
                <a:cubicBezTo>
                  <a:pt x="-6620" y="278054"/>
                  <a:pt x="-6430" y="164941"/>
                  <a:pt x="0" y="6660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المخزون</a:t>
            </a:r>
            <a:endParaRPr lang="en-US" sz="12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064502CE-9A63-C789-9BD2-2C736BF940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489" y="4734522"/>
            <a:ext cx="264179" cy="79136"/>
          </a:xfrm>
          <a:prstGeom prst="rect">
            <a:avLst/>
          </a:prstGeom>
        </p:spPr>
      </p:pic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58D15B11-680B-A70C-1129-2CBCDAE3FD0B}"/>
              </a:ext>
            </a:extLst>
          </p:cNvPr>
          <p:cNvSpPr/>
          <p:nvPr/>
        </p:nvSpPr>
        <p:spPr>
          <a:xfrm>
            <a:off x="6017211" y="4928222"/>
            <a:ext cx="1460351" cy="399590"/>
          </a:xfrm>
          <a:custGeom>
            <a:avLst/>
            <a:gdLst>
              <a:gd name="connsiteX0" fmla="*/ 0 w 1460351"/>
              <a:gd name="connsiteY0" fmla="*/ 66600 h 399590"/>
              <a:gd name="connsiteX1" fmla="*/ 66600 w 1460351"/>
              <a:gd name="connsiteY1" fmla="*/ 0 h 399590"/>
              <a:gd name="connsiteX2" fmla="*/ 703632 w 1460351"/>
              <a:gd name="connsiteY2" fmla="*/ 0 h 399590"/>
              <a:gd name="connsiteX3" fmla="*/ 1393751 w 1460351"/>
              <a:gd name="connsiteY3" fmla="*/ 0 h 399590"/>
              <a:gd name="connsiteX4" fmla="*/ 1460351 w 1460351"/>
              <a:gd name="connsiteY4" fmla="*/ 66600 h 399590"/>
              <a:gd name="connsiteX5" fmla="*/ 1460351 w 1460351"/>
              <a:gd name="connsiteY5" fmla="*/ 332990 h 399590"/>
              <a:gd name="connsiteX6" fmla="*/ 1393751 w 1460351"/>
              <a:gd name="connsiteY6" fmla="*/ 399590 h 399590"/>
              <a:gd name="connsiteX7" fmla="*/ 756719 w 1460351"/>
              <a:gd name="connsiteY7" fmla="*/ 399590 h 399590"/>
              <a:gd name="connsiteX8" fmla="*/ 66600 w 1460351"/>
              <a:gd name="connsiteY8" fmla="*/ 399590 h 399590"/>
              <a:gd name="connsiteX9" fmla="*/ 0 w 1460351"/>
              <a:gd name="connsiteY9" fmla="*/ 332990 h 399590"/>
              <a:gd name="connsiteX10" fmla="*/ 0 w 1460351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60351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322254" y="-8697"/>
                  <a:pt x="400278" y="15700"/>
                  <a:pt x="703632" y="0"/>
                </a:cubicBezTo>
                <a:cubicBezTo>
                  <a:pt x="1006986" y="-15700"/>
                  <a:pt x="1186645" y="15468"/>
                  <a:pt x="1393751" y="0"/>
                </a:cubicBezTo>
                <a:cubicBezTo>
                  <a:pt x="1431375" y="-5652"/>
                  <a:pt x="1464652" y="30923"/>
                  <a:pt x="1460351" y="66600"/>
                </a:cubicBezTo>
                <a:cubicBezTo>
                  <a:pt x="1471191" y="142846"/>
                  <a:pt x="1470020" y="251105"/>
                  <a:pt x="1460351" y="332990"/>
                </a:cubicBezTo>
                <a:cubicBezTo>
                  <a:pt x="1455906" y="369336"/>
                  <a:pt x="1433432" y="398165"/>
                  <a:pt x="1393751" y="399590"/>
                </a:cubicBezTo>
                <a:cubicBezTo>
                  <a:pt x="1248925" y="424485"/>
                  <a:pt x="933112" y="421023"/>
                  <a:pt x="756719" y="399590"/>
                </a:cubicBezTo>
                <a:cubicBezTo>
                  <a:pt x="580326" y="378157"/>
                  <a:pt x="258722" y="390244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1460351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76375" y="-7072"/>
                  <a:pt x="494228" y="-4670"/>
                  <a:pt x="730176" y="0"/>
                </a:cubicBezTo>
                <a:cubicBezTo>
                  <a:pt x="966124" y="4670"/>
                  <a:pt x="1097361" y="8497"/>
                  <a:pt x="1393751" y="0"/>
                </a:cubicBezTo>
                <a:cubicBezTo>
                  <a:pt x="1424827" y="-6310"/>
                  <a:pt x="1465789" y="27542"/>
                  <a:pt x="1460351" y="66600"/>
                </a:cubicBezTo>
                <a:cubicBezTo>
                  <a:pt x="1458657" y="189726"/>
                  <a:pt x="1465950" y="245350"/>
                  <a:pt x="1460351" y="332990"/>
                </a:cubicBezTo>
                <a:cubicBezTo>
                  <a:pt x="1456036" y="375755"/>
                  <a:pt x="1436431" y="398348"/>
                  <a:pt x="1393751" y="399590"/>
                </a:cubicBezTo>
                <a:cubicBezTo>
                  <a:pt x="1143324" y="384486"/>
                  <a:pt x="885194" y="385197"/>
                  <a:pt x="756719" y="399590"/>
                </a:cubicBezTo>
                <a:cubicBezTo>
                  <a:pt x="628244" y="413983"/>
                  <a:pt x="232760" y="430070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Quick Ratio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85257E6A-E11F-E869-2DFD-EEE9CFAAEB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37141">
            <a:off x="9688018" y="3760581"/>
            <a:ext cx="863370" cy="863370"/>
          </a:xfrm>
          <a:prstGeom prst="rect">
            <a:avLst/>
          </a:prstGeom>
        </p:spPr>
      </p:pic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633E8483-D353-F640-FC9E-31CC2D63A95A}"/>
              </a:ext>
            </a:extLst>
          </p:cNvPr>
          <p:cNvSpPr/>
          <p:nvPr/>
        </p:nvSpPr>
        <p:spPr>
          <a:xfrm>
            <a:off x="10506258" y="3690944"/>
            <a:ext cx="822261" cy="744961"/>
          </a:xfrm>
          <a:custGeom>
            <a:avLst/>
            <a:gdLst>
              <a:gd name="connsiteX0" fmla="*/ 0 w 822261"/>
              <a:gd name="connsiteY0" fmla="*/ 124163 h 744961"/>
              <a:gd name="connsiteX1" fmla="*/ 124163 w 822261"/>
              <a:gd name="connsiteY1" fmla="*/ 0 h 744961"/>
              <a:gd name="connsiteX2" fmla="*/ 698098 w 822261"/>
              <a:gd name="connsiteY2" fmla="*/ 0 h 744961"/>
              <a:gd name="connsiteX3" fmla="*/ 822261 w 822261"/>
              <a:gd name="connsiteY3" fmla="*/ 124163 h 744961"/>
              <a:gd name="connsiteX4" fmla="*/ 822261 w 822261"/>
              <a:gd name="connsiteY4" fmla="*/ 620798 h 744961"/>
              <a:gd name="connsiteX5" fmla="*/ 698098 w 822261"/>
              <a:gd name="connsiteY5" fmla="*/ 744961 h 744961"/>
              <a:gd name="connsiteX6" fmla="*/ 124163 w 822261"/>
              <a:gd name="connsiteY6" fmla="*/ 744961 h 744961"/>
              <a:gd name="connsiteX7" fmla="*/ 0 w 822261"/>
              <a:gd name="connsiteY7" fmla="*/ 620798 h 744961"/>
              <a:gd name="connsiteX8" fmla="*/ 0 w 822261"/>
              <a:gd name="connsiteY8" fmla="*/ 124163 h 744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261" h="744961" fill="none" extrusionOk="0">
                <a:moveTo>
                  <a:pt x="0" y="124163"/>
                </a:moveTo>
                <a:cubicBezTo>
                  <a:pt x="-7" y="52647"/>
                  <a:pt x="52165" y="-1412"/>
                  <a:pt x="124163" y="0"/>
                </a:cubicBezTo>
                <a:cubicBezTo>
                  <a:pt x="300987" y="13078"/>
                  <a:pt x="578558" y="-8518"/>
                  <a:pt x="698098" y="0"/>
                </a:cubicBezTo>
                <a:cubicBezTo>
                  <a:pt x="759006" y="-3729"/>
                  <a:pt x="813570" y="63284"/>
                  <a:pt x="822261" y="124163"/>
                </a:cubicBezTo>
                <a:cubicBezTo>
                  <a:pt x="818055" y="315413"/>
                  <a:pt x="828563" y="373482"/>
                  <a:pt x="822261" y="620798"/>
                </a:cubicBezTo>
                <a:cubicBezTo>
                  <a:pt x="823854" y="678676"/>
                  <a:pt x="779126" y="748162"/>
                  <a:pt x="698098" y="744961"/>
                </a:cubicBezTo>
                <a:cubicBezTo>
                  <a:pt x="574315" y="732218"/>
                  <a:pt x="352495" y="764088"/>
                  <a:pt x="124163" y="744961"/>
                </a:cubicBezTo>
                <a:cubicBezTo>
                  <a:pt x="44431" y="743866"/>
                  <a:pt x="7721" y="685575"/>
                  <a:pt x="0" y="620798"/>
                </a:cubicBezTo>
                <a:cubicBezTo>
                  <a:pt x="-14653" y="492496"/>
                  <a:pt x="-14394" y="325286"/>
                  <a:pt x="0" y="124163"/>
                </a:cubicBezTo>
                <a:close/>
              </a:path>
              <a:path w="822261" h="744961" stroke="0" extrusionOk="0">
                <a:moveTo>
                  <a:pt x="0" y="124163"/>
                </a:moveTo>
                <a:cubicBezTo>
                  <a:pt x="8593" y="43246"/>
                  <a:pt x="54271" y="9825"/>
                  <a:pt x="124163" y="0"/>
                </a:cubicBezTo>
                <a:cubicBezTo>
                  <a:pt x="300368" y="27095"/>
                  <a:pt x="533130" y="-22518"/>
                  <a:pt x="698098" y="0"/>
                </a:cubicBezTo>
                <a:cubicBezTo>
                  <a:pt x="772933" y="707"/>
                  <a:pt x="825514" y="49545"/>
                  <a:pt x="822261" y="124163"/>
                </a:cubicBezTo>
                <a:cubicBezTo>
                  <a:pt x="842672" y="371327"/>
                  <a:pt x="801985" y="407532"/>
                  <a:pt x="822261" y="620798"/>
                </a:cubicBezTo>
                <a:cubicBezTo>
                  <a:pt x="823399" y="685556"/>
                  <a:pt x="777423" y="752544"/>
                  <a:pt x="698098" y="744961"/>
                </a:cubicBezTo>
                <a:cubicBezTo>
                  <a:pt x="551505" y="746166"/>
                  <a:pt x="306766" y="718394"/>
                  <a:pt x="124163" y="744961"/>
                </a:cubicBezTo>
                <a:cubicBezTo>
                  <a:pt x="53927" y="746481"/>
                  <a:pt x="-9885" y="696229"/>
                  <a:pt x="0" y="620798"/>
                </a:cubicBezTo>
                <a:cubicBezTo>
                  <a:pt x="14099" y="376258"/>
                  <a:pt x="21578" y="224100"/>
                  <a:pt x="0" y="124163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نحسب معدلات الدوران</a:t>
            </a:r>
            <a:endParaRPr lang="en-US" sz="12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25A1DD13-E7C3-423A-D525-19754C1DC0F8}"/>
              </a:ext>
            </a:extLst>
          </p:cNvPr>
          <p:cNvSpPr/>
          <p:nvPr/>
        </p:nvSpPr>
        <p:spPr>
          <a:xfrm>
            <a:off x="10501242" y="4523316"/>
            <a:ext cx="822261" cy="439173"/>
          </a:xfrm>
          <a:custGeom>
            <a:avLst/>
            <a:gdLst>
              <a:gd name="connsiteX0" fmla="*/ 0 w 822261"/>
              <a:gd name="connsiteY0" fmla="*/ 73197 h 439173"/>
              <a:gd name="connsiteX1" fmla="*/ 73197 w 822261"/>
              <a:gd name="connsiteY1" fmla="*/ 0 h 439173"/>
              <a:gd name="connsiteX2" fmla="*/ 749064 w 822261"/>
              <a:gd name="connsiteY2" fmla="*/ 0 h 439173"/>
              <a:gd name="connsiteX3" fmla="*/ 822261 w 822261"/>
              <a:gd name="connsiteY3" fmla="*/ 73197 h 439173"/>
              <a:gd name="connsiteX4" fmla="*/ 822261 w 822261"/>
              <a:gd name="connsiteY4" fmla="*/ 365976 h 439173"/>
              <a:gd name="connsiteX5" fmla="*/ 749064 w 822261"/>
              <a:gd name="connsiteY5" fmla="*/ 439173 h 439173"/>
              <a:gd name="connsiteX6" fmla="*/ 73197 w 822261"/>
              <a:gd name="connsiteY6" fmla="*/ 439173 h 439173"/>
              <a:gd name="connsiteX7" fmla="*/ 0 w 822261"/>
              <a:gd name="connsiteY7" fmla="*/ 365976 h 439173"/>
              <a:gd name="connsiteX8" fmla="*/ 0 w 822261"/>
              <a:gd name="connsiteY8" fmla="*/ 73197 h 43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261" h="439173" fill="none" extrusionOk="0">
                <a:moveTo>
                  <a:pt x="0" y="73197"/>
                </a:moveTo>
                <a:cubicBezTo>
                  <a:pt x="-22" y="24096"/>
                  <a:pt x="25122" y="-3154"/>
                  <a:pt x="73197" y="0"/>
                </a:cubicBezTo>
                <a:cubicBezTo>
                  <a:pt x="359639" y="-16167"/>
                  <a:pt x="425814" y="26941"/>
                  <a:pt x="749064" y="0"/>
                </a:cubicBezTo>
                <a:cubicBezTo>
                  <a:pt x="781474" y="-3899"/>
                  <a:pt x="817263" y="37196"/>
                  <a:pt x="822261" y="73197"/>
                </a:cubicBezTo>
                <a:cubicBezTo>
                  <a:pt x="815166" y="137797"/>
                  <a:pt x="823970" y="222250"/>
                  <a:pt x="822261" y="365976"/>
                </a:cubicBezTo>
                <a:cubicBezTo>
                  <a:pt x="823417" y="398640"/>
                  <a:pt x="792777" y="440018"/>
                  <a:pt x="749064" y="439173"/>
                </a:cubicBezTo>
                <a:cubicBezTo>
                  <a:pt x="508297" y="448939"/>
                  <a:pt x="333703" y="422918"/>
                  <a:pt x="73197" y="439173"/>
                </a:cubicBezTo>
                <a:cubicBezTo>
                  <a:pt x="25070" y="438417"/>
                  <a:pt x="5973" y="403466"/>
                  <a:pt x="0" y="365976"/>
                </a:cubicBezTo>
                <a:cubicBezTo>
                  <a:pt x="-6162" y="248003"/>
                  <a:pt x="6139" y="213152"/>
                  <a:pt x="0" y="73197"/>
                </a:cubicBezTo>
                <a:close/>
              </a:path>
              <a:path w="822261" h="439173" stroke="0" extrusionOk="0">
                <a:moveTo>
                  <a:pt x="0" y="73197"/>
                </a:moveTo>
                <a:cubicBezTo>
                  <a:pt x="5387" y="25033"/>
                  <a:pt x="32556" y="1601"/>
                  <a:pt x="73197" y="0"/>
                </a:cubicBezTo>
                <a:cubicBezTo>
                  <a:pt x="265497" y="8358"/>
                  <a:pt x="577304" y="12835"/>
                  <a:pt x="749064" y="0"/>
                </a:cubicBezTo>
                <a:cubicBezTo>
                  <a:pt x="797609" y="917"/>
                  <a:pt x="824334" y="28918"/>
                  <a:pt x="822261" y="73197"/>
                </a:cubicBezTo>
                <a:cubicBezTo>
                  <a:pt x="820183" y="152552"/>
                  <a:pt x="831978" y="290948"/>
                  <a:pt x="822261" y="365976"/>
                </a:cubicBezTo>
                <a:cubicBezTo>
                  <a:pt x="823199" y="403257"/>
                  <a:pt x="791079" y="440294"/>
                  <a:pt x="749064" y="439173"/>
                </a:cubicBezTo>
                <a:cubicBezTo>
                  <a:pt x="470367" y="437950"/>
                  <a:pt x="357664" y="464286"/>
                  <a:pt x="73197" y="439173"/>
                </a:cubicBezTo>
                <a:cubicBezTo>
                  <a:pt x="29301" y="442344"/>
                  <a:pt x="-1511" y="407451"/>
                  <a:pt x="0" y="365976"/>
                </a:cubicBezTo>
                <a:cubicBezTo>
                  <a:pt x="4772" y="303595"/>
                  <a:pt x="-7373" y="165511"/>
                  <a:pt x="0" y="73197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Turnover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DBF6DD01-FA8A-3595-FF39-DEA001DC893F}"/>
              </a:ext>
            </a:extLst>
          </p:cNvPr>
          <p:cNvSpPr/>
          <p:nvPr/>
        </p:nvSpPr>
        <p:spPr>
          <a:xfrm>
            <a:off x="5762494" y="2180752"/>
            <a:ext cx="6161861" cy="1357844"/>
          </a:xfrm>
          <a:custGeom>
            <a:avLst/>
            <a:gdLst>
              <a:gd name="connsiteX0" fmla="*/ 0 w 6161861"/>
              <a:gd name="connsiteY0" fmla="*/ 226312 h 1357844"/>
              <a:gd name="connsiteX1" fmla="*/ 226312 w 6161861"/>
              <a:gd name="connsiteY1" fmla="*/ 0 h 1357844"/>
              <a:gd name="connsiteX2" fmla="*/ 974856 w 6161861"/>
              <a:gd name="connsiteY2" fmla="*/ 0 h 1357844"/>
              <a:gd name="connsiteX3" fmla="*/ 1552124 w 6161861"/>
              <a:gd name="connsiteY3" fmla="*/ 0 h 1357844"/>
              <a:gd name="connsiteX4" fmla="*/ 2072299 w 6161861"/>
              <a:gd name="connsiteY4" fmla="*/ 0 h 1357844"/>
              <a:gd name="connsiteX5" fmla="*/ 2763751 w 6161861"/>
              <a:gd name="connsiteY5" fmla="*/ 0 h 1357844"/>
              <a:gd name="connsiteX6" fmla="*/ 3341018 w 6161861"/>
              <a:gd name="connsiteY6" fmla="*/ 0 h 1357844"/>
              <a:gd name="connsiteX7" fmla="*/ 4089562 w 6161861"/>
              <a:gd name="connsiteY7" fmla="*/ 0 h 1357844"/>
              <a:gd name="connsiteX8" fmla="*/ 4609737 w 6161861"/>
              <a:gd name="connsiteY8" fmla="*/ 0 h 1357844"/>
              <a:gd name="connsiteX9" fmla="*/ 5358282 w 6161861"/>
              <a:gd name="connsiteY9" fmla="*/ 0 h 1357844"/>
              <a:gd name="connsiteX10" fmla="*/ 5935549 w 6161861"/>
              <a:gd name="connsiteY10" fmla="*/ 0 h 1357844"/>
              <a:gd name="connsiteX11" fmla="*/ 6161861 w 6161861"/>
              <a:gd name="connsiteY11" fmla="*/ 226312 h 1357844"/>
              <a:gd name="connsiteX12" fmla="*/ 6161861 w 6161861"/>
              <a:gd name="connsiteY12" fmla="*/ 687974 h 1357844"/>
              <a:gd name="connsiteX13" fmla="*/ 6161861 w 6161861"/>
              <a:gd name="connsiteY13" fmla="*/ 1131532 h 1357844"/>
              <a:gd name="connsiteX14" fmla="*/ 5935549 w 6161861"/>
              <a:gd name="connsiteY14" fmla="*/ 1357844 h 1357844"/>
              <a:gd name="connsiteX15" fmla="*/ 5301189 w 6161861"/>
              <a:gd name="connsiteY15" fmla="*/ 1357844 h 1357844"/>
              <a:gd name="connsiteX16" fmla="*/ 4552645 w 6161861"/>
              <a:gd name="connsiteY16" fmla="*/ 1357844 h 1357844"/>
              <a:gd name="connsiteX17" fmla="*/ 3918285 w 6161861"/>
              <a:gd name="connsiteY17" fmla="*/ 1357844 h 1357844"/>
              <a:gd name="connsiteX18" fmla="*/ 3455203 w 6161861"/>
              <a:gd name="connsiteY18" fmla="*/ 1357844 h 1357844"/>
              <a:gd name="connsiteX19" fmla="*/ 2935028 w 6161861"/>
              <a:gd name="connsiteY19" fmla="*/ 1357844 h 1357844"/>
              <a:gd name="connsiteX20" fmla="*/ 2186483 w 6161861"/>
              <a:gd name="connsiteY20" fmla="*/ 1357844 h 1357844"/>
              <a:gd name="connsiteX21" fmla="*/ 1552124 w 6161861"/>
              <a:gd name="connsiteY21" fmla="*/ 1357844 h 1357844"/>
              <a:gd name="connsiteX22" fmla="*/ 1031949 w 6161861"/>
              <a:gd name="connsiteY22" fmla="*/ 1357844 h 1357844"/>
              <a:gd name="connsiteX23" fmla="*/ 226312 w 6161861"/>
              <a:gd name="connsiteY23" fmla="*/ 1357844 h 1357844"/>
              <a:gd name="connsiteX24" fmla="*/ 0 w 6161861"/>
              <a:gd name="connsiteY24" fmla="*/ 1131532 h 1357844"/>
              <a:gd name="connsiteX25" fmla="*/ 0 w 6161861"/>
              <a:gd name="connsiteY25" fmla="*/ 678922 h 1357844"/>
              <a:gd name="connsiteX26" fmla="*/ 0 w 6161861"/>
              <a:gd name="connsiteY26" fmla="*/ 226312 h 1357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161861" h="1357844" extrusionOk="0">
                <a:moveTo>
                  <a:pt x="0" y="226312"/>
                </a:moveTo>
                <a:cubicBezTo>
                  <a:pt x="-21312" y="88177"/>
                  <a:pt x="95932" y="2023"/>
                  <a:pt x="226312" y="0"/>
                </a:cubicBezTo>
                <a:cubicBezTo>
                  <a:pt x="599731" y="-22883"/>
                  <a:pt x="804885" y="12307"/>
                  <a:pt x="974856" y="0"/>
                </a:cubicBezTo>
                <a:cubicBezTo>
                  <a:pt x="1144827" y="-12307"/>
                  <a:pt x="1348927" y="4630"/>
                  <a:pt x="1552124" y="0"/>
                </a:cubicBezTo>
                <a:cubicBezTo>
                  <a:pt x="1755321" y="-4630"/>
                  <a:pt x="1890387" y="879"/>
                  <a:pt x="2072299" y="0"/>
                </a:cubicBezTo>
                <a:cubicBezTo>
                  <a:pt x="2254212" y="-879"/>
                  <a:pt x="2425016" y="12168"/>
                  <a:pt x="2763751" y="0"/>
                </a:cubicBezTo>
                <a:cubicBezTo>
                  <a:pt x="3102486" y="-12168"/>
                  <a:pt x="3154261" y="6395"/>
                  <a:pt x="3341018" y="0"/>
                </a:cubicBezTo>
                <a:cubicBezTo>
                  <a:pt x="3527775" y="-6395"/>
                  <a:pt x="3721550" y="30628"/>
                  <a:pt x="4089562" y="0"/>
                </a:cubicBezTo>
                <a:cubicBezTo>
                  <a:pt x="4457574" y="-30628"/>
                  <a:pt x="4487148" y="-22784"/>
                  <a:pt x="4609737" y="0"/>
                </a:cubicBezTo>
                <a:cubicBezTo>
                  <a:pt x="4732327" y="22784"/>
                  <a:pt x="5048766" y="14137"/>
                  <a:pt x="5358282" y="0"/>
                </a:cubicBezTo>
                <a:cubicBezTo>
                  <a:pt x="5667799" y="-14137"/>
                  <a:pt x="5725248" y="-21143"/>
                  <a:pt x="5935549" y="0"/>
                </a:cubicBezTo>
                <a:cubicBezTo>
                  <a:pt x="6049542" y="-629"/>
                  <a:pt x="6169824" y="79486"/>
                  <a:pt x="6161861" y="226312"/>
                </a:cubicBezTo>
                <a:cubicBezTo>
                  <a:pt x="6163876" y="419950"/>
                  <a:pt x="6178025" y="554505"/>
                  <a:pt x="6161861" y="687974"/>
                </a:cubicBezTo>
                <a:cubicBezTo>
                  <a:pt x="6145697" y="821443"/>
                  <a:pt x="6145745" y="1007753"/>
                  <a:pt x="6161861" y="1131532"/>
                </a:cubicBezTo>
                <a:cubicBezTo>
                  <a:pt x="6167805" y="1249142"/>
                  <a:pt x="6053808" y="1355242"/>
                  <a:pt x="5935549" y="1357844"/>
                </a:cubicBezTo>
                <a:cubicBezTo>
                  <a:pt x="5634006" y="1328811"/>
                  <a:pt x="5553821" y="1368595"/>
                  <a:pt x="5301189" y="1357844"/>
                </a:cubicBezTo>
                <a:cubicBezTo>
                  <a:pt x="5048557" y="1347093"/>
                  <a:pt x="4774602" y="1354519"/>
                  <a:pt x="4552645" y="1357844"/>
                </a:cubicBezTo>
                <a:cubicBezTo>
                  <a:pt x="4330688" y="1361169"/>
                  <a:pt x="4201630" y="1344116"/>
                  <a:pt x="3918285" y="1357844"/>
                </a:cubicBezTo>
                <a:cubicBezTo>
                  <a:pt x="3634940" y="1371572"/>
                  <a:pt x="3652999" y="1353396"/>
                  <a:pt x="3455203" y="1357844"/>
                </a:cubicBezTo>
                <a:cubicBezTo>
                  <a:pt x="3257407" y="1362292"/>
                  <a:pt x="3172804" y="1348310"/>
                  <a:pt x="2935028" y="1357844"/>
                </a:cubicBezTo>
                <a:cubicBezTo>
                  <a:pt x="2697252" y="1367378"/>
                  <a:pt x="2347877" y="1353269"/>
                  <a:pt x="2186483" y="1357844"/>
                </a:cubicBezTo>
                <a:cubicBezTo>
                  <a:pt x="2025090" y="1362419"/>
                  <a:pt x="1702293" y="1364901"/>
                  <a:pt x="1552124" y="1357844"/>
                </a:cubicBezTo>
                <a:cubicBezTo>
                  <a:pt x="1401955" y="1350787"/>
                  <a:pt x="1155531" y="1370192"/>
                  <a:pt x="1031949" y="1357844"/>
                </a:cubicBezTo>
                <a:cubicBezTo>
                  <a:pt x="908367" y="1345496"/>
                  <a:pt x="449882" y="1338054"/>
                  <a:pt x="226312" y="1357844"/>
                </a:cubicBezTo>
                <a:cubicBezTo>
                  <a:pt x="88871" y="1357139"/>
                  <a:pt x="2990" y="1259095"/>
                  <a:pt x="0" y="1131532"/>
                </a:cubicBezTo>
                <a:cubicBezTo>
                  <a:pt x="-13145" y="926368"/>
                  <a:pt x="22521" y="854820"/>
                  <a:pt x="0" y="678922"/>
                </a:cubicBezTo>
                <a:cubicBezTo>
                  <a:pt x="-22521" y="503024"/>
                  <a:pt x="10338" y="447349"/>
                  <a:pt x="0" y="226312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bg2"/>
                </a:gs>
                <a:gs pos="100000">
                  <a:srgbClr val="FF0000"/>
                </a:gs>
              </a:gsLst>
              <a:lin ang="5400000" scaled="1"/>
            </a:gra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3CC774-C3BD-FEE8-7211-A2D923C5E705}"/>
              </a:ext>
            </a:extLst>
          </p:cNvPr>
          <p:cNvSpPr txBox="1"/>
          <p:nvPr/>
        </p:nvSpPr>
        <p:spPr>
          <a:xfrm>
            <a:off x="9272659" y="85688"/>
            <a:ext cx="2030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Quick Ratio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F1DBD77-4C6A-079F-FEA3-4047E44E1797}"/>
              </a:ext>
            </a:extLst>
          </p:cNvPr>
          <p:cNvSpPr/>
          <p:nvPr/>
        </p:nvSpPr>
        <p:spPr>
          <a:xfrm>
            <a:off x="7726151" y="801194"/>
            <a:ext cx="3338304" cy="686033"/>
          </a:xfrm>
          <a:custGeom>
            <a:avLst/>
            <a:gdLst>
              <a:gd name="connsiteX0" fmla="*/ 0 w 3338304"/>
              <a:gd name="connsiteY0" fmla="*/ 114341 h 686033"/>
              <a:gd name="connsiteX1" fmla="*/ 114341 w 3338304"/>
              <a:gd name="connsiteY1" fmla="*/ 0 h 686033"/>
              <a:gd name="connsiteX2" fmla="*/ 705169 w 3338304"/>
              <a:gd name="connsiteY2" fmla="*/ 0 h 686033"/>
              <a:gd name="connsiteX3" fmla="*/ 1295997 w 3338304"/>
              <a:gd name="connsiteY3" fmla="*/ 0 h 686033"/>
              <a:gd name="connsiteX4" fmla="*/ 1855729 w 3338304"/>
              <a:gd name="connsiteY4" fmla="*/ 0 h 686033"/>
              <a:gd name="connsiteX5" fmla="*/ 2539846 w 3338304"/>
              <a:gd name="connsiteY5" fmla="*/ 0 h 686033"/>
              <a:gd name="connsiteX6" fmla="*/ 3223963 w 3338304"/>
              <a:gd name="connsiteY6" fmla="*/ 0 h 686033"/>
              <a:gd name="connsiteX7" fmla="*/ 3338304 w 3338304"/>
              <a:gd name="connsiteY7" fmla="*/ 114341 h 686033"/>
              <a:gd name="connsiteX8" fmla="*/ 3338304 w 3338304"/>
              <a:gd name="connsiteY8" fmla="*/ 571692 h 686033"/>
              <a:gd name="connsiteX9" fmla="*/ 3223963 w 3338304"/>
              <a:gd name="connsiteY9" fmla="*/ 686033 h 686033"/>
              <a:gd name="connsiteX10" fmla="*/ 2539846 w 3338304"/>
              <a:gd name="connsiteY10" fmla="*/ 686033 h 686033"/>
              <a:gd name="connsiteX11" fmla="*/ 1949018 w 3338304"/>
              <a:gd name="connsiteY11" fmla="*/ 686033 h 686033"/>
              <a:gd name="connsiteX12" fmla="*/ 1420382 w 3338304"/>
              <a:gd name="connsiteY12" fmla="*/ 686033 h 686033"/>
              <a:gd name="connsiteX13" fmla="*/ 736265 w 3338304"/>
              <a:gd name="connsiteY13" fmla="*/ 686033 h 686033"/>
              <a:gd name="connsiteX14" fmla="*/ 114341 w 3338304"/>
              <a:gd name="connsiteY14" fmla="*/ 686033 h 686033"/>
              <a:gd name="connsiteX15" fmla="*/ 0 w 3338304"/>
              <a:gd name="connsiteY15" fmla="*/ 571692 h 686033"/>
              <a:gd name="connsiteX16" fmla="*/ 0 w 3338304"/>
              <a:gd name="connsiteY16" fmla="*/ 114341 h 686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38304" h="686033" fill="none" extrusionOk="0">
                <a:moveTo>
                  <a:pt x="0" y="114341"/>
                </a:moveTo>
                <a:cubicBezTo>
                  <a:pt x="500" y="46651"/>
                  <a:pt x="47232" y="4570"/>
                  <a:pt x="114341" y="0"/>
                </a:cubicBezTo>
                <a:cubicBezTo>
                  <a:pt x="361263" y="20645"/>
                  <a:pt x="472292" y="-27073"/>
                  <a:pt x="705169" y="0"/>
                </a:cubicBezTo>
                <a:cubicBezTo>
                  <a:pt x="938046" y="27073"/>
                  <a:pt x="1138763" y="-8048"/>
                  <a:pt x="1295997" y="0"/>
                </a:cubicBezTo>
                <a:cubicBezTo>
                  <a:pt x="1453231" y="8048"/>
                  <a:pt x="1667278" y="5064"/>
                  <a:pt x="1855729" y="0"/>
                </a:cubicBezTo>
                <a:cubicBezTo>
                  <a:pt x="2044180" y="-5064"/>
                  <a:pt x="2306493" y="-6141"/>
                  <a:pt x="2539846" y="0"/>
                </a:cubicBezTo>
                <a:cubicBezTo>
                  <a:pt x="2773199" y="6141"/>
                  <a:pt x="2970023" y="-5215"/>
                  <a:pt x="3223963" y="0"/>
                </a:cubicBezTo>
                <a:cubicBezTo>
                  <a:pt x="3291062" y="-1770"/>
                  <a:pt x="3340524" y="46410"/>
                  <a:pt x="3338304" y="114341"/>
                </a:cubicBezTo>
                <a:cubicBezTo>
                  <a:pt x="3330789" y="281963"/>
                  <a:pt x="3339617" y="366067"/>
                  <a:pt x="3338304" y="571692"/>
                </a:cubicBezTo>
                <a:cubicBezTo>
                  <a:pt x="3335710" y="624854"/>
                  <a:pt x="3283750" y="682709"/>
                  <a:pt x="3223963" y="686033"/>
                </a:cubicBezTo>
                <a:cubicBezTo>
                  <a:pt x="3021183" y="701033"/>
                  <a:pt x="2836860" y="656282"/>
                  <a:pt x="2539846" y="686033"/>
                </a:cubicBezTo>
                <a:cubicBezTo>
                  <a:pt x="2242832" y="715784"/>
                  <a:pt x="2100978" y="696045"/>
                  <a:pt x="1949018" y="686033"/>
                </a:cubicBezTo>
                <a:cubicBezTo>
                  <a:pt x="1797058" y="676021"/>
                  <a:pt x="1651246" y="669350"/>
                  <a:pt x="1420382" y="686033"/>
                </a:cubicBezTo>
                <a:cubicBezTo>
                  <a:pt x="1189518" y="702716"/>
                  <a:pt x="1007294" y="678578"/>
                  <a:pt x="736265" y="686033"/>
                </a:cubicBezTo>
                <a:cubicBezTo>
                  <a:pt x="465236" y="693488"/>
                  <a:pt x="348579" y="656138"/>
                  <a:pt x="114341" y="686033"/>
                </a:cubicBezTo>
                <a:cubicBezTo>
                  <a:pt x="65406" y="686252"/>
                  <a:pt x="-6922" y="640766"/>
                  <a:pt x="0" y="571692"/>
                </a:cubicBezTo>
                <a:cubicBezTo>
                  <a:pt x="-19852" y="470869"/>
                  <a:pt x="4264" y="237938"/>
                  <a:pt x="0" y="114341"/>
                </a:cubicBezTo>
                <a:close/>
              </a:path>
              <a:path w="3338304" h="686033" stroke="0" extrusionOk="0">
                <a:moveTo>
                  <a:pt x="0" y="114341"/>
                </a:moveTo>
                <a:cubicBezTo>
                  <a:pt x="2075" y="48210"/>
                  <a:pt x="49956" y="9207"/>
                  <a:pt x="114341" y="0"/>
                </a:cubicBezTo>
                <a:cubicBezTo>
                  <a:pt x="406531" y="16135"/>
                  <a:pt x="524333" y="27325"/>
                  <a:pt x="736265" y="0"/>
                </a:cubicBezTo>
                <a:cubicBezTo>
                  <a:pt x="948197" y="-27325"/>
                  <a:pt x="1253508" y="-21291"/>
                  <a:pt x="1420382" y="0"/>
                </a:cubicBezTo>
                <a:cubicBezTo>
                  <a:pt x="1587256" y="21291"/>
                  <a:pt x="1962803" y="18780"/>
                  <a:pt x="2104499" y="0"/>
                </a:cubicBezTo>
                <a:cubicBezTo>
                  <a:pt x="2246195" y="-18780"/>
                  <a:pt x="2960976" y="15664"/>
                  <a:pt x="3223963" y="0"/>
                </a:cubicBezTo>
                <a:cubicBezTo>
                  <a:pt x="3287882" y="-2580"/>
                  <a:pt x="3342337" y="54036"/>
                  <a:pt x="3338304" y="114341"/>
                </a:cubicBezTo>
                <a:cubicBezTo>
                  <a:pt x="3320224" y="241521"/>
                  <a:pt x="3326704" y="428165"/>
                  <a:pt x="3338304" y="571692"/>
                </a:cubicBezTo>
                <a:cubicBezTo>
                  <a:pt x="3326985" y="645185"/>
                  <a:pt x="3275617" y="694008"/>
                  <a:pt x="3223963" y="686033"/>
                </a:cubicBezTo>
                <a:cubicBezTo>
                  <a:pt x="3094785" y="658128"/>
                  <a:pt x="2820605" y="691317"/>
                  <a:pt x="2602039" y="686033"/>
                </a:cubicBezTo>
                <a:cubicBezTo>
                  <a:pt x="2383473" y="680749"/>
                  <a:pt x="2285850" y="684320"/>
                  <a:pt x="2073403" y="686033"/>
                </a:cubicBezTo>
                <a:cubicBezTo>
                  <a:pt x="1860956" y="687746"/>
                  <a:pt x="1753053" y="701325"/>
                  <a:pt x="1482575" y="686033"/>
                </a:cubicBezTo>
                <a:cubicBezTo>
                  <a:pt x="1212097" y="670741"/>
                  <a:pt x="970887" y="651900"/>
                  <a:pt x="798458" y="686033"/>
                </a:cubicBezTo>
                <a:cubicBezTo>
                  <a:pt x="626029" y="720166"/>
                  <a:pt x="364429" y="717770"/>
                  <a:pt x="114341" y="686033"/>
                </a:cubicBezTo>
                <a:cubicBezTo>
                  <a:pt x="46580" y="683241"/>
                  <a:pt x="8540" y="624981"/>
                  <a:pt x="0" y="571692"/>
                </a:cubicBezTo>
                <a:cubicBezTo>
                  <a:pt x="3370" y="431131"/>
                  <a:pt x="2848" y="335910"/>
                  <a:pt x="0" y="114341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مثل نسبة التداول, ولكن ماذا لو !!!!</a:t>
            </a:r>
            <a:endParaRPr lang="en-US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BA43481-DECB-393A-B4F4-E5FDA61238CC}"/>
              </a:ext>
            </a:extLst>
          </p:cNvPr>
          <p:cNvSpPr/>
          <p:nvPr/>
        </p:nvSpPr>
        <p:spPr>
          <a:xfrm>
            <a:off x="649082" y="844155"/>
            <a:ext cx="6740159" cy="686033"/>
          </a:xfrm>
          <a:custGeom>
            <a:avLst/>
            <a:gdLst>
              <a:gd name="connsiteX0" fmla="*/ 0 w 6740159"/>
              <a:gd name="connsiteY0" fmla="*/ 114341 h 686033"/>
              <a:gd name="connsiteX1" fmla="*/ 114341 w 6740159"/>
              <a:gd name="connsiteY1" fmla="*/ 0 h 686033"/>
              <a:gd name="connsiteX2" fmla="*/ 895718 w 6740159"/>
              <a:gd name="connsiteY2" fmla="*/ 0 h 686033"/>
              <a:gd name="connsiteX3" fmla="*/ 1481751 w 6740159"/>
              <a:gd name="connsiteY3" fmla="*/ 0 h 686033"/>
              <a:gd name="connsiteX4" fmla="*/ 1937555 w 6740159"/>
              <a:gd name="connsiteY4" fmla="*/ 0 h 686033"/>
              <a:gd name="connsiteX5" fmla="*/ 2718932 w 6740159"/>
              <a:gd name="connsiteY5" fmla="*/ 0 h 686033"/>
              <a:gd name="connsiteX6" fmla="*/ 3174735 w 6740159"/>
              <a:gd name="connsiteY6" fmla="*/ 0 h 686033"/>
              <a:gd name="connsiteX7" fmla="*/ 3890998 w 6740159"/>
              <a:gd name="connsiteY7" fmla="*/ 0 h 686033"/>
              <a:gd name="connsiteX8" fmla="*/ 4477031 w 6740159"/>
              <a:gd name="connsiteY8" fmla="*/ 0 h 686033"/>
              <a:gd name="connsiteX9" fmla="*/ 5258408 w 6740159"/>
              <a:gd name="connsiteY9" fmla="*/ 0 h 686033"/>
              <a:gd name="connsiteX10" fmla="*/ 6039785 w 6740159"/>
              <a:gd name="connsiteY10" fmla="*/ 0 h 686033"/>
              <a:gd name="connsiteX11" fmla="*/ 6625818 w 6740159"/>
              <a:gd name="connsiteY11" fmla="*/ 0 h 686033"/>
              <a:gd name="connsiteX12" fmla="*/ 6740159 w 6740159"/>
              <a:gd name="connsiteY12" fmla="*/ 114341 h 686033"/>
              <a:gd name="connsiteX13" fmla="*/ 6740159 w 6740159"/>
              <a:gd name="connsiteY13" fmla="*/ 571692 h 686033"/>
              <a:gd name="connsiteX14" fmla="*/ 6625818 w 6740159"/>
              <a:gd name="connsiteY14" fmla="*/ 686033 h 686033"/>
              <a:gd name="connsiteX15" fmla="*/ 5974670 w 6740159"/>
              <a:gd name="connsiteY15" fmla="*/ 686033 h 686033"/>
              <a:gd name="connsiteX16" fmla="*/ 5388637 w 6740159"/>
              <a:gd name="connsiteY16" fmla="*/ 686033 h 686033"/>
              <a:gd name="connsiteX17" fmla="*/ 4607260 w 6740159"/>
              <a:gd name="connsiteY17" fmla="*/ 686033 h 686033"/>
              <a:gd name="connsiteX18" fmla="*/ 3825883 w 6740159"/>
              <a:gd name="connsiteY18" fmla="*/ 686033 h 686033"/>
              <a:gd name="connsiteX19" fmla="*/ 3370080 w 6740159"/>
              <a:gd name="connsiteY19" fmla="*/ 686033 h 686033"/>
              <a:gd name="connsiteX20" fmla="*/ 2588702 w 6740159"/>
              <a:gd name="connsiteY20" fmla="*/ 686033 h 686033"/>
              <a:gd name="connsiteX21" fmla="*/ 2002669 w 6740159"/>
              <a:gd name="connsiteY21" fmla="*/ 686033 h 686033"/>
              <a:gd name="connsiteX22" fmla="*/ 1286407 w 6740159"/>
              <a:gd name="connsiteY22" fmla="*/ 686033 h 686033"/>
              <a:gd name="connsiteX23" fmla="*/ 700374 w 6740159"/>
              <a:gd name="connsiteY23" fmla="*/ 686033 h 686033"/>
              <a:gd name="connsiteX24" fmla="*/ 114341 w 6740159"/>
              <a:gd name="connsiteY24" fmla="*/ 686033 h 686033"/>
              <a:gd name="connsiteX25" fmla="*/ 0 w 6740159"/>
              <a:gd name="connsiteY25" fmla="*/ 571692 h 686033"/>
              <a:gd name="connsiteX26" fmla="*/ 0 w 6740159"/>
              <a:gd name="connsiteY26" fmla="*/ 114341 h 686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740159" h="686033" fill="none" extrusionOk="0">
                <a:moveTo>
                  <a:pt x="0" y="114341"/>
                </a:moveTo>
                <a:cubicBezTo>
                  <a:pt x="-2594" y="41205"/>
                  <a:pt x="47830" y="-3324"/>
                  <a:pt x="114341" y="0"/>
                </a:cubicBezTo>
                <a:cubicBezTo>
                  <a:pt x="424121" y="-35669"/>
                  <a:pt x="560275" y="-19611"/>
                  <a:pt x="895718" y="0"/>
                </a:cubicBezTo>
                <a:cubicBezTo>
                  <a:pt x="1231161" y="19611"/>
                  <a:pt x="1191344" y="-17488"/>
                  <a:pt x="1481751" y="0"/>
                </a:cubicBezTo>
                <a:cubicBezTo>
                  <a:pt x="1772158" y="17488"/>
                  <a:pt x="1832746" y="-19499"/>
                  <a:pt x="1937555" y="0"/>
                </a:cubicBezTo>
                <a:cubicBezTo>
                  <a:pt x="2042364" y="19499"/>
                  <a:pt x="2332425" y="-33474"/>
                  <a:pt x="2718932" y="0"/>
                </a:cubicBezTo>
                <a:cubicBezTo>
                  <a:pt x="3105439" y="33474"/>
                  <a:pt x="3075530" y="-10947"/>
                  <a:pt x="3174735" y="0"/>
                </a:cubicBezTo>
                <a:cubicBezTo>
                  <a:pt x="3273940" y="10947"/>
                  <a:pt x="3596965" y="9472"/>
                  <a:pt x="3890998" y="0"/>
                </a:cubicBezTo>
                <a:cubicBezTo>
                  <a:pt x="4185031" y="-9472"/>
                  <a:pt x="4352062" y="-24695"/>
                  <a:pt x="4477031" y="0"/>
                </a:cubicBezTo>
                <a:cubicBezTo>
                  <a:pt x="4602000" y="24695"/>
                  <a:pt x="5076954" y="-36012"/>
                  <a:pt x="5258408" y="0"/>
                </a:cubicBezTo>
                <a:cubicBezTo>
                  <a:pt x="5439862" y="36012"/>
                  <a:pt x="5874813" y="30923"/>
                  <a:pt x="6039785" y="0"/>
                </a:cubicBezTo>
                <a:cubicBezTo>
                  <a:pt x="6204757" y="-30923"/>
                  <a:pt x="6424617" y="6203"/>
                  <a:pt x="6625818" y="0"/>
                </a:cubicBezTo>
                <a:cubicBezTo>
                  <a:pt x="6674964" y="5583"/>
                  <a:pt x="6750563" y="59086"/>
                  <a:pt x="6740159" y="114341"/>
                </a:cubicBezTo>
                <a:cubicBezTo>
                  <a:pt x="6754560" y="277258"/>
                  <a:pt x="6735026" y="350719"/>
                  <a:pt x="6740159" y="571692"/>
                </a:cubicBezTo>
                <a:cubicBezTo>
                  <a:pt x="6734482" y="627359"/>
                  <a:pt x="6690950" y="690745"/>
                  <a:pt x="6625818" y="686033"/>
                </a:cubicBezTo>
                <a:cubicBezTo>
                  <a:pt x="6336090" y="678588"/>
                  <a:pt x="6240345" y="702033"/>
                  <a:pt x="5974670" y="686033"/>
                </a:cubicBezTo>
                <a:cubicBezTo>
                  <a:pt x="5708995" y="670033"/>
                  <a:pt x="5547058" y="693806"/>
                  <a:pt x="5388637" y="686033"/>
                </a:cubicBezTo>
                <a:cubicBezTo>
                  <a:pt x="5230216" y="678260"/>
                  <a:pt x="4953634" y="679712"/>
                  <a:pt x="4607260" y="686033"/>
                </a:cubicBezTo>
                <a:cubicBezTo>
                  <a:pt x="4260886" y="692354"/>
                  <a:pt x="4039713" y="683088"/>
                  <a:pt x="3825883" y="686033"/>
                </a:cubicBezTo>
                <a:cubicBezTo>
                  <a:pt x="3612053" y="688978"/>
                  <a:pt x="3467960" y="694876"/>
                  <a:pt x="3370080" y="686033"/>
                </a:cubicBezTo>
                <a:cubicBezTo>
                  <a:pt x="3272200" y="677190"/>
                  <a:pt x="2966371" y="718114"/>
                  <a:pt x="2588702" y="686033"/>
                </a:cubicBezTo>
                <a:cubicBezTo>
                  <a:pt x="2211033" y="653952"/>
                  <a:pt x="2189307" y="662730"/>
                  <a:pt x="2002669" y="686033"/>
                </a:cubicBezTo>
                <a:cubicBezTo>
                  <a:pt x="1816031" y="709336"/>
                  <a:pt x="1449828" y="718048"/>
                  <a:pt x="1286407" y="686033"/>
                </a:cubicBezTo>
                <a:cubicBezTo>
                  <a:pt x="1122986" y="654018"/>
                  <a:pt x="873797" y="691738"/>
                  <a:pt x="700374" y="686033"/>
                </a:cubicBezTo>
                <a:cubicBezTo>
                  <a:pt x="526951" y="680328"/>
                  <a:pt x="267546" y="684952"/>
                  <a:pt x="114341" y="686033"/>
                </a:cubicBezTo>
                <a:cubicBezTo>
                  <a:pt x="39913" y="689577"/>
                  <a:pt x="1146" y="633944"/>
                  <a:pt x="0" y="571692"/>
                </a:cubicBezTo>
                <a:cubicBezTo>
                  <a:pt x="-12619" y="388627"/>
                  <a:pt x="-21893" y="318315"/>
                  <a:pt x="0" y="114341"/>
                </a:cubicBezTo>
                <a:close/>
              </a:path>
              <a:path w="6740159" h="686033" stroke="0" extrusionOk="0">
                <a:moveTo>
                  <a:pt x="0" y="114341"/>
                </a:moveTo>
                <a:cubicBezTo>
                  <a:pt x="2075" y="48210"/>
                  <a:pt x="49956" y="9207"/>
                  <a:pt x="114341" y="0"/>
                </a:cubicBezTo>
                <a:cubicBezTo>
                  <a:pt x="421299" y="-15510"/>
                  <a:pt x="508572" y="13283"/>
                  <a:pt x="765489" y="0"/>
                </a:cubicBezTo>
                <a:cubicBezTo>
                  <a:pt x="1022406" y="-13283"/>
                  <a:pt x="1175765" y="-26643"/>
                  <a:pt x="1546866" y="0"/>
                </a:cubicBezTo>
                <a:cubicBezTo>
                  <a:pt x="1917967" y="26643"/>
                  <a:pt x="2107344" y="-23661"/>
                  <a:pt x="2328243" y="0"/>
                </a:cubicBezTo>
                <a:cubicBezTo>
                  <a:pt x="2549142" y="23661"/>
                  <a:pt x="2628476" y="-3573"/>
                  <a:pt x="2914276" y="0"/>
                </a:cubicBezTo>
                <a:cubicBezTo>
                  <a:pt x="3200076" y="3573"/>
                  <a:pt x="3345246" y="-4626"/>
                  <a:pt x="3630539" y="0"/>
                </a:cubicBezTo>
                <a:cubicBezTo>
                  <a:pt x="3915832" y="4626"/>
                  <a:pt x="4170666" y="24008"/>
                  <a:pt x="4411916" y="0"/>
                </a:cubicBezTo>
                <a:cubicBezTo>
                  <a:pt x="4653166" y="-24008"/>
                  <a:pt x="4838317" y="3730"/>
                  <a:pt x="4997949" y="0"/>
                </a:cubicBezTo>
                <a:cubicBezTo>
                  <a:pt x="5157581" y="-3730"/>
                  <a:pt x="5378483" y="-25250"/>
                  <a:pt x="5649096" y="0"/>
                </a:cubicBezTo>
                <a:cubicBezTo>
                  <a:pt x="5919709" y="25250"/>
                  <a:pt x="6359781" y="15306"/>
                  <a:pt x="6625818" y="0"/>
                </a:cubicBezTo>
                <a:cubicBezTo>
                  <a:pt x="6691099" y="3327"/>
                  <a:pt x="6737375" y="63887"/>
                  <a:pt x="6740159" y="114341"/>
                </a:cubicBezTo>
                <a:cubicBezTo>
                  <a:pt x="6722341" y="297291"/>
                  <a:pt x="6751654" y="403017"/>
                  <a:pt x="6740159" y="571692"/>
                </a:cubicBezTo>
                <a:cubicBezTo>
                  <a:pt x="6737566" y="640153"/>
                  <a:pt x="6685242" y="688303"/>
                  <a:pt x="6625818" y="686033"/>
                </a:cubicBezTo>
                <a:cubicBezTo>
                  <a:pt x="6419754" y="692778"/>
                  <a:pt x="6235050" y="686045"/>
                  <a:pt x="6104900" y="686033"/>
                </a:cubicBezTo>
                <a:cubicBezTo>
                  <a:pt x="5974750" y="686021"/>
                  <a:pt x="5704076" y="675407"/>
                  <a:pt x="5583982" y="686033"/>
                </a:cubicBezTo>
                <a:cubicBezTo>
                  <a:pt x="5463888" y="696659"/>
                  <a:pt x="5212658" y="679927"/>
                  <a:pt x="4867719" y="686033"/>
                </a:cubicBezTo>
                <a:cubicBezTo>
                  <a:pt x="4522780" y="692139"/>
                  <a:pt x="4375956" y="705445"/>
                  <a:pt x="4151457" y="686033"/>
                </a:cubicBezTo>
                <a:cubicBezTo>
                  <a:pt x="3926958" y="666621"/>
                  <a:pt x="3832480" y="682845"/>
                  <a:pt x="3630539" y="686033"/>
                </a:cubicBezTo>
                <a:cubicBezTo>
                  <a:pt x="3428598" y="689221"/>
                  <a:pt x="3161569" y="705796"/>
                  <a:pt x="2914276" y="686033"/>
                </a:cubicBezTo>
                <a:cubicBezTo>
                  <a:pt x="2666983" y="666270"/>
                  <a:pt x="2482061" y="714025"/>
                  <a:pt x="2328243" y="686033"/>
                </a:cubicBezTo>
                <a:cubicBezTo>
                  <a:pt x="2174425" y="658041"/>
                  <a:pt x="1967029" y="702951"/>
                  <a:pt x="1807325" y="686033"/>
                </a:cubicBezTo>
                <a:cubicBezTo>
                  <a:pt x="1647621" y="669115"/>
                  <a:pt x="1286001" y="684157"/>
                  <a:pt x="1025948" y="686033"/>
                </a:cubicBezTo>
                <a:cubicBezTo>
                  <a:pt x="765895" y="687909"/>
                  <a:pt x="483914" y="715909"/>
                  <a:pt x="114341" y="686033"/>
                </a:cubicBezTo>
                <a:cubicBezTo>
                  <a:pt x="55142" y="684263"/>
                  <a:pt x="2220" y="630059"/>
                  <a:pt x="0" y="571692"/>
                </a:cubicBezTo>
                <a:cubicBezTo>
                  <a:pt x="7515" y="404070"/>
                  <a:pt x="-1313" y="319966"/>
                  <a:pt x="0" y="114341"/>
                </a:cubicBezTo>
                <a:close/>
              </a:path>
            </a:pathLst>
          </a:custGeom>
          <a:pattFill prst="pct5">
            <a:fgClr>
              <a:schemeClr val="accent6">
                <a:lumMod val="20000"/>
                <a:lumOff val="80000"/>
              </a:schemeClr>
            </a:fgClr>
            <a:bgClr>
              <a:schemeClr val="tx1"/>
            </a:bgClr>
          </a:patt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لم </a:t>
            </a:r>
            <a:r>
              <a:rPr lang="ar-EG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تستطع بيع مخزونك </a:t>
            </a:r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! أو لم تستطع </a:t>
            </a:r>
            <a:r>
              <a:rPr lang="ar-EG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تحصيل أموالك من العملاء؟</a:t>
            </a:r>
            <a:endParaRPr lang="en-US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47648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3" grpId="0" animBg="1"/>
      <p:bldP spid="54" grpId="0" animBg="1"/>
      <p:bldP spid="57" grpId="0" animBg="1"/>
      <p:bldP spid="71" grpId="0" animBg="1"/>
      <p:bldP spid="74" grpId="0" animBg="1"/>
      <p:bldP spid="75" grpId="0" animBg="1"/>
      <p:bldP spid="79" grpId="0" animBg="1"/>
      <p:bldP spid="82" grpId="0" animBg="1"/>
      <p:bldP spid="8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4588" y="6070573"/>
            <a:ext cx="1142245" cy="669925"/>
          </a:xfrm>
        </p:spPr>
        <p:txBody>
          <a:bodyPr/>
          <a:lstStyle/>
          <a:p>
            <a:r>
              <a:rPr lang="ar-EG" sz="6000" dirty="0">
                <a:solidFill>
                  <a:schemeClr val="tx1"/>
                </a:solidFill>
              </a:rPr>
              <a:t>8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3CC774-C3BD-FEE8-7211-A2D923C5E705}"/>
              </a:ext>
            </a:extLst>
          </p:cNvPr>
          <p:cNvSpPr txBox="1"/>
          <p:nvPr/>
        </p:nvSpPr>
        <p:spPr>
          <a:xfrm>
            <a:off x="8960201" y="131199"/>
            <a:ext cx="2361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b="1" dirty="0">
                <a:latin typeface="Cairo" panose="00000500000000000000" pitchFamily="2" charset="-78"/>
                <a:cs typeface="Cairo" panose="00000500000000000000" pitchFamily="2" charset="-78"/>
              </a:rPr>
              <a:t>معدل دوران العملاء</a:t>
            </a:r>
            <a:endParaRPr lang="en-US" b="1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F1DBD77-4C6A-079F-FEA3-4047E44E1797}"/>
              </a:ext>
            </a:extLst>
          </p:cNvPr>
          <p:cNvSpPr/>
          <p:nvPr/>
        </p:nvSpPr>
        <p:spPr>
          <a:xfrm>
            <a:off x="2789151" y="178230"/>
            <a:ext cx="5982412" cy="472284"/>
          </a:xfrm>
          <a:custGeom>
            <a:avLst/>
            <a:gdLst>
              <a:gd name="connsiteX0" fmla="*/ 0 w 5982412"/>
              <a:gd name="connsiteY0" fmla="*/ 78716 h 472284"/>
              <a:gd name="connsiteX1" fmla="*/ 78716 w 5982412"/>
              <a:gd name="connsiteY1" fmla="*/ 0 h 472284"/>
              <a:gd name="connsiteX2" fmla="*/ 609436 w 5982412"/>
              <a:gd name="connsiteY2" fmla="*/ 0 h 472284"/>
              <a:gd name="connsiteX3" fmla="*/ 1140157 w 5982412"/>
              <a:gd name="connsiteY3" fmla="*/ 0 h 472284"/>
              <a:gd name="connsiteX4" fmla="*/ 1787377 w 5982412"/>
              <a:gd name="connsiteY4" fmla="*/ 0 h 472284"/>
              <a:gd name="connsiteX5" fmla="*/ 2376347 w 5982412"/>
              <a:gd name="connsiteY5" fmla="*/ 0 h 472284"/>
              <a:gd name="connsiteX6" fmla="*/ 2848818 w 5982412"/>
              <a:gd name="connsiteY6" fmla="*/ 0 h 472284"/>
              <a:gd name="connsiteX7" fmla="*/ 3612537 w 5982412"/>
              <a:gd name="connsiteY7" fmla="*/ 0 h 472284"/>
              <a:gd name="connsiteX8" fmla="*/ 4085008 w 5982412"/>
              <a:gd name="connsiteY8" fmla="*/ 0 h 472284"/>
              <a:gd name="connsiteX9" fmla="*/ 4790478 w 5982412"/>
              <a:gd name="connsiteY9" fmla="*/ 0 h 472284"/>
              <a:gd name="connsiteX10" fmla="*/ 5903696 w 5982412"/>
              <a:gd name="connsiteY10" fmla="*/ 0 h 472284"/>
              <a:gd name="connsiteX11" fmla="*/ 5982412 w 5982412"/>
              <a:gd name="connsiteY11" fmla="*/ 78716 h 472284"/>
              <a:gd name="connsiteX12" fmla="*/ 5982412 w 5982412"/>
              <a:gd name="connsiteY12" fmla="*/ 393568 h 472284"/>
              <a:gd name="connsiteX13" fmla="*/ 5903696 w 5982412"/>
              <a:gd name="connsiteY13" fmla="*/ 472284 h 472284"/>
              <a:gd name="connsiteX14" fmla="*/ 5431225 w 5982412"/>
              <a:gd name="connsiteY14" fmla="*/ 472284 h 472284"/>
              <a:gd name="connsiteX15" fmla="*/ 4667506 w 5982412"/>
              <a:gd name="connsiteY15" fmla="*/ 472284 h 472284"/>
              <a:gd name="connsiteX16" fmla="*/ 3962036 w 5982412"/>
              <a:gd name="connsiteY16" fmla="*/ 472284 h 472284"/>
              <a:gd name="connsiteX17" fmla="*/ 3256566 w 5982412"/>
              <a:gd name="connsiteY17" fmla="*/ 472284 h 472284"/>
              <a:gd name="connsiteX18" fmla="*/ 2667596 w 5982412"/>
              <a:gd name="connsiteY18" fmla="*/ 472284 h 472284"/>
              <a:gd name="connsiteX19" fmla="*/ 1903876 w 5982412"/>
              <a:gd name="connsiteY19" fmla="*/ 472284 h 472284"/>
              <a:gd name="connsiteX20" fmla="*/ 1140157 w 5982412"/>
              <a:gd name="connsiteY20" fmla="*/ 472284 h 472284"/>
              <a:gd name="connsiteX21" fmla="*/ 667686 w 5982412"/>
              <a:gd name="connsiteY21" fmla="*/ 472284 h 472284"/>
              <a:gd name="connsiteX22" fmla="*/ 78716 w 5982412"/>
              <a:gd name="connsiteY22" fmla="*/ 472284 h 472284"/>
              <a:gd name="connsiteX23" fmla="*/ 0 w 5982412"/>
              <a:gd name="connsiteY23" fmla="*/ 393568 h 472284"/>
              <a:gd name="connsiteX24" fmla="*/ 0 w 5982412"/>
              <a:gd name="connsiteY24" fmla="*/ 78716 h 472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982412" h="472284" fill="none" extrusionOk="0">
                <a:moveTo>
                  <a:pt x="0" y="78716"/>
                </a:moveTo>
                <a:cubicBezTo>
                  <a:pt x="211" y="33855"/>
                  <a:pt x="28249" y="-3840"/>
                  <a:pt x="78716" y="0"/>
                </a:cubicBezTo>
                <a:cubicBezTo>
                  <a:pt x="299832" y="-15910"/>
                  <a:pt x="421908" y="22450"/>
                  <a:pt x="609436" y="0"/>
                </a:cubicBezTo>
                <a:cubicBezTo>
                  <a:pt x="796964" y="-22450"/>
                  <a:pt x="904101" y="15572"/>
                  <a:pt x="1140157" y="0"/>
                </a:cubicBezTo>
                <a:cubicBezTo>
                  <a:pt x="1376213" y="-15572"/>
                  <a:pt x="1638894" y="-17280"/>
                  <a:pt x="1787377" y="0"/>
                </a:cubicBezTo>
                <a:cubicBezTo>
                  <a:pt x="1935860" y="17280"/>
                  <a:pt x="2219814" y="-24952"/>
                  <a:pt x="2376347" y="0"/>
                </a:cubicBezTo>
                <a:cubicBezTo>
                  <a:pt x="2532880" y="24952"/>
                  <a:pt x="2643633" y="-4545"/>
                  <a:pt x="2848818" y="0"/>
                </a:cubicBezTo>
                <a:cubicBezTo>
                  <a:pt x="3054003" y="4545"/>
                  <a:pt x="3408079" y="-24968"/>
                  <a:pt x="3612537" y="0"/>
                </a:cubicBezTo>
                <a:cubicBezTo>
                  <a:pt x="3816995" y="24968"/>
                  <a:pt x="3972574" y="-14868"/>
                  <a:pt x="4085008" y="0"/>
                </a:cubicBezTo>
                <a:cubicBezTo>
                  <a:pt x="4197442" y="14868"/>
                  <a:pt x="4633512" y="33459"/>
                  <a:pt x="4790478" y="0"/>
                </a:cubicBezTo>
                <a:cubicBezTo>
                  <a:pt x="4947444" y="-33459"/>
                  <a:pt x="5663716" y="-20280"/>
                  <a:pt x="5903696" y="0"/>
                </a:cubicBezTo>
                <a:cubicBezTo>
                  <a:pt x="5947287" y="-1124"/>
                  <a:pt x="5977673" y="36754"/>
                  <a:pt x="5982412" y="78716"/>
                </a:cubicBezTo>
                <a:cubicBezTo>
                  <a:pt x="5968579" y="155965"/>
                  <a:pt x="5971303" y="307271"/>
                  <a:pt x="5982412" y="393568"/>
                </a:cubicBezTo>
                <a:cubicBezTo>
                  <a:pt x="5979521" y="438194"/>
                  <a:pt x="5953579" y="477146"/>
                  <a:pt x="5903696" y="472284"/>
                </a:cubicBezTo>
                <a:cubicBezTo>
                  <a:pt x="5714389" y="493078"/>
                  <a:pt x="5593949" y="488347"/>
                  <a:pt x="5431225" y="472284"/>
                </a:cubicBezTo>
                <a:cubicBezTo>
                  <a:pt x="5268501" y="456221"/>
                  <a:pt x="4866909" y="490947"/>
                  <a:pt x="4667506" y="472284"/>
                </a:cubicBezTo>
                <a:cubicBezTo>
                  <a:pt x="4468103" y="453621"/>
                  <a:pt x="4268590" y="491874"/>
                  <a:pt x="3962036" y="472284"/>
                </a:cubicBezTo>
                <a:cubicBezTo>
                  <a:pt x="3655482" y="452695"/>
                  <a:pt x="3589003" y="491818"/>
                  <a:pt x="3256566" y="472284"/>
                </a:cubicBezTo>
                <a:cubicBezTo>
                  <a:pt x="2924129" y="452751"/>
                  <a:pt x="2794949" y="498414"/>
                  <a:pt x="2667596" y="472284"/>
                </a:cubicBezTo>
                <a:cubicBezTo>
                  <a:pt x="2540243" y="446155"/>
                  <a:pt x="2239714" y="494777"/>
                  <a:pt x="1903876" y="472284"/>
                </a:cubicBezTo>
                <a:cubicBezTo>
                  <a:pt x="1568038" y="449791"/>
                  <a:pt x="1510937" y="453930"/>
                  <a:pt x="1140157" y="472284"/>
                </a:cubicBezTo>
                <a:cubicBezTo>
                  <a:pt x="769377" y="490638"/>
                  <a:pt x="873234" y="475832"/>
                  <a:pt x="667686" y="472284"/>
                </a:cubicBezTo>
                <a:cubicBezTo>
                  <a:pt x="462138" y="468736"/>
                  <a:pt x="324868" y="445808"/>
                  <a:pt x="78716" y="472284"/>
                </a:cubicBezTo>
                <a:cubicBezTo>
                  <a:pt x="43109" y="464818"/>
                  <a:pt x="1879" y="432766"/>
                  <a:pt x="0" y="393568"/>
                </a:cubicBezTo>
                <a:cubicBezTo>
                  <a:pt x="5209" y="323919"/>
                  <a:pt x="9821" y="183915"/>
                  <a:pt x="0" y="78716"/>
                </a:cubicBezTo>
                <a:close/>
              </a:path>
              <a:path w="5982412" h="472284" stroke="0" extrusionOk="0">
                <a:moveTo>
                  <a:pt x="0" y="78716"/>
                </a:moveTo>
                <a:cubicBezTo>
                  <a:pt x="5007" y="28049"/>
                  <a:pt x="34018" y="9114"/>
                  <a:pt x="78716" y="0"/>
                </a:cubicBezTo>
                <a:cubicBezTo>
                  <a:pt x="292833" y="-11850"/>
                  <a:pt x="410617" y="13364"/>
                  <a:pt x="725936" y="0"/>
                </a:cubicBezTo>
                <a:cubicBezTo>
                  <a:pt x="1041255" y="-13364"/>
                  <a:pt x="1300306" y="8481"/>
                  <a:pt x="1489656" y="0"/>
                </a:cubicBezTo>
                <a:cubicBezTo>
                  <a:pt x="1679006" y="-8481"/>
                  <a:pt x="2080978" y="24647"/>
                  <a:pt x="2253375" y="0"/>
                </a:cubicBezTo>
                <a:cubicBezTo>
                  <a:pt x="2425772" y="-24647"/>
                  <a:pt x="2676352" y="-3390"/>
                  <a:pt x="2842345" y="0"/>
                </a:cubicBezTo>
                <a:cubicBezTo>
                  <a:pt x="3008338" y="3390"/>
                  <a:pt x="3228361" y="-13036"/>
                  <a:pt x="3547815" y="0"/>
                </a:cubicBezTo>
                <a:cubicBezTo>
                  <a:pt x="3867269" y="13036"/>
                  <a:pt x="3971081" y="24673"/>
                  <a:pt x="4311535" y="0"/>
                </a:cubicBezTo>
                <a:cubicBezTo>
                  <a:pt x="4651989" y="-24673"/>
                  <a:pt x="4753753" y="1109"/>
                  <a:pt x="4900505" y="0"/>
                </a:cubicBezTo>
                <a:cubicBezTo>
                  <a:pt x="5047257" y="-1109"/>
                  <a:pt x="5690125" y="-23793"/>
                  <a:pt x="5903696" y="0"/>
                </a:cubicBezTo>
                <a:cubicBezTo>
                  <a:pt x="5946654" y="3055"/>
                  <a:pt x="5984243" y="39438"/>
                  <a:pt x="5982412" y="78716"/>
                </a:cubicBezTo>
                <a:cubicBezTo>
                  <a:pt x="5993195" y="165512"/>
                  <a:pt x="5983575" y="248937"/>
                  <a:pt x="5982412" y="393568"/>
                </a:cubicBezTo>
                <a:cubicBezTo>
                  <a:pt x="5985921" y="440336"/>
                  <a:pt x="5946042" y="470264"/>
                  <a:pt x="5903696" y="472284"/>
                </a:cubicBezTo>
                <a:cubicBezTo>
                  <a:pt x="5607075" y="489357"/>
                  <a:pt x="5390792" y="491796"/>
                  <a:pt x="5198226" y="472284"/>
                </a:cubicBezTo>
                <a:cubicBezTo>
                  <a:pt x="5005660" y="452773"/>
                  <a:pt x="4772785" y="467235"/>
                  <a:pt x="4434507" y="472284"/>
                </a:cubicBezTo>
                <a:cubicBezTo>
                  <a:pt x="4096229" y="477333"/>
                  <a:pt x="4039195" y="455314"/>
                  <a:pt x="3903786" y="472284"/>
                </a:cubicBezTo>
                <a:cubicBezTo>
                  <a:pt x="3768377" y="489254"/>
                  <a:pt x="3373071" y="486346"/>
                  <a:pt x="3198316" y="472284"/>
                </a:cubicBezTo>
                <a:cubicBezTo>
                  <a:pt x="3023561" y="458223"/>
                  <a:pt x="2655482" y="450698"/>
                  <a:pt x="2492847" y="472284"/>
                </a:cubicBezTo>
                <a:cubicBezTo>
                  <a:pt x="2330212" y="493870"/>
                  <a:pt x="2197125" y="452021"/>
                  <a:pt x="1962126" y="472284"/>
                </a:cubicBezTo>
                <a:cubicBezTo>
                  <a:pt x="1727127" y="492547"/>
                  <a:pt x="1485137" y="454828"/>
                  <a:pt x="1256656" y="472284"/>
                </a:cubicBezTo>
                <a:cubicBezTo>
                  <a:pt x="1028175" y="489741"/>
                  <a:pt x="885248" y="448995"/>
                  <a:pt x="667686" y="472284"/>
                </a:cubicBezTo>
                <a:cubicBezTo>
                  <a:pt x="450124" y="495574"/>
                  <a:pt x="233754" y="470082"/>
                  <a:pt x="78716" y="472284"/>
                </a:cubicBezTo>
                <a:cubicBezTo>
                  <a:pt x="28340" y="472081"/>
                  <a:pt x="-497" y="435998"/>
                  <a:pt x="0" y="393568"/>
                </a:cubicBezTo>
                <a:cubicBezTo>
                  <a:pt x="13254" y="325534"/>
                  <a:pt x="-12191" y="234504"/>
                  <a:pt x="0" y="78716"/>
                </a:cubicBezTo>
                <a:close/>
              </a:path>
            </a:pathLst>
          </a:cu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tx1"/>
            </a:bgClr>
          </a:patt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أهمية معدل دوران مرتفع للقبض ؟ </a:t>
            </a:r>
            <a:r>
              <a:rPr lang="ar-EG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فلوسنا عند العملاء</a:t>
            </a:r>
            <a:endParaRPr lang="en-US" b="1" dirty="0">
              <a:solidFill>
                <a:srgbClr val="00B05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BA43481-DECB-393A-B4F4-E5FDA61238CC}"/>
              </a:ext>
            </a:extLst>
          </p:cNvPr>
          <p:cNvSpPr/>
          <p:nvPr/>
        </p:nvSpPr>
        <p:spPr>
          <a:xfrm>
            <a:off x="9843782" y="1803823"/>
            <a:ext cx="1953051" cy="488487"/>
          </a:xfrm>
          <a:custGeom>
            <a:avLst/>
            <a:gdLst>
              <a:gd name="connsiteX0" fmla="*/ 0 w 1953051"/>
              <a:gd name="connsiteY0" fmla="*/ 81416 h 488487"/>
              <a:gd name="connsiteX1" fmla="*/ 81416 w 1953051"/>
              <a:gd name="connsiteY1" fmla="*/ 0 h 488487"/>
              <a:gd name="connsiteX2" fmla="*/ 696058 w 1953051"/>
              <a:gd name="connsiteY2" fmla="*/ 0 h 488487"/>
              <a:gd name="connsiteX3" fmla="*/ 1310700 w 1953051"/>
              <a:gd name="connsiteY3" fmla="*/ 0 h 488487"/>
              <a:gd name="connsiteX4" fmla="*/ 1871635 w 1953051"/>
              <a:gd name="connsiteY4" fmla="*/ 0 h 488487"/>
              <a:gd name="connsiteX5" fmla="*/ 1953051 w 1953051"/>
              <a:gd name="connsiteY5" fmla="*/ 81416 h 488487"/>
              <a:gd name="connsiteX6" fmla="*/ 1953051 w 1953051"/>
              <a:gd name="connsiteY6" fmla="*/ 407071 h 488487"/>
              <a:gd name="connsiteX7" fmla="*/ 1871635 w 1953051"/>
              <a:gd name="connsiteY7" fmla="*/ 488487 h 488487"/>
              <a:gd name="connsiteX8" fmla="*/ 1256993 w 1953051"/>
              <a:gd name="connsiteY8" fmla="*/ 488487 h 488487"/>
              <a:gd name="connsiteX9" fmla="*/ 642351 w 1953051"/>
              <a:gd name="connsiteY9" fmla="*/ 488487 h 488487"/>
              <a:gd name="connsiteX10" fmla="*/ 81416 w 1953051"/>
              <a:gd name="connsiteY10" fmla="*/ 488487 h 488487"/>
              <a:gd name="connsiteX11" fmla="*/ 0 w 1953051"/>
              <a:gd name="connsiteY11" fmla="*/ 407071 h 488487"/>
              <a:gd name="connsiteX12" fmla="*/ 0 w 1953051"/>
              <a:gd name="connsiteY12" fmla="*/ 81416 h 488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53051" h="488487" fill="none" extrusionOk="0">
                <a:moveTo>
                  <a:pt x="0" y="81416"/>
                </a:moveTo>
                <a:cubicBezTo>
                  <a:pt x="-1817" y="35351"/>
                  <a:pt x="41893" y="-6283"/>
                  <a:pt x="81416" y="0"/>
                </a:cubicBezTo>
                <a:cubicBezTo>
                  <a:pt x="251772" y="10107"/>
                  <a:pt x="463547" y="6140"/>
                  <a:pt x="696058" y="0"/>
                </a:cubicBezTo>
                <a:cubicBezTo>
                  <a:pt x="928569" y="-6140"/>
                  <a:pt x="1118138" y="26346"/>
                  <a:pt x="1310700" y="0"/>
                </a:cubicBezTo>
                <a:cubicBezTo>
                  <a:pt x="1503262" y="-26346"/>
                  <a:pt x="1752034" y="21066"/>
                  <a:pt x="1871635" y="0"/>
                </a:cubicBezTo>
                <a:cubicBezTo>
                  <a:pt x="1909563" y="-691"/>
                  <a:pt x="1958647" y="33700"/>
                  <a:pt x="1953051" y="81416"/>
                </a:cubicBezTo>
                <a:cubicBezTo>
                  <a:pt x="1946793" y="170215"/>
                  <a:pt x="1959341" y="310881"/>
                  <a:pt x="1953051" y="407071"/>
                </a:cubicBezTo>
                <a:cubicBezTo>
                  <a:pt x="1943686" y="451761"/>
                  <a:pt x="1913032" y="480996"/>
                  <a:pt x="1871635" y="488487"/>
                </a:cubicBezTo>
                <a:cubicBezTo>
                  <a:pt x="1736147" y="501653"/>
                  <a:pt x="1543259" y="482560"/>
                  <a:pt x="1256993" y="488487"/>
                </a:cubicBezTo>
                <a:cubicBezTo>
                  <a:pt x="970727" y="494414"/>
                  <a:pt x="943373" y="501227"/>
                  <a:pt x="642351" y="488487"/>
                </a:cubicBezTo>
                <a:cubicBezTo>
                  <a:pt x="341329" y="475747"/>
                  <a:pt x="277125" y="488728"/>
                  <a:pt x="81416" y="488487"/>
                </a:cubicBezTo>
                <a:cubicBezTo>
                  <a:pt x="34044" y="479217"/>
                  <a:pt x="-6427" y="445681"/>
                  <a:pt x="0" y="407071"/>
                </a:cubicBezTo>
                <a:cubicBezTo>
                  <a:pt x="-16033" y="262567"/>
                  <a:pt x="15270" y="219786"/>
                  <a:pt x="0" y="81416"/>
                </a:cubicBezTo>
                <a:close/>
              </a:path>
              <a:path w="1953051" h="488487" stroke="0" extrusionOk="0">
                <a:moveTo>
                  <a:pt x="0" y="81416"/>
                </a:moveTo>
                <a:cubicBezTo>
                  <a:pt x="1064" y="34923"/>
                  <a:pt x="36001" y="3354"/>
                  <a:pt x="81416" y="0"/>
                </a:cubicBezTo>
                <a:cubicBezTo>
                  <a:pt x="246661" y="-22410"/>
                  <a:pt x="524740" y="6998"/>
                  <a:pt x="678156" y="0"/>
                </a:cubicBezTo>
                <a:cubicBezTo>
                  <a:pt x="831572" y="-6998"/>
                  <a:pt x="1167940" y="-1347"/>
                  <a:pt x="1310700" y="0"/>
                </a:cubicBezTo>
                <a:cubicBezTo>
                  <a:pt x="1453460" y="1347"/>
                  <a:pt x="1744400" y="-21064"/>
                  <a:pt x="1871635" y="0"/>
                </a:cubicBezTo>
                <a:cubicBezTo>
                  <a:pt x="1914713" y="2535"/>
                  <a:pt x="1952853" y="33156"/>
                  <a:pt x="1953051" y="81416"/>
                </a:cubicBezTo>
                <a:cubicBezTo>
                  <a:pt x="1947592" y="185723"/>
                  <a:pt x="1942439" y="279395"/>
                  <a:pt x="1953051" y="407071"/>
                </a:cubicBezTo>
                <a:cubicBezTo>
                  <a:pt x="1945419" y="450078"/>
                  <a:pt x="1914548" y="486966"/>
                  <a:pt x="1871635" y="488487"/>
                </a:cubicBezTo>
                <a:cubicBezTo>
                  <a:pt x="1692068" y="500948"/>
                  <a:pt x="1560473" y="485933"/>
                  <a:pt x="1256993" y="488487"/>
                </a:cubicBezTo>
                <a:cubicBezTo>
                  <a:pt x="953513" y="491041"/>
                  <a:pt x="814396" y="485739"/>
                  <a:pt x="642351" y="488487"/>
                </a:cubicBezTo>
                <a:cubicBezTo>
                  <a:pt x="470306" y="491235"/>
                  <a:pt x="197614" y="496687"/>
                  <a:pt x="81416" y="488487"/>
                </a:cubicBezTo>
                <a:cubicBezTo>
                  <a:pt x="43855" y="495437"/>
                  <a:pt x="-4496" y="443981"/>
                  <a:pt x="0" y="407071"/>
                </a:cubicBezTo>
                <a:cubicBezTo>
                  <a:pt x="-13555" y="298106"/>
                  <a:pt x="-15941" y="216134"/>
                  <a:pt x="0" y="81416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تحسين التدفق النقدي</a:t>
            </a:r>
            <a:r>
              <a:rPr lang="ar-EG" sz="1400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:</a:t>
            </a:r>
            <a:endParaRPr lang="en-US" sz="1400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C60C531-4CC3-29F5-7F70-6242554A41F3}"/>
              </a:ext>
            </a:extLst>
          </p:cNvPr>
          <p:cNvSpPr/>
          <p:nvPr/>
        </p:nvSpPr>
        <p:spPr>
          <a:xfrm>
            <a:off x="1341733" y="1824621"/>
            <a:ext cx="8252574" cy="686033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3BA8F99-A3D5-0459-0348-307CC674E7CA}"/>
              </a:ext>
            </a:extLst>
          </p:cNvPr>
          <p:cNvSpPr/>
          <p:nvPr/>
        </p:nvSpPr>
        <p:spPr>
          <a:xfrm>
            <a:off x="9843782" y="2711592"/>
            <a:ext cx="2042073" cy="686033"/>
          </a:xfrm>
          <a:custGeom>
            <a:avLst/>
            <a:gdLst>
              <a:gd name="connsiteX0" fmla="*/ 0 w 2042073"/>
              <a:gd name="connsiteY0" fmla="*/ 114341 h 686033"/>
              <a:gd name="connsiteX1" fmla="*/ 114341 w 2042073"/>
              <a:gd name="connsiteY1" fmla="*/ 0 h 686033"/>
              <a:gd name="connsiteX2" fmla="*/ 755072 w 2042073"/>
              <a:gd name="connsiteY2" fmla="*/ 0 h 686033"/>
              <a:gd name="connsiteX3" fmla="*/ 1377670 w 2042073"/>
              <a:gd name="connsiteY3" fmla="*/ 0 h 686033"/>
              <a:gd name="connsiteX4" fmla="*/ 1927732 w 2042073"/>
              <a:gd name="connsiteY4" fmla="*/ 0 h 686033"/>
              <a:gd name="connsiteX5" fmla="*/ 2042073 w 2042073"/>
              <a:gd name="connsiteY5" fmla="*/ 114341 h 686033"/>
              <a:gd name="connsiteX6" fmla="*/ 2042073 w 2042073"/>
              <a:gd name="connsiteY6" fmla="*/ 571692 h 686033"/>
              <a:gd name="connsiteX7" fmla="*/ 1927732 w 2042073"/>
              <a:gd name="connsiteY7" fmla="*/ 686033 h 686033"/>
              <a:gd name="connsiteX8" fmla="*/ 1377670 w 2042073"/>
              <a:gd name="connsiteY8" fmla="*/ 686033 h 686033"/>
              <a:gd name="connsiteX9" fmla="*/ 773206 w 2042073"/>
              <a:gd name="connsiteY9" fmla="*/ 686033 h 686033"/>
              <a:gd name="connsiteX10" fmla="*/ 114341 w 2042073"/>
              <a:gd name="connsiteY10" fmla="*/ 686033 h 686033"/>
              <a:gd name="connsiteX11" fmla="*/ 0 w 2042073"/>
              <a:gd name="connsiteY11" fmla="*/ 571692 h 686033"/>
              <a:gd name="connsiteX12" fmla="*/ 0 w 2042073"/>
              <a:gd name="connsiteY12" fmla="*/ 114341 h 686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42073" h="686033" fill="none" extrusionOk="0">
                <a:moveTo>
                  <a:pt x="0" y="114341"/>
                </a:moveTo>
                <a:cubicBezTo>
                  <a:pt x="4303" y="51940"/>
                  <a:pt x="53914" y="-5609"/>
                  <a:pt x="114341" y="0"/>
                </a:cubicBezTo>
                <a:cubicBezTo>
                  <a:pt x="271981" y="27101"/>
                  <a:pt x="596834" y="4884"/>
                  <a:pt x="755072" y="0"/>
                </a:cubicBezTo>
                <a:cubicBezTo>
                  <a:pt x="913310" y="-4884"/>
                  <a:pt x="1117237" y="-1027"/>
                  <a:pt x="1377670" y="0"/>
                </a:cubicBezTo>
                <a:cubicBezTo>
                  <a:pt x="1638103" y="1027"/>
                  <a:pt x="1753759" y="-2219"/>
                  <a:pt x="1927732" y="0"/>
                </a:cubicBezTo>
                <a:cubicBezTo>
                  <a:pt x="1998358" y="3458"/>
                  <a:pt x="2050311" y="58348"/>
                  <a:pt x="2042073" y="114341"/>
                </a:cubicBezTo>
                <a:cubicBezTo>
                  <a:pt x="2030707" y="307203"/>
                  <a:pt x="2032607" y="431521"/>
                  <a:pt x="2042073" y="571692"/>
                </a:cubicBezTo>
                <a:cubicBezTo>
                  <a:pt x="2043600" y="634242"/>
                  <a:pt x="2000312" y="687396"/>
                  <a:pt x="1927732" y="686033"/>
                </a:cubicBezTo>
                <a:cubicBezTo>
                  <a:pt x="1726504" y="688914"/>
                  <a:pt x="1545944" y="661975"/>
                  <a:pt x="1377670" y="686033"/>
                </a:cubicBezTo>
                <a:cubicBezTo>
                  <a:pt x="1209396" y="710091"/>
                  <a:pt x="902791" y="657439"/>
                  <a:pt x="773206" y="686033"/>
                </a:cubicBezTo>
                <a:cubicBezTo>
                  <a:pt x="643621" y="714627"/>
                  <a:pt x="380470" y="653451"/>
                  <a:pt x="114341" y="686033"/>
                </a:cubicBezTo>
                <a:cubicBezTo>
                  <a:pt x="52842" y="696880"/>
                  <a:pt x="-7797" y="643528"/>
                  <a:pt x="0" y="571692"/>
                </a:cubicBezTo>
                <a:cubicBezTo>
                  <a:pt x="1224" y="455600"/>
                  <a:pt x="-11816" y="328836"/>
                  <a:pt x="0" y="114341"/>
                </a:cubicBezTo>
                <a:close/>
              </a:path>
              <a:path w="2042073" h="686033" stroke="0" extrusionOk="0">
                <a:moveTo>
                  <a:pt x="0" y="114341"/>
                </a:moveTo>
                <a:cubicBezTo>
                  <a:pt x="5787" y="39269"/>
                  <a:pt x="52890" y="695"/>
                  <a:pt x="114341" y="0"/>
                </a:cubicBezTo>
                <a:cubicBezTo>
                  <a:pt x="245881" y="19111"/>
                  <a:pt x="543990" y="-5614"/>
                  <a:pt x="682537" y="0"/>
                </a:cubicBezTo>
                <a:cubicBezTo>
                  <a:pt x="821084" y="5614"/>
                  <a:pt x="1131600" y="7987"/>
                  <a:pt x="1268867" y="0"/>
                </a:cubicBezTo>
                <a:cubicBezTo>
                  <a:pt x="1406134" y="-7987"/>
                  <a:pt x="1691436" y="1431"/>
                  <a:pt x="1927732" y="0"/>
                </a:cubicBezTo>
                <a:cubicBezTo>
                  <a:pt x="1998830" y="433"/>
                  <a:pt x="2044305" y="49942"/>
                  <a:pt x="2042073" y="114341"/>
                </a:cubicBezTo>
                <a:cubicBezTo>
                  <a:pt x="2021998" y="289703"/>
                  <a:pt x="2037532" y="424050"/>
                  <a:pt x="2042073" y="571692"/>
                </a:cubicBezTo>
                <a:cubicBezTo>
                  <a:pt x="2055391" y="632283"/>
                  <a:pt x="1992141" y="686950"/>
                  <a:pt x="1927732" y="686033"/>
                </a:cubicBezTo>
                <a:cubicBezTo>
                  <a:pt x="1698328" y="705042"/>
                  <a:pt x="1605606" y="681336"/>
                  <a:pt x="1359536" y="686033"/>
                </a:cubicBezTo>
                <a:cubicBezTo>
                  <a:pt x="1113466" y="690730"/>
                  <a:pt x="928931" y="660950"/>
                  <a:pt x="736939" y="686033"/>
                </a:cubicBezTo>
                <a:cubicBezTo>
                  <a:pt x="544947" y="711116"/>
                  <a:pt x="363855" y="715023"/>
                  <a:pt x="114341" y="686033"/>
                </a:cubicBezTo>
                <a:cubicBezTo>
                  <a:pt x="40757" y="683015"/>
                  <a:pt x="-607" y="639803"/>
                  <a:pt x="0" y="571692"/>
                </a:cubicBezTo>
                <a:cubicBezTo>
                  <a:pt x="6937" y="423756"/>
                  <a:pt x="1252" y="316648"/>
                  <a:pt x="0" y="114341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6706226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انخفاض مخاطر الديون المعدومة:</a:t>
            </a:r>
            <a:endParaRPr lang="en-US" sz="14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44C0E86-F066-6235-EA09-8DBA8880BA78}"/>
              </a:ext>
            </a:extLst>
          </p:cNvPr>
          <p:cNvSpPr/>
          <p:nvPr/>
        </p:nvSpPr>
        <p:spPr>
          <a:xfrm>
            <a:off x="1079819" y="2711591"/>
            <a:ext cx="8514488" cy="686033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2CA2C8D-AE11-0C24-D278-F20C40ACB8FA}"/>
              </a:ext>
            </a:extLst>
          </p:cNvPr>
          <p:cNvSpPr/>
          <p:nvPr/>
        </p:nvSpPr>
        <p:spPr>
          <a:xfrm>
            <a:off x="9843782" y="3702464"/>
            <a:ext cx="2122879" cy="577873"/>
          </a:xfrm>
          <a:custGeom>
            <a:avLst/>
            <a:gdLst>
              <a:gd name="connsiteX0" fmla="*/ 0 w 2122879"/>
              <a:gd name="connsiteY0" fmla="*/ 96314 h 577873"/>
              <a:gd name="connsiteX1" fmla="*/ 96314 w 2122879"/>
              <a:gd name="connsiteY1" fmla="*/ 0 h 577873"/>
              <a:gd name="connsiteX2" fmla="*/ 681823 w 2122879"/>
              <a:gd name="connsiteY2" fmla="*/ 0 h 577873"/>
              <a:gd name="connsiteX3" fmla="*/ 1267333 w 2122879"/>
              <a:gd name="connsiteY3" fmla="*/ 0 h 577873"/>
              <a:gd name="connsiteX4" fmla="*/ 2026565 w 2122879"/>
              <a:gd name="connsiteY4" fmla="*/ 0 h 577873"/>
              <a:gd name="connsiteX5" fmla="*/ 2122879 w 2122879"/>
              <a:gd name="connsiteY5" fmla="*/ 96314 h 577873"/>
              <a:gd name="connsiteX6" fmla="*/ 2122879 w 2122879"/>
              <a:gd name="connsiteY6" fmla="*/ 481559 h 577873"/>
              <a:gd name="connsiteX7" fmla="*/ 2026565 w 2122879"/>
              <a:gd name="connsiteY7" fmla="*/ 577873 h 577873"/>
              <a:gd name="connsiteX8" fmla="*/ 1421753 w 2122879"/>
              <a:gd name="connsiteY8" fmla="*/ 577873 h 577873"/>
              <a:gd name="connsiteX9" fmla="*/ 778336 w 2122879"/>
              <a:gd name="connsiteY9" fmla="*/ 577873 h 577873"/>
              <a:gd name="connsiteX10" fmla="*/ 96314 w 2122879"/>
              <a:gd name="connsiteY10" fmla="*/ 577873 h 577873"/>
              <a:gd name="connsiteX11" fmla="*/ 0 w 2122879"/>
              <a:gd name="connsiteY11" fmla="*/ 481559 h 577873"/>
              <a:gd name="connsiteX12" fmla="*/ 0 w 2122879"/>
              <a:gd name="connsiteY12" fmla="*/ 96314 h 577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22879" h="577873" fill="none" extrusionOk="0">
                <a:moveTo>
                  <a:pt x="0" y="96314"/>
                </a:moveTo>
                <a:cubicBezTo>
                  <a:pt x="107" y="39772"/>
                  <a:pt x="41704" y="-1015"/>
                  <a:pt x="96314" y="0"/>
                </a:cubicBezTo>
                <a:cubicBezTo>
                  <a:pt x="362839" y="-12486"/>
                  <a:pt x="437798" y="15704"/>
                  <a:pt x="681823" y="0"/>
                </a:cubicBezTo>
                <a:cubicBezTo>
                  <a:pt x="925848" y="-15704"/>
                  <a:pt x="1080432" y="2656"/>
                  <a:pt x="1267333" y="0"/>
                </a:cubicBezTo>
                <a:cubicBezTo>
                  <a:pt x="1454234" y="-2656"/>
                  <a:pt x="1810002" y="-11544"/>
                  <a:pt x="2026565" y="0"/>
                </a:cubicBezTo>
                <a:cubicBezTo>
                  <a:pt x="2079338" y="-2933"/>
                  <a:pt x="2130747" y="33637"/>
                  <a:pt x="2122879" y="96314"/>
                </a:cubicBezTo>
                <a:cubicBezTo>
                  <a:pt x="2135264" y="210283"/>
                  <a:pt x="2106467" y="352434"/>
                  <a:pt x="2122879" y="481559"/>
                </a:cubicBezTo>
                <a:cubicBezTo>
                  <a:pt x="2124980" y="539942"/>
                  <a:pt x="2074794" y="582161"/>
                  <a:pt x="2026565" y="577873"/>
                </a:cubicBezTo>
                <a:cubicBezTo>
                  <a:pt x="1854348" y="602079"/>
                  <a:pt x="1651915" y="573140"/>
                  <a:pt x="1421753" y="577873"/>
                </a:cubicBezTo>
                <a:cubicBezTo>
                  <a:pt x="1191591" y="582606"/>
                  <a:pt x="1004008" y="556389"/>
                  <a:pt x="778336" y="577873"/>
                </a:cubicBezTo>
                <a:cubicBezTo>
                  <a:pt x="552664" y="599357"/>
                  <a:pt x="422935" y="568786"/>
                  <a:pt x="96314" y="577873"/>
                </a:cubicBezTo>
                <a:cubicBezTo>
                  <a:pt x="49343" y="569299"/>
                  <a:pt x="1976" y="534002"/>
                  <a:pt x="0" y="481559"/>
                </a:cubicBezTo>
                <a:cubicBezTo>
                  <a:pt x="-5166" y="337818"/>
                  <a:pt x="9471" y="216268"/>
                  <a:pt x="0" y="96314"/>
                </a:cubicBezTo>
                <a:close/>
              </a:path>
              <a:path w="2122879" h="577873" stroke="0" extrusionOk="0">
                <a:moveTo>
                  <a:pt x="0" y="96314"/>
                </a:moveTo>
                <a:cubicBezTo>
                  <a:pt x="2879" y="46485"/>
                  <a:pt x="39060" y="5109"/>
                  <a:pt x="96314" y="0"/>
                </a:cubicBezTo>
                <a:cubicBezTo>
                  <a:pt x="265839" y="-30465"/>
                  <a:pt x="612099" y="10369"/>
                  <a:pt x="778336" y="0"/>
                </a:cubicBezTo>
                <a:cubicBezTo>
                  <a:pt x="944573" y="-10369"/>
                  <a:pt x="1266192" y="-8682"/>
                  <a:pt x="1402451" y="0"/>
                </a:cubicBezTo>
                <a:cubicBezTo>
                  <a:pt x="1538710" y="8682"/>
                  <a:pt x="1777740" y="-3227"/>
                  <a:pt x="2026565" y="0"/>
                </a:cubicBezTo>
                <a:cubicBezTo>
                  <a:pt x="2070371" y="-7973"/>
                  <a:pt x="2129351" y="46753"/>
                  <a:pt x="2122879" y="96314"/>
                </a:cubicBezTo>
                <a:cubicBezTo>
                  <a:pt x="2139829" y="213487"/>
                  <a:pt x="2106022" y="377113"/>
                  <a:pt x="2122879" y="481559"/>
                </a:cubicBezTo>
                <a:cubicBezTo>
                  <a:pt x="2114521" y="542414"/>
                  <a:pt x="2078802" y="578747"/>
                  <a:pt x="2026565" y="577873"/>
                </a:cubicBezTo>
                <a:cubicBezTo>
                  <a:pt x="1840295" y="548249"/>
                  <a:pt x="1620013" y="570573"/>
                  <a:pt x="1421753" y="577873"/>
                </a:cubicBezTo>
                <a:cubicBezTo>
                  <a:pt x="1223493" y="585173"/>
                  <a:pt x="1090609" y="548882"/>
                  <a:pt x="778336" y="577873"/>
                </a:cubicBezTo>
                <a:cubicBezTo>
                  <a:pt x="466063" y="606864"/>
                  <a:pt x="409387" y="583575"/>
                  <a:pt x="96314" y="577873"/>
                </a:cubicBezTo>
                <a:cubicBezTo>
                  <a:pt x="39175" y="572280"/>
                  <a:pt x="-2423" y="530537"/>
                  <a:pt x="0" y="481559"/>
                </a:cubicBezTo>
                <a:cubicBezTo>
                  <a:pt x="16149" y="386266"/>
                  <a:pt x="-8572" y="208421"/>
                  <a:pt x="0" y="96314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266588673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كفاءة العمليات التجارية:</a:t>
            </a:r>
            <a:endParaRPr lang="en-US" sz="14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3E4B611-7563-3F60-EA46-0A816236CEF9}"/>
              </a:ext>
            </a:extLst>
          </p:cNvPr>
          <p:cNvSpPr/>
          <p:nvPr/>
        </p:nvSpPr>
        <p:spPr>
          <a:xfrm>
            <a:off x="1782850" y="3752715"/>
            <a:ext cx="7909483" cy="686033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FEB5399-C550-7FC1-D70C-E517F85DA033}"/>
              </a:ext>
            </a:extLst>
          </p:cNvPr>
          <p:cNvSpPr/>
          <p:nvPr/>
        </p:nvSpPr>
        <p:spPr>
          <a:xfrm>
            <a:off x="9873451" y="4584621"/>
            <a:ext cx="2122879" cy="669925"/>
          </a:xfrm>
          <a:custGeom>
            <a:avLst/>
            <a:gdLst>
              <a:gd name="connsiteX0" fmla="*/ 0 w 2122879"/>
              <a:gd name="connsiteY0" fmla="*/ 111656 h 669925"/>
              <a:gd name="connsiteX1" fmla="*/ 111656 w 2122879"/>
              <a:gd name="connsiteY1" fmla="*/ 0 h 669925"/>
              <a:gd name="connsiteX2" fmla="*/ 687858 w 2122879"/>
              <a:gd name="connsiteY2" fmla="*/ 0 h 669925"/>
              <a:gd name="connsiteX3" fmla="*/ 1321047 w 2122879"/>
              <a:gd name="connsiteY3" fmla="*/ 0 h 669925"/>
              <a:gd name="connsiteX4" fmla="*/ 2011223 w 2122879"/>
              <a:gd name="connsiteY4" fmla="*/ 0 h 669925"/>
              <a:gd name="connsiteX5" fmla="*/ 2122879 w 2122879"/>
              <a:gd name="connsiteY5" fmla="*/ 111656 h 669925"/>
              <a:gd name="connsiteX6" fmla="*/ 2122879 w 2122879"/>
              <a:gd name="connsiteY6" fmla="*/ 558269 h 669925"/>
              <a:gd name="connsiteX7" fmla="*/ 2011223 w 2122879"/>
              <a:gd name="connsiteY7" fmla="*/ 669925 h 669925"/>
              <a:gd name="connsiteX8" fmla="*/ 1378034 w 2122879"/>
              <a:gd name="connsiteY8" fmla="*/ 669925 h 669925"/>
              <a:gd name="connsiteX9" fmla="*/ 763841 w 2122879"/>
              <a:gd name="connsiteY9" fmla="*/ 669925 h 669925"/>
              <a:gd name="connsiteX10" fmla="*/ 111656 w 2122879"/>
              <a:gd name="connsiteY10" fmla="*/ 669925 h 669925"/>
              <a:gd name="connsiteX11" fmla="*/ 0 w 2122879"/>
              <a:gd name="connsiteY11" fmla="*/ 558269 h 669925"/>
              <a:gd name="connsiteX12" fmla="*/ 0 w 2122879"/>
              <a:gd name="connsiteY12" fmla="*/ 111656 h 669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22879" h="669925" fill="none" extrusionOk="0">
                <a:moveTo>
                  <a:pt x="0" y="111656"/>
                </a:moveTo>
                <a:cubicBezTo>
                  <a:pt x="1597" y="53261"/>
                  <a:pt x="40827" y="-4234"/>
                  <a:pt x="111656" y="0"/>
                </a:cubicBezTo>
                <a:cubicBezTo>
                  <a:pt x="240913" y="28715"/>
                  <a:pt x="493854" y="17521"/>
                  <a:pt x="687858" y="0"/>
                </a:cubicBezTo>
                <a:cubicBezTo>
                  <a:pt x="881862" y="-17521"/>
                  <a:pt x="1142728" y="-15268"/>
                  <a:pt x="1321047" y="0"/>
                </a:cubicBezTo>
                <a:cubicBezTo>
                  <a:pt x="1499366" y="15268"/>
                  <a:pt x="1667021" y="9444"/>
                  <a:pt x="2011223" y="0"/>
                </a:cubicBezTo>
                <a:cubicBezTo>
                  <a:pt x="2072007" y="-1586"/>
                  <a:pt x="2121327" y="52268"/>
                  <a:pt x="2122879" y="111656"/>
                </a:cubicBezTo>
                <a:cubicBezTo>
                  <a:pt x="2135844" y="207239"/>
                  <a:pt x="2111745" y="369192"/>
                  <a:pt x="2122879" y="558269"/>
                </a:cubicBezTo>
                <a:cubicBezTo>
                  <a:pt x="2127735" y="623084"/>
                  <a:pt x="2080717" y="658248"/>
                  <a:pt x="2011223" y="669925"/>
                </a:cubicBezTo>
                <a:cubicBezTo>
                  <a:pt x="1808450" y="640649"/>
                  <a:pt x="1599773" y="677058"/>
                  <a:pt x="1378034" y="669925"/>
                </a:cubicBezTo>
                <a:cubicBezTo>
                  <a:pt x="1156295" y="662792"/>
                  <a:pt x="989130" y="697864"/>
                  <a:pt x="763841" y="669925"/>
                </a:cubicBezTo>
                <a:cubicBezTo>
                  <a:pt x="538552" y="641986"/>
                  <a:pt x="359559" y="664589"/>
                  <a:pt x="111656" y="669925"/>
                </a:cubicBezTo>
                <a:cubicBezTo>
                  <a:pt x="50437" y="673473"/>
                  <a:pt x="12028" y="613001"/>
                  <a:pt x="0" y="558269"/>
                </a:cubicBezTo>
                <a:cubicBezTo>
                  <a:pt x="8198" y="375370"/>
                  <a:pt x="15689" y="301182"/>
                  <a:pt x="0" y="111656"/>
                </a:cubicBezTo>
                <a:close/>
              </a:path>
              <a:path w="2122879" h="669925" stroke="0" extrusionOk="0">
                <a:moveTo>
                  <a:pt x="0" y="111656"/>
                </a:moveTo>
                <a:cubicBezTo>
                  <a:pt x="10564" y="42068"/>
                  <a:pt x="56152" y="-4794"/>
                  <a:pt x="111656" y="0"/>
                </a:cubicBezTo>
                <a:cubicBezTo>
                  <a:pt x="384540" y="-25055"/>
                  <a:pt x="547113" y="5834"/>
                  <a:pt x="706854" y="0"/>
                </a:cubicBezTo>
                <a:cubicBezTo>
                  <a:pt x="866595" y="-5834"/>
                  <a:pt x="1153490" y="1959"/>
                  <a:pt x="1359038" y="0"/>
                </a:cubicBezTo>
                <a:cubicBezTo>
                  <a:pt x="1564586" y="-1959"/>
                  <a:pt x="1879482" y="9527"/>
                  <a:pt x="2011223" y="0"/>
                </a:cubicBezTo>
                <a:cubicBezTo>
                  <a:pt x="2059787" y="-8064"/>
                  <a:pt x="2131170" y="41489"/>
                  <a:pt x="2122879" y="111656"/>
                </a:cubicBezTo>
                <a:cubicBezTo>
                  <a:pt x="2107558" y="294931"/>
                  <a:pt x="2111276" y="416044"/>
                  <a:pt x="2122879" y="558269"/>
                </a:cubicBezTo>
                <a:cubicBezTo>
                  <a:pt x="2133582" y="609354"/>
                  <a:pt x="2071595" y="673668"/>
                  <a:pt x="2011223" y="669925"/>
                </a:cubicBezTo>
                <a:cubicBezTo>
                  <a:pt x="1842470" y="687886"/>
                  <a:pt x="1596979" y="640569"/>
                  <a:pt x="1416025" y="669925"/>
                </a:cubicBezTo>
                <a:cubicBezTo>
                  <a:pt x="1235071" y="699281"/>
                  <a:pt x="1034676" y="653829"/>
                  <a:pt x="763841" y="669925"/>
                </a:cubicBezTo>
                <a:cubicBezTo>
                  <a:pt x="493006" y="686021"/>
                  <a:pt x="366295" y="649320"/>
                  <a:pt x="111656" y="669925"/>
                </a:cubicBezTo>
                <a:cubicBezTo>
                  <a:pt x="51244" y="674332"/>
                  <a:pt x="2301" y="618607"/>
                  <a:pt x="0" y="558269"/>
                </a:cubicBezTo>
                <a:cubicBezTo>
                  <a:pt x="15289" y="465327"/>
                  <a:pt x="-3604" y="332589"/>
                  <a:pt x="0" y="111656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70820293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تحسين العلاقات مع المستثمرين:</a:t>
            </a:r>
            <a:endParaRPr lang="en-US" sz="14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1E61359-5449-E88C-2A0C-60EF6CE21F01}"/>
              </a:ext>
            </a:extLst>
          </p:cNvPr>
          <p:cNvSpPr/>
          <p:nvPr/>
        </p:nvSpPr>
        <p:spPr>
          <a:xfrm>
            <a:off x="1944440" y="4715260"/>
            <a:ext cx="7909483" cy="686033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CF0ECD0-6F4C-BD3C-7646-7D459B836FC5}"/>
              </a:ext>
            </a:extLst>
          </p:cNvPr>
          <p:cNvSpPr/>
          <p:nvPr/>
        </p:nvSpPr>
        <p:spPr>
          <a:xfrm>
            <a:off x="9332394" y="5777723"/>
            <a:ext cx="1582968" cy="697901"/>
          </a:xfrm>
          <a:custGeom>
            <a:avLst/>
            <a:gdLst>
              <a:gd name="connsiteX0" fmla="*/ 0 w 1582968"/>
              <a:gd name="connsiteY0" fmla="*/ 116319 h 697901"/>
              <a:gd name="connsiteX1" fmla="*/ 116319 w 1582968"/>
              <a:gd name="connsiteY1" fmla="*/ 0 h 697901"/>
              <a:gd name="connsiteX2" fmla="*/ 777981 w 1582968"/>
              <a:gd name="connsiteY2" fmla="*/ 0 h 697901"/>
              <a:gd name="connsiteX3" fmla="*/ 1466649 w 1582968"/>
              <a:gd name="connsiteY3" fmla="*/ 0 h 697901"/>
              <a:gd name="connsiteX4" fmla="*/ 1582968 w 1582968"/>
              <a:gd name="connsiteY4" fmla="*/ 116319 h 697901"/>
              <a:gd name="connsiteX5" fmla="*/ 1582968 w 1582968"/>
              <a:gd name="connsiteY5" fmla="*/ 581582 h 697901"/>
              <a:gd name="connsiteX6" fmla="*/ 1466649 w 1582968"/>
              <a:gd name="connsiteY6" fmla="*/ 697901 h 697901"/>
              <a:gd name="connsiteX7" fmla="*/ 831994 w 1582968"/>
              <a:gd name="connsiteY7" fmla="*/ 697901 h 697901"/>
              <a:gd name="connsiteX8" fmla="*/ 116319 w 1582968"/>
              <a:gd name="connsiteY8" fmla="*/ 697901 h 697901"/>
              <a:gd name="connsiteX9" fmla="*/ 0 w 1582968"/>
              <a:gd name="connsiteY9" fmla="*/ 581582 h 697901"/>
              <a:gd name="connsiteX10" fmla="*/ 0 w 1582968"/>
              <a:gd name="connsiteY10" fmla="*/ 116319 h 697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82968" h="697901" fill="none" extrusionOk="0">
                <a:moveTo>
                  <a:pt x="0" y="116319"/>
                </a:moveTo>
                <a:cubicBezTo>
                  <a:pt x="-1497" y="51562"/>
                  <a:pt x="46637" y="14591"/>
                  <a:pt x="116319" y="0"/>
                </a:cubicBezTo>
                <a:cubicBezTo>
                  <a:pt x="299216" y="-9427"/>
                  <a:pt x="602322" y="15829"/>
                  <a:pt x="777981" y="0"/>
                </a:cubicBezTo>
                <a:cubicBezTo>
                  <a:pt x="953640" y="-15829"/>
                  <a:pt x="1293695" y="10741"/>
                  <a:pt x="1466649" y="0"/>
                </a:cubicBezTo>
                <a:cubicBezTo>
                  <a:pt x="1535250" y="3646"/>
                  <a:pt x="1589926" y="42762"/>
                  <a:pt x="1582968" y="116319"/>
                </a:cubicBezTo>
                <a:cubicBezTo>
                  <a:pt x="1583186" y="243527"/>
                  <a:pt x="1586050" y="384655"/>
                  <a:pt x="1582968" y="581582"/>
                </a:cubicBezTo>
                <a:cubicBezTo>
                  <a:pt x="1598273" y="646284"/>
                  <a:pt x="1523759" y="692625"/>
                  <a:pt x="1466649" y="697901"/>
                </a:cubicBezTo>
                <a:cubicBezTo>
                  <a:pt x="1188280" y="694064"/>
                  <a:pt x="1009203" y="678968"/>
                  <a:pt x="831994" y="697901"/>
                </a:cubicBezTo>
                <a:cubicBezTo>
                  <a:pt x="654785" y="716834"/>
                  <a:pt x="332876" y="732682"/>
                  <a:pt x="116319" y="697901"/>
                </a:cubicBezTo>
                <a:cubicBezTo>
                  <a:pt x="52035" y="702085"/>
                  <a:pt x="1244" y="644681"/>
                  <a:pt x="0" y="581582"/>
                </a:cubicBezTo>
                <a:cubicBezTo>
                  <a:pt x="6226" y="415457"/>
                  <a:pt x="18206" y="335618"/>
                  <a:pt x="0" y="116319"/>
                </a:cubicBezTo>
                <a:close/>
              </a:path>
              <a:path w="1582968" h="697901" stroke="0" extrusionOk="0">
                <a:moveTo>
                  <a:pt x="0" y="116319"/>
                </a:moveTo>
                <a:cubicBezTo>
                  <a:pt x="14167" y="56006"/>
                  <a:pt x="44111" y="11074"/>
                  <a:pt x="116319" y="0"/>
                </a:cubicBezTo>
                <a:cubicBezTo>
                  <a:pt x="368496" y="-30882"/>
                  <a:pt x="453913" y="-4560"/>
                  <a:pt x="764477" y="0"/>
                </a:cubicBezTo>
                <a:cubicBezTo>
                  <a:pt x="1075041" y="4560"/>
                  <a:pt x="1275820" y="5842"/>
                  <a:pt x="1466649" y="0"/>
                </a:cubicBezTo>
                <a:cubicBezTo>
                  <a:pt x="1524034" y="-3652"/>
                  <a:pt x="1582515" y="47695"/>
                  <a:pt x="1582968" y="116319"/>
                </a:cubicBezTo>
                <a:cubicBezTo>
                  <a:pt x="1564300" y="294421"/>
                  <a:pt x="1586692" y="478354"/>
                  <a:pt x="1582968" y="581582"/>
                </a:cubicBezTo>
                <a:cubicBezTo>
                  <a:pt x="1573443" y="657151"/>
                  <a:pt x="1520651" y="700091"/>
                  <a:pt x="1466649" y="697901"/>
                </a:cubicBezTo>
                <a:cubicBezTo>
                  <a:pt x="1281008" y="694439"/>
                  <a:pt x="969885" y="691980"/>
                  <a:pt x="777981" y="697901"/>
                </a:cubicBezTo>
                <a:cubicBezTo>
                  <a:pt x="586077" y="703822"/>
                  <a:pt x="441507" y="697220"/>
                  <a:pt x="116319" y="697901"/>
                </a:cubicBezTo>
                <a:cubicBezTo>
                  <a:pt x="44967" y="702012"/>
                  <a:pt x="-1458" y="649583"/>
                  <a:pt x="0" y="581582"/>
                </a:cubicBezTo>
                <a:cubicBezTo>
                  <a:pt x="8582" y="366366"/>
                  <a:pt x="21831" y="222926"/>
                  <a:pt x="0" y="116319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368038803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قدرة أعلى على التفاوض:</a:t>
            </a:r>
            <a:endParaRPr lang="en-US" sz="14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3B39911-CA59-03E3-B112-D20A38B9FB78}"/>
              </a:ext>
            </a:extLst>
          </p:cNvPr>
          <p:cNvSpPr/>
          <p:nvPr/>
        </p:nvSpPr>
        <p:spPr>
          <a:xfrm>
            <a:off x="1624902" y="5745838"/>
            <a:ext cx="6795968" cy="686033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3BADFC8-9418-5745-AB8A-465FD87BA99A}"/>
              </a:ext>
            </a:extLst>
          </p:cNvPr>
          <p:cNvSpPr/>
          <p:nvPr/>
        </p:nvSpPr>
        <p:spPr>
          <a:xfrm>
            <a:off x="2272214" y="876234"/>
            <a:ext cx="8113715" cy="448727"/>
          </a:xfrm>
          <a:custGeom>
            <a:avLst/>
            <a:gdLst>
              <a:gd name="connsiteX0" fmla="*/ 0 w 8113715"/>
              <a:gd name="connsiteY0" fmla="*/ 74789 h 448727"/>
              <a:gd name="connsiteX1" fmla="*/ 74789 w 8113715"/>
              <a:gd name="connsiteY1" fmla="*/ 0 h 448727"/>
              <a:gd name="connsiteX2" fmla="*/ 897750 w 8113715"/>
              <a:gd name="connsiteY2" fmla="*/ 0 h 448727"/>
              <a:gd name="connsiteX3" fmla="*/ 1481787 w 8113715"/>
              <a:gd name="connsiteY3" fmla="*/ 0 h 448727"/>
              <a:gd name="connsiteX4" fmla="*/ 2225106 w 8113715"/>
              <a:gd name="connsiteY4" fmla="*/ 0 h 448727"/>
              <a:gd name="connsiteX5" fmla="*/ 2649860 w 8113715"/>
              <a:gd name="connsiteY5" fmla="*/ 0 h 448727"/>
              <a:gd name="connsiteX6" fmla="*/ 3393179 w 8113715"/>
              <a:gd name="connsiteY6" fmla="*/ 0 h 448727"/>
              <a:gd name="connsiteX7" fmla="*/ 3977216 w 8113715"/>
              <a:gd name="connsiteY7" fmla="*/ 0 h 448727"/>
              <a:gd name="connsiteX8" fmla="*/ 4561253 w 8113715"/>
              <a:gd name="connsiteY8" fmla="*/ 0 h 448727"/>
              <a:gd name="connsiteX9" fmla="*/ 5065648 w 8113715"/>
              <a:gd name="connsiteY9" fmla="*/ 0 h 448727"/>
              <a:gd name="connsiteX10" fmla="*/ 5649685 w 8113715"/>
              <a:gd name="connsiteY10" fmla="*/ 0 h 448727"/>
              <a:gd name="connsiteX11" fmla="*/ 6233722 w 8113715"/>
              <a:gd name="connsiteY11" fmla="*/ 0 h 448727"/>
              <a:gd name="connsiteX12" fmla="*/ 6738117 w 8113715"/>
              <a:gd name="connsiteY12" fmla="*/ 0 h 448727"/>
              <a:gd name="connsiteX13" fmla="*/ 7322154 w 8113715"/>
              <a:gd name="connsiteY13" fmla="*/ 0 h 448727"/>
              <a:gd name="connsiteX14" fmla="*/ 8038926 w 8113715"/>
              <a:gd name="connsiteY14" fmla="*/ 0 h 448727"/>
              <a:gd name="connsiteX15" fmla="*/ 8113715 w 8113715"/>
              <a:gd name="connsiteY15" fmla="*/ 74789 h 448727"/>
              <a:gd name="connsiteX16" fmla="*/ 8113715 w 8113715"/>
              <a:gd name="connsiteY16" fmla="*/ 373938 h 448727"/>
              <a:gd name="connsiteX17" fmla="*/ 8038926 w 8113715"/>
              <a:gd name="connsiteY17" fmla="*/ 448727 h 448727"/>
              <a:gd name="connsiteX18" fmla="*/ 7534531 w 8113715"/>
              <a:gd name="connsiteY18" fmla="*/ 448727 h 448727"/>
              <a:gd name="connsiteX19" fmla="*/ 6950494 w 8113715"/>
              <a:gd name="connsiteY19" fmla="*/ 448727 h 448727"/>
              <a:gd name="connsiteX20" fmla="*/ 6525740 w 8113715"/>
              <a:gd name="connsiteY20" fmla="*/ 448727 h 448727"/>
              <a:gd name="connsiteX21" fmla="*/ 5862062 w 8113715"/>
              <a:gd name="connsiteY21" fmla="*/ 448727 h 448727"/>
              <a:gd name="connsiteX22" fmla="*/ 5278025 w 8113715"/>
              <a:gd name="connsiteY22" fmla="*/ 448727 h 448727"/>
              <a:gd name="connsiteX23" fmla="*/ 4853271 w 8113715"/>
              <a:gd name="connsiteY23" fmla="*/ 448727 h 448727"/>
              <a:gd name="connsiteX24" fmla="*/ 4189593 w 8113715"/>
              <a:gd name="connsiteY24" fmla="*/ 448727 h 448727"/>
              <a:gd name="connsiteX25" fmla="*/ 3764839 w 8113715"/>
              <a:gd name="connsiteY25" fmla="*/ 448727 h 448727"/>
              <a:gd name="connsiteX26" fmla="*/ 3021520 w 8113715"/>
              <a:gd name="connsiteY26" fmla="*/ 448727 h 448727"/>
              <a:gd name="connsiteX27" fmla="*/ 2596766 w 8113715"/>
              <a:gd name="connsiteY27" fmla="*/ 448727 h 448727"/>
              <a:gd name="connsiteX28" fmla="*/ 1933088 w 8113715"/>
              <a:gd name="connsiteY28" fmla="*/ 448727 h 448727"/>
              <a:gd name="connsiteX29" fmla="*/ 1110127 w 8113715"/>
              <a:gd name="connsiteY29" fmla="*/ 448727 h 448727"/>
              <a:gd name="connsiteX30" fmla="*/ 74789 w 8113715"/>
              <a:gd name="connsiteY30" fmla="*/ 448727 h 448727"/>
              <a:gd name="connsiteX31" fmla="*/ 0 w 8113715"/>
              <a:gd name="connsiteY31" fmla="*/ 373938 h 448727"/>
              <a:gd name="connsiteX32" fmla="*/ 0 w 8113715"/>
              <a:gd name="connsiteY32" fmla="*/ 74789 h 448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113715" h="448727" fill="none" extrusionOk="0">
                <a:moveTo>
                  <a:pt x="0" y="74789"/>
                </a:moveTo>
                <a:cubicBezTo>
                  <a:pt x="3695" y="29466"/>
                  <a:pt x="33512" y="-1295"/>
                  <a:pt x="74789" y="0"/>
                </a:cubicBezTo>
                <a:cubicBezTo>
                  <a:pt x="413248" y="24705"/>
                  <a:pt x="666775" y="-17871"/>
                  <a:pt x="897750" y="0"/>
                </a:cubicBezTo>
                <a:cubicBezTo>
                  <a:pt x="1128725" y="17871"/>
                  <a:pt x="1224132" y="23184"/>
                  <a:pt x="1481787" y="0"/>
                </a:cubicBezTo>
                <a:cubicBezTo>
                  <a:pt x="1739442" y="-23184"/>
                  <a:pt x="1924849" y="-8571"/>
                  <a:pt x="2225106" y="0"/>
                </a:cubicBezTo>
                <a:cubicBezTo>
                  <a:pt x="2525363" y="8571"/>
                  <a:pt x="2485040" y="-17009"/>
                  <a:pt x="2649860" y="0"/>
                </a:cubicBezTo>
                <a:cubicBezTo>
                  <a:pt x="2814680" y="17009"/>
                  <a:pt x="3145503" y="-10093"/>
                  <a:pt x="3393179" y="0"/>
                </a:cubicBezTo>
                <a:cubicBezTo>
                  <a:pt x="3640855" y="10093"/>
                  <a:pt x="3705416" y="-4617"/>
                  <a:pt x="3977216" y="0"/>
                </a:cubicBezTo>
                <a:cubicBezTo>
                  <a:pt x="4249016" y="4617"/>
                  <a:pt x="4379320" y="-19490"/>
                  <a:pt x="4561253" y="0"/>
                </a:cubicBezTo>
                <a:cubicBezTo>
                  <a:pt x="4743186" y="19490"/>
                  <a:pt x="4961826" y="-6945"/>
                  <a:pt x="5065648" y="0"/>
                </a:cubicBezTo>
                <a:cubicBezTo>
                  <a:pt x="5169471" y="6945"/>
                  <a:pt x="5400674" y="-10427"/>
                  <a:pt x="5649685" y="0"/>
                </a:cubicBezTo>
                <a:cubicBezTo>
                  <a:pt x="5898696" y="10427"/>
                  <a:pt x="6039789" y="-28705"/>
                  <a:pt x="6233722" y="0"/>
                </a:cubicBezTo>
                <a:cubicBezTo>
                  <a:pt x="6427655" y="28705"/>
                  <a:pt x="6554744" y="9362"/>
                  <a:pt x="6738117" y="0"/>
                </a:cubicBezTo>
                <a:cubicBezTo>
                  <a:pt x="6921490" y="-9362"/>
                  <a:pt x="7090697" y="-16419"/>
                  <a:pt x="7322154" y="0"/>
                </a:cubicBezTo>
                <a:cubicBezTo>
                  <a:pt x="7553611" y="16419"/>
                  <a:pt x="7877602" y="-2873"/>
                  <a:pt x="8038926" y="0"/>
                </a:cubicBezTo>
                <a:cubicBezTo>
                  <a:pt x="8083574" y="-3207"/>
                  <a:pt x="8119744" y="28612"/>
                  <a:pt x="8113715" y="74789"/>
                </a:cubicBezTo>
                <a:cubicBezTo>
                  <a:pt x="8118959" y="180469"/>
                  <a:pt x="8108963" y="270852"/>
                  <a:pt x="8113715" y="373938"/>
                </a:cubicBezTo>
                <a:cubicBezTo>
                  <a:pt x="8116850" y="423409"/>
                  <a:pt x="8082839" y="448857"/>
                  <a:pt x="8038926" y="448727"/>
                </a:cubicBezTo>
                <a:cubicBezTo>
                  <a:pt x="7826495" y="448995"/>
                  <a:pt x="7692835" y="467359"/>
                  <a:pt x="7534531" y="448727"/>
                </a:cubicBezTo>
                <a:cubicBezTo>
                  <a:pt x="7376227" y="430095"/>
                  <a:pt x="7068827" y="454776"/>
                  <a:pt x="6950494" y="448727"/>
                </a:cubicBezTo>
                <a:cubicBezTo>
                  <a:pt x="6832161" y="442678"/>
                  <a:pt x="6647960" y="443800"/>
                  <a:pt x="6525740" y="448727"/>
                </a:cubicBezTo>
                <a:cubicBezTo>
                  <a:pt x="6403520" y="453654"/>
                  <a:pt x="6058829" y="463270"/>
                  <a:pt x="5862062" y="448727"/>
                </a:cubicBezTo>
                <a:cubicBezTo>
                  <a:pt x="5665295" y="434184"/>
                  <a:pt x="5404960" y="475890"/>
                  <a:pt x="5278025" y="448727"/>
                </a:cubicBezTo>
                <a:cubicBezTo>
                  <a:pt x="5151090" y="421564"/>
                  <a:pt x="5002143" y="448542"/>
                  <a:pt x="4853271" y="448727"/>
                </a:cubicBezTo>
                <a:cubicBezTo>
                  <a:pt x="4704399" y="448912"/>
                  <a:pt x="4486927" y="451632"/>
                  <a:pt x="4189593" y="448727"/>
                </a:cubicBezTo>
                <a:cubicBezTo>
                  <a:pt x="3892259" y="445822"/>
                  <a:pt x="3946778" y="434030"/>
                  <a:pt x="3764839" y="448727"/>
                </a:cubicBezTo>
                <a:cubicBezTo>
                  <a:pt x="3582900" y="463424"/>
                  <a:pt x="3320904" y="442514"/>
                  <a:pt x="3021520" y="448727"/>
                </a:cubicBezTo>
                <a:cubicBezTo>
                  <a:pt x="2722136" y="454940"/>
                  <a:pt x="2792146" y="435647"/>
                  <a:pt x="2596766" y="448727"/>
                </a:cubicBezTo>
                <a:cubicBezTo>
                  <a:pt x="2401386" y="461807"/>
                  <a:pt x="2133329" y="429734"/>
                  <a:pt x="1933088" y="448727"/>
                </a:cubicBezTo>
                <a:cubicBezTo>
                  <a:pt x="1732847" y="467720"/>
                  <a:pt x="1308963" y="485355"/>
                  <a:pt x="1110127" y="448727"/>
                </a:cubicBezTo>
                <a:cubicBezTo>
                  <a:pt x="911291" y="412099"/>
                  <a:pt x="392838" y="472774"/>
                  <a:pt x="74789" y="448727"/>
                </a:cubicBezTo>
                <a:cubicBezTo>
                  <a:pt x="42296" y="444952"/>
                  <a:pt x="-6441" y="421057"/>
                  <a:pt x="0" y="373938"/>
                </a:cubicBezTo>
                <a:cubicBezTo>
                  <a:pt x="1670" y="228525"/>
                  <a:pt x="-5457" y="148228"/>
                  <a:pt x="0" y="74789"/>
                </a:cubicBezTo>
                <a:close/>
              </a:path>
              <a:path w="8113715" h="448727" stroke="0" extrusionOk="0">
                <a:moveTo>
                  <a:pt x="0" y="74789"/>
                </a:moveTo>
                <a:cubicBezTo>
                  <a:pt x="3606" y="42557"/>
                  <a:pt x="38217" y="-1175"/>
                  <a:pt x="74789" y="0"/>
                </a:cubicBezTo>
                <a:cubicBezTo>
                  <a:pt x="228946" y="36893"/>
                  <a:pt x="502520" y="-24862"/>
                  <a:pt x="818108" y="0"/>
                </a:cubicBezTo>
                <a:cubicBezTo>
                  <a:pt x="1133696" y="24862"/>
                  <a:pt x="1230459" y="23986"/>
                  <a:pt x="1561428" y="0"/>
                </a:cubicBezTo>
                <a:cubicBezTo>
                  <a:pt x="1892397" y="-23986"/>
                  <a:pt x="2015517" y="-21811"/>
                  <a:pt x="2304747" y="0"/>
                </a:cubicBezTo>
                <a:cubicBezTo>
                  <a:pt x="2593977" y="21811"/>
                  <a:pt x="2801616" y="6683"/>
                  <a:pt x="3048067" y="0"/>
                </a:cubicBezTo>
                <a:cubicBezTo>
                  <a:pt x="3294518" y="-6683"/>
                  <a:pt x="3430420" y="-7879"/>
                  <a:pt x="3632104" y="0"/>
                </a:cubicBezTo>
                <a:cubicBezTo>
                  <a:pt x="3833788" y="7879"/>
                  <a:pt x="3913910" y="-4941"/>
                  <a:pt x="4136499" y="0"/>
                </a:cubicBezTo>
                <a:cubicBezTo>
                  <a:pt x="4359089" y="4941"/>
                  <a:pt x="4501156" y="-24828"/>
                  <a:pt x="4640894" y="0"/>
                </a:cubicBezTo>
                <a:cubicBezTo>
                  <a:pt x="4780633" y="24828"/>
                  <a:pt x="5026430" y="23244"/>
                  <a:pt x="5145290" y="0"/>
                </a:cubicBezTo>
                <a:cubicBezTo>
                  <a:pt x="5264150" y="-23244"/>
                  <a:pt x="5581246" y="2186"/>
                  <a:pt x="5729326" y="0"/>
                </a:cubicBezTo>
                <a:cubicBezTo>
                  <a:pt x="5877406" y="-2186"/>
                  <a:pt x="6093095" y="28648"/>
                  <a:pt x="6313363" y="0"/>
                </a:cubicBezTo>
                <a:cubicBezTo>
                  <a:pt x="6533631" y="-28648"/>
                  <a:pt x="6689629" y="-18469"/>
                  <a:pt x="6897400" y="0"/>
                </a:cubicBezTo>
                <a:cubicBezTo>
                  <a:pt x="7105171" y="18469"/>
                  <a:pt x="7249741" y="7230"/>
                  <a:pt x="7401795" y="0"/>
                </a:cubicBezTo>
                <a:cubicBezTo>
                  <a:pt x="7553849" y="-7230"/>
                  <a:pt x="7884170" y="-14121"/>
                  <a:pt x="8038926" y="0"/>
                </a:cubicBezTo>
                <a:cubicBezTo>
                  <a:pt x="8077284" y="-7006"/>
                  <a:pt x="8112729" y="32719"/>
                  <a:pt x="8113715" y="74789"/>
                </a:cubicBezTo>
                <a:cubicBezTo>
                  <a:pt x="8102610" y="148685"/>
                  <a:pt x="8108593" y="240951"/>
                  <a:pt x="8113715" y="373938"/>
                </a:cubicBezTo>
                <a:cubicBezTo>
                  <a:pt x="8111450" y="415264"/>
                  <a:pt x="8079444" y="447890"/>
                  <a:pt x="8038926" y="448727"/>
                </a:cubicBezTo>
                <a:cubicBezTo>
                  <a:pt x="7823997" y="454053"/>
                  <a:pt x="7647278" y="443795"/>
                  <a:pt x="7454889" y="448727"/>
                </a:cubicBezTo>
                <a:cubicBezTo>
                  <a:pt x="7262500" y="453659"/>
                  <a:pt x="7077827" y="418115"/>
                  <a:pt x="6791211" y="448727"/>
                </a:cubicBezTo>
                <a:cubicBezTo>
                  <a:pt x="6504595" y="479339"/>
                  <a:pt x="6367908" y="430085"/>
                  <a:pt x="6207174" y="448727"/>
                </a:cubicBezTo>
                <a:cubicBezTo>
                  <a:pt x="6046440" y="467369"/>
                  <a:pt x="5922810" y="432122"/>
                  <a:pt x="5782421" y="448727"/>
                </a:cubicBezTo>
                <a:cubicBezTo>
                  <a:pt x="5642032" y="465332"/>
                  <a:pt x="5341439" y="465750"/>
                  <a:pt x="5198384" y="448727"/>
                </a:cubicBezTo>
                <a:cubicBezTo>
                  <a:pt x="5055329" y="431704"/>
                  <a:pt x="4640957" y="459947"/>
                  <a:pt x="4455064" y="448727"/>
                </a:cubicBezTo>
                <a:cubicBezTo>
                  <a:pt x="4269171" y="437507"/>
                  <a:pt x="4027857" y="453253"/>
                  <a:pt x="3871028" y="448727"/>
                </a:cubicBezTo>
                <a:cubicBezTo>
                  <a:pt x="3714199" y="444201"/>
                  <a:pt x="3460463" y="420286"/>
                  <a:pt x="3286991" y="448727"/>
                </a:cubicBezTo>
                <a:cubicBezTo>
                  <a:pt x="3113519" y="477168"/>
                  <a:pt x="2817891" y="420201"/>
                  <a:pt x="2623313" y="448727"/>
                </a:cubicBezTo>
                <a:cubicBezTo>
                  <a:pt x="2428735" y="477253"/>
                  <a:pt x="2183908" y="456203"/>
                  <a:pt x="2039276" y="448727"/>
                </a:cubicBezTo>
                <a:cubicBezTo>
                  <a:pt x="1894644" y="441251"/>
                  <a:pt x="1456134" y="432250"/>
                  <a:pt x="1295957" y="448727"/>
                </a:cubicBezTo>
                <a:cubicBezTo>
                  <a:pt x="1135780" y="465204"/>
                  <a:pt x="593532" y="453494"/>
                  <a:pt x="74789" y="448727"/>
                </a:cubicBezTo>
                <a:cubicBezTo>
                  <a:pt x="37749" y="455496"/>
                  <a:pt x="-10099" y="414761"/>
                  <a:pt x="0" y="373938"/>
                </a:cubicBezTo>
                <a:cubicBezTo>
                  <a:pt x="3076" y="303622"/>
                  <a:pt x="-10182" y="220158"/>
                  <a:pt x="0" y="74789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388164739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يعدُّ معدل دوران الحسابات المدينة المرتفع مؤشرًا إيجابيًا </a:t>
            </a:r>
            <a:r>
              <a:rPr lang="ar-EG" sz="1600" b="1" dirty="0">
                <a:solidFill>
                  <a:schemeClr val="tx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على </a:t>
            </a:r>
            <a:r>
              <a:rPr lang="ar-EG" sz="1600" b="1" dirty="0">
                <a:solidFill>
                  <a:srgbClr val="FFFF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الكفاءة المالية والإدارية للشركة</a:t>
            </a:r>
            <a:endParaRPr lang="en-US" sz="1600" b="1" dirty="0">
              <a:solidFill>
                <a:srgbClr val="FFFF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24B3FA4-F8D4-02CD-1BA4-DA1296D3E258}"/>
              </a:ext>
            </a:extLst>
          </p:cNvPr>
          <p:cNvSpPr/>
          <p:nvPr/>
        </p:nvSpPr>
        <p:spPr>
          <a:xfrm>
            <a:off x="1456606" y="1687580"/>
            <a:ext cx="8104191" cy="766831"/>
          </a:xfrm>
          <a:custGeom>
            <a:avLst/>
            <a:gdLst>
              <a:gd name="connsiteX0" fmla="*/ 0 w 8104191"/>
              <a:gd name="connsiteY0" fmla="*/ 127808 h 766831"/>
              <a:gd name="connsiteX1" fmla="*/ 127808 w 8104191"/>
              <a:gd name="connsiteY1" fmla="*/ 0 h 766831"/>
              <a:gd name="connsiteX2" fmla="*/ 781856 w 8104191"/>
              <a:gd name="connsiteY2" fmla="*/ 0 h 766831"/>
              <a:gd name="connsiteX3" fmla="*/ 1514390 w 8104191"/>
              <a:gd name="connsiteY3" fmla="*/ 0 h 766831"/>
              <a:gd name="connsiteX4" fmla="*/ 2011466 w 8104191"/>
              <a:gd name="connsiteY4" fmla="*/ 0 h 766831"/>
              <a:gd name="connsiteX5" fmla="*/ 2430057 w 8104191"/>
              <a:gd name="connsiteY5" fmla="*/ 0 h 766831"/>
              <a:gd name="connsiteX6" fmla="*/ 2927133 w 8104191"/>
              <a:gd name="connsiteY6" fmla="*/ 0 h 766831"/>
              <a:gd name="connsiteX7" fmla="*/ 3502695 w 8104191"/>
              <a:gd name="connsiteY7" fmla="*/ 0 h 766831"/>
              <a:gd name="connsiteX8" fmla="*/ 4156743 w 8104191"/>
              <a:gd name="connsiteY8" fmla="*/ 0 h 766831"/>
              <a:gd name="connsiteX9" fmla="*/ 4653820 w 8104191"/>
              <a:gd name="connsiteY9" fmla="*/ 0 h 766831"/>
              <a:gd name="connsiteX10" fmla="*/ 5464839 w 8104191"/>
              <a:gd name="connsiteY10" fmla="*/ 0 h 766831"/>
              <a:gd name="connsiteX11" fmla="*/ 6118887 w 8104191"/>
              <a:gd name="connsiteY11" fmla="*/ 0 h 766831"/>
              <a:gd name="connsiteX12" fmla="*/ 6929906 w 8104191"/>
              <a:gd name="connsiteY12" fmla="*/ 0 h 766831"/>
              <a:gd name="connsiteX13" fmla="*/ 7976383 w 8104191"/>
              <a:gd name="connsiteY13" fmla="*/ 0 h 766831"/>
              <a:gd name="connsiteX14" fmla="*/ 8104191 w 8104191"/>
              <a:gd name="connsiteY14" fmla="*/ 127808 h 766831"/>
              <a:gd name="connsiteX15" fmla="*/ 8104191 w 8104191"/>
              <a:gd name="connsiteY15" fmla="*/ 639023 h 766831"/>
              <a:gd name="connsiteX16" fmla="*/ 7976383 w 8104191"/>
              <a:gd name="connsiteY16" fmla="*/ 766831 h 766831"/>
              <a:gd name="connsiteX17" fmla="*/ 7243849 w 8104191"/>
              <a:gd name="connsiteY17" fmla="*/ 766831 h 766831"/>
              <a:gd name="connsiteX18" fmla="*/ 6589801 w 8104191"/>
              <a:gd name="connsiteY18" fmla="*/ 766831 h 766831"/>
              <a:gd name="connsiteX19" fmla="*/ 5778782 w 8104191"/>
              <a:gd name="connsiteY19" fmla="*/ 766831 h 766831"/>
              <a:gd name="connsiteX20" fmla="*/ 5203220 w 8104191"/>
              <a:gd name="connsiteY20" fmla="*/ 766831 h 766831"/>
              <a:gd name="connsiteX21" fmla="*/ 4706143 w 8104191"/>
              <a:gd name="connsiteY21" fmla="*/ 766831 h 766831"/>
              <a:gd name="connsiteX22" fmla="*/ 4052096 w 8104191"/>
              <a:gd name="connsiteY22" fmla="*/ 766831 h 766831"/>
              <a:gd name="connsiteX23" fmla="*/ 3319562 w 8104191"/>
              <a:gd name="connsiteY23" fmla="*/ 766831 h 766831"/>
              <a:gd name="connsiteX24" fmla="*/ 2508542 w 8104191"/>
              <a:gd name="connsiteY24" fmla="*/ 766831 h 766831"/>
              <a:gd name="connsiteX25" fmla="*/ 1776009 w 8104191"/>
              <a:gd name="connsiteY25" fmla="*/ 766831 h 766831"/>
              <a:gd name="connsiteX26" fmla="*/ 964989 w 8104191"/>
              <a:gd name="connsiteY26" fmla="*/ 766831 h 766831"/>
              <a:gd name="connsiteX27" fmla="*/ 127808 w 8104191"/>
              <a:gd name="connsiteY27" fmla="*/ 766831 h 766831"/>
              <a:gd name="connsiteX28" fmla="*/ 0 w 8104191"/>
              <a:gd name="connsiteY28" fmla="*/ 639023 h 766831"/>
              <a:gd name="connsiteX29" fmla="*/ 0 w 8104191"/>
              <a:gd name="connsiteY29" fmla="*/ 127808 h 766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104191" h="766831" fill="none" extrusionOk="0">
                <a:moveTo>
                  <a:pt x="0" y="127808"/>
                </a:moveTo>
                <a:cubicBezTo>
                  <a:pt x="8428" y="65037"/>
                  <a:pt x="59901" y="-1602"/>
                  <a:pt x="127808" y="0"/>
                </a:cubicBezTo>
                <a:cubicBezTo>
                  <a:pt x="303854" y="29801"/>
                  <a:pt x="578248" y="-17234"/>
                  <a:pt x="781856" y="0"/>
                </a:cubicBezTo>
                <a:cubicBezTo>
                  <a:pt x="985464" y="17234"/>
                  <a:pt x="1161906" y="-14249"/>
                  <a:pt x="1514390" y="0"/>
                </a:cubicBezTo>
                <a:cubicBezTo>
                  <a:pt x="1866874" y="14249"/>
                  <a:pt x="1908310" y="-7586"/>
                  <a:pt x="2011466" y="0"/>
                </a:cubicBezTo>
                <a:cubicBezTo>
                  <a:pt x="2114622" y="7586"/>
                  <a:pt x="2234093" y="12633"/>
                  <a:pt x="2430057" y="0"/>
                </a:cubicBezTo>
                <a:cubicBezTo>
                  <a:pt x="2626021" y="-12633"/>
                  <a:pt x="2728340" y="12049"/>
                  <a:pt x="2927133" y="0"/>
                </a:cubicBezTo>
                <a:cubicBezTo>
                  <a:pt x="3125926" y="-12049"/>
                  <a:pt x="3241777" y="28215"/>
                  <a:pt x="3502695" y="0"/>
                </a:cubicBezTo>
                <a:cubicBezTo>
                  <a:pt x="3763613" y="-28215"/>
                  <a:pt x="3931505" y="10234"/>
                  <a:pt x="4156743" y="0"/>
                </a:cubicBezTo>
                <a:cubicBezTo>
                  <a:pt x="4381981" y="-10234"/>
                  <a:pt x="4495540" y="-13618"/>
                  <a:pt x="4653820" y="0"/>
                </a:cubicBezTo>
                <a:cubicBezTo>
                  <a:pt x="4812100" y="13618"/>
                  <a:pt x="5287978" y="16556"/>
                  <a:pt x="5464839" y="0"/>
                </a:cubicBezTo>
                <a:cubicBezTo>
                  <a:pt x="5641700" y="-16556"/>
                  <a:pt x="5942361" y="28103"/>
                  <a:pt x="6118887" y="0"/>
                </a:cubicBezTo>
                <a:cubicBezTo>
                  <a:pt x="6295413" y="-28103"/>
                  <a:pt x="6732225" y="2512"/>
                  <a:pt x="6929906" y="0"/>
                </a:cubicBezTo>
                <a:cubicBezTo>
                  <a:pt x="7127587" y="-2512"/>
                  <a:pt x="7548063" y="-1512"/>
                  <a:pt x="7976383" y="0"/>
                </a:cubicBezTo>
                <a:cubicBezTo>
                  <a:pt x="8043235" y="13675"/>
                  <a:pt x="8107185" y="52180"/>
                  <a:pt x="8104191" y="127808"/>
                </a:cubicBezTo>
                <a:cubicBezTo>
                  <a:pt x="8088250" y="372622"/>
                  <a:pt x="8081601" y="451528"/>
                  <a:pt x="8104191" y="639023"/>
                </a:cubicBezTo>
                <a:cubicBezTo>
                  <a:pt x="8104853" y="702914"/>
                  <a:pt x="8052022" y="751893"/>
                  <a:pt x="7976383" y="766831"/>
                </a:cubicBezTo>
                <a:cubicBezTo>
                  <a:pt x="7647308" y="746653"/>
                  <a:pt x="7593558" y="746160"/>
                  <a:pt x="7243849" y="766831"/>
                </a:cubicBezTo>
                <a:cubicBezTo>
                  <a:pt x="6894140" y="787502"/>
                  <a:pt x="6908874" y="776603"/>
                  <a:pt x="6589801" y="766831"/>
                </a:cubicBezTo>
                <a:cubicBezTo>
                  <a:pt x="6270728" y="757059"/>
                  <a:pt x="5968411" y="754857"/>
                  <a:pt x="5778782" y="766831"/>
                </a:cubicBezTo>
                <a:cubicBezTo>
                  <a:pt x="5589153" y="778805"/>
                  <a:pt x="5369700" y="773459"/>
                  <a:pt x="5203220" y="766831"/>
                </a:cubicBezTo>
                <a:cubicBezTo>
                  <a:pt x="5036740" y="760203"/>
                  <a:pt x="4912894" y="773951"/>
                  <a:pt x="4706143" y="766831"/>
                </a:cubicBezTo>
                <a:cubicBezTo>
                  <a:pt x="4499392" y="759711"/>
                  <a:pt x="4323856" y="791413"/>
                  <a:pt x="4052096" y="766831"/>
                </a:cubicBezTo>
                <a:cubicBezTo>
                  <a:pt x="3780336" y="742249"/>
                  <a:pt x="3528354" y="767046"/>
                  <a:pt x="3319562" y="766831"/>
                </a:cubicBezTo>
                <a:cubicBezTo>
                  <a:pt x="3110770" y="766616"/>
                  <a:pt x="2751432" y="762568"/>
                  <a:pt x="2508542" y="766831"/>
                </a:cubicBezTo>
                <a:cubicBezTo>
                  <a:pt x="2265652" y="771094"/>
                  <a:pt x="1959969" y="802565"/>
                  <a:pt x="1776009" y="766831"/>
                </a:cubicBezTo>
                <a:cubicBezTo>
                  <a:pt x="1592049" y="731097"/>
                  <a:pt x="1242107" y="763382"/>
                  <a:pt x="964989" y="766831"/>
                </a:cubicBezTo>
                <a:cubicBezTo>
                  <a:pt x="687871" y="770280"/>
                  <a:pt x="298797" y="775636"/>
                  <a:pt x="127808" y="766831"/>
                </a:cubicBezTo>
                <a:cubicBezTo>
                  <a:pt x="63943" y="759871"/>
                  <a:pt x="-1304" y="714004"/>
                  <a:pt x="0" y="639023"/>
                </a:cubicBezTo>
                <a:cubicBezTo>
                  <a:pt x="-23604" y="498158"/>
                  <a:pt x="-10518" y="263467"/>
                  <a:pt x="0" y="127808"/>
                </a:cubicBezTo>
                <a:close/>
              </a:path>
              <a:path w="8104191" h="766831" stroke="0" extrusionOk="0">
                <a:moveTo>
                  <a:pt x="0" y="127808"/>
                </a:moveTo>
                <a:cubicBezTo>
                  <a:pt x="-14742" y="48129"/>
                  <a:pt x="48924" y="3114"/>
                  <a:pt x="127808" y="0"/>
                </a:cubicBezTo>
                <a:cubicBezTo>
                  <a:pt x="338887" y="-25695"/>
                  <a:pt x="543142" y="-5188"/>
                  <a:pt x="938827" y="0"/>
                </a:cubicBezTo>
                <a:cubicBezTo>
                  <a:pt x="1334512" y="5188"/>
                  <a:pt x="1324126" y="-3512"/>
                  <a:pt x="1514390" y="0"/>
                </a:cubicBezTo>
                <a:cubicBezTo>
                  <a:pt x="1704654" y="3512"/>
                  <a:pt x="1864951" y="-7338"/>
                  <a:pt x="2011466" y="0"/>
                </a:cubicBezTo>
                <a:cubicBezTo>
                  <a:pt x="2157981" y="7338"/>
                  <a:pt x="2494415" y="-19558"/>
                  <a:pt x="2744000" y="0"/>
                </a:cubicBezTo>
                <a:cubicBezTo>
                  <a:pt x="2993585" y="19558"/>
                  <a:pt x="3146574" y="13435"/>
                  <a:pt x="3319562" y="0"/>
                </a:cubicBezTo>
                <a:cubicBezTo>
                  <a:pt x="3492550" y="-13435"/>
                  <a:pt x="3964749" y="-30172"/>
                  <a:pt x="4130581" y="0"/>
                </a:cubicBezTo>
                <a:cubicBezTo>
                  <a:pt x="4296413" y="30172"/>
                  <a:pt x="4525450" y="4069"/>
                  <a:pt x="4627658" y="0"/>
                </a:cubicBezTo>
                <a:cubicBezTo>
                  <a:pt x="4729866" y="-4069"/>
                  <a:pt x="5244814" y="2230"/>
                  <a:pt x="5438677" y="0"/>
                </a:cubicBezTo>
                <a:cubicBezTo>
                  <a:pt x="5632540" y="-2230"/>
                  <a:pt x="5698503" y="-18554"/>
                  <a:pt x="5857268" y="0"/>
                </a:cubicBezTo>
                <a:cubicBezTo>
                  <a:pt x="6016033" y="18554"/>
                  <a:pt x="6237818" y="-24231"/>
                  <a:pt x="6511316" y="0"/>
                </a:cubicBezTo>
                <a:cubicBezTo>
                  <a:pt x="6784814" y="24231"/>
                  <a:pt x="6988665" y="6228"/>
                  <a:pt x="7165364" y="0"/>
                </a:cubicBezTo>
                <a:cubicBezTo>
                  <a:pt x="7342063" y="-6228"/>
                  <a:pt x="7672916" y="-25124"/>
                  <a:pt x="7976383" y="0"/>
                </a:cubicBezTo>
                <a:cubicBezTo>
                  <a:pt x="8051520" y="5574"/>
                  <a:pt x="8107075" y="54697"/>
                  <a:pt x="8104191" y="127808"/>
                </a:cubicBezTo>
                <a:cubicBezTo>
                  <a:pt x="8115573" y="292582"/>
                  <a:pt x="8127432" y="408833"/>
                  <a:pt x="8104191" y="639023"/>
                </a:cubicBezTo>
                <a:cubicBezTo>
                  <a:pt x="8091548" y="697697"/>
                  <a:pt x="8044866" y="763687"/>
                  <a:pt x="7976383" y="766831"/>
                </a:cubicBezTo>
                <a:cubicBezTo>
                  <a:pt x="7779963" y="731563"/>
                  <a:pt x="7551299" y="783308"/>
                  <a:pt x="7243849" y="766831"/>
                </a:cubicBezTo>
                <a:cubicBezTo>
                  <a:pt x="6936399" y="750354"/>
                  <a:pt x="6945276" y="787508"/>
                  <a:pt x="6825259" y="766831"/>
                </a:cubicBezTo>
                <a:cubicBezTo>
                  <a:pt x="6705242" y="746155"/>
                  <a:pt x="6562759" y="765260"/>
                  <a:pt x="6328182" y="766831"/>
                </a:cubicBezTo>
                <a:cubicBezTo>
                  <a:pt x="6093605" y="768402"/>
                  <a:pt x="5756605" y="758868"/>
                  <a:pt x="5517163" y="766831"/>
                </a:cubicBezTo>
                <a:cubicBezTo>
                  <a:pt x="5277721" y="774794"/>
                  <a:pt x="5069747" y="756889"/>
                  <a:pt x="4863115" y="766831"/>
                </a:cubicBezTo>
                <a:cubicBezTo>
                  <a:pt x="4656483" y="776773"/>
                  <a:pt x="4568812" y="788088"/>
                  <a:pt x="4366039" y="766831"/>
                </a:cubicBezTo>
                <a:cubicBezTo>
                  <a:pt x="4163266" y="745574"/>
                  <a:pt x="3858715" y="738259"/>
                  <a:pt x="3711991" y="766831"/>
                </a:cubicBezTo>
                <a:cubicBezTo>
                  <a:pt x="3565267" y="795403"/>
                  <a:pt x="3418110" y="766811"/>
                  <a:pt x="3293400" y="766831"/>
                </a:cubicBezTo>
                <a:cubicBezTo>
                  <a:pt x="3168690" y="766851"/>
                  <a:pt x="3051050" y="748923"/>
                  <a:pt x="2874809" y="766831"/>
                </a:cubicBezTo>
                <a:cubicBezTo>
                  <a:pt x="2698568" y="784739"/>
                  <a:pt x="2427565" y="755914"/>
                  <a:pt x="2220761" y="766831"/>
                </a:cubicBezTo>
                <a:cubicBezTo>
                  <a:pt x="2013957" y="777748"/>
                  <a:pt x="1884177" y="780436"/>
                  <a:pt x="1723685" y="766831"/>
                </a:cubicBezTo>
                <a:cubicBezTo>
                  <a:pt x="1563193" y="753226"/>
                  <a:pt x="1185022" y="783338"/>
                  <a:pt x="991151" y="766831"/>
                </a:cubicBezTo>
                <a:cubicBezTo>
                  <a:pt x="797280" y="750324"/>
                  <a:pt x="383187" y="753623"/>
                  <a:pt x="127808" y="766831"/>
                </a:cubicBezTo>
                <a:cubicBezTo>
                  <a:pt x="54795" y="774396"/>
                  <a:pt x="-2596" y="701435"/>
                  <a:pt x="0" y="639023"/>
                </a:cubicBezTo>
                <a:cubicBezTo>
                  <a:pt x="-3012" y="388329"/>
                  <a:pt x="-3322" y="351854"/>
                  <a:pt x="0" y="127808"/>
                </a:cubicBezTo>
                <a:close/>
              </a:path>
            </a:pathLst>
          </a:custGeom>
          <a:pattFill prst="pct5">
            <a:fgClr>
              <a:schemeClr val="tx2">
                <a:lumMod val="20000"/>
                <a:lumOff val="80000"/>
              </a:schemeClr>
            </a:fgClr>
            <a:bgClr>
              <a:schemeClr val="tx1"/>
            </a:bgClr>
          </a:pattFill>
          <a:ln>
            <a:solidFill>
              <a:srgbClr val="00B05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كلما زادت سرعة تحصيل الحسابات المدينة، </a:t>
            </a:r>
            <a:r>
              <a:rPr lang="ar-EG" sz="1400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زادت السيولة النقدية المتاحة </a:t>
            </a:r>
            <a:r>
              <a:rPr lang="ar-EG" sz="1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للشركة للاستخدام في العمليات اليومية، وسداد الديون، والاستثمار في الفرص الجديدة</a:t>
            </a:r>
            <a:endParaRPr lang="en-US" sz="14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6C69EBD-4A50-02F2-499F-BD452CC2F27E}"/>
              </a:ext>
            </a:extLst>
          </p:cNvPr>
          <p:cNvSpPr/>
          <p:nvPr/>
        </p:nvSpPr>
        <p:spPr>
          <a:xfrm>
            <a:off x="1520938" y="3607986"/>
            <a:ext cx="8039859" cy="766831"/>
          </a:xfrm>
          <a:custGeom>
            <a:avLst/>
            <a:gdLst>
              <a:gd name="connsiteX0" fmla="*/ 0 w 8039859"/>
              <a:gd name="connsiteY0" fmla="*/ 127808 h 766831"/>
              <a:gd name="connsiteX1" fmla="*/ 127808 w 8039859"/>
              <a:gd name="connsiteY1" fmla="*/ 0 h 766831"/>
              <a:gd name="connsiteX2" fmla="*/ 776495 w 8039859"/>
              <a:gd name="connsiteY2" fmla="*/ 0 h 766831"/>
              <a:gd name="connsiteX3" fmla="*/ 1503024 w 8039859"/>
              <a:gd name="connsiteY3" fmla="*/ 0 h 766831"/>
              <a:gd name="connsiteX4" fmla="*/ 1996026 w 8039859"/>
              <a:gd name="connsiteY4" fmla="*/ 0 h 766831"/>
              <a:gd name="connsiteX5" fmla="*/ 2411186 w 8039859"/>
              <a:gd name="connsiteY5" fmla="*/ 0 h 766831"/>
              <a:gd name="connsiteX6" fmla="*/ 2904188 w 8039859"/>
              <a:gd name="connsiteY6" fmla="*/ 0 h 766831"/>
              <a:gd name="connsiteX7" fmla="*/ 3475032 w 8039859"/>
              <a:gd name="connsiteY7" fmla="*/ 0 h 766831"/>
              <a:gd name="connsiteX8" fmla="*/ 4123719 w 8039859"/>
              <a:gd name="connsiteY8" fmla="*/ 0 h 766831"/>
              <a:gd name="connsiteX9" fmla="*/ 4616721 w 8039859"/>
              <a:gd name="connsiteY9" fmla="*/ 0 h 766831"/>
              <a:gd name="connsiteX10" fmla="*/ 5421093 w 8039859"/>
              <a:gd name="connsiteY10" fmla="*/ 0 h 766831"/>
              <a:gd name="connsiteX11" fmla="*/ 6069780 w 8039859"/>
              <a:gd name="connsiteY11" fmla="*/ 0 h 766831"/>
              <a:gd name="connsiteX12" fmla="*/ 6874152 w 8039859"/>
              <a:gd name="connsiteY12" fmla="*/ 0 h 766831"/>
              <a:gd name="connsiteX13" fmla="*/ 7912051 w 8039859"/>
              <a:gd name="connsiteY13" fmla="*/ 0 h 766831"/>
              <a:gd name="connsiteX14" fmla="*/ 8039859 w 8039859"/>
              <a:gd name="connsiteY14" fmla="*/ 127808 h 766831"/>
              <a:gd name="connsiteX15" fmla="*/ 8039859 w 8039859"/>
              <a:gd name="connsiteY15" fmla="*/ 639023 h 766831"/>
              <a:gd name="connsiteX16" fmla="*/ 7912051 w 8039859"/>
              <a:gd name="connsiteY16" fmla="*/ 766831 h 766831"/>
              <a:gd name="connsiteX17" fmla="*/ 7185522 w 8039859"/>
              <a:gd name="connsiteY17" fmla="*/ 766831 h 766831"/>
              <a:gd name="connsiteX18" fmla="*/ 6536835 w 8039859"/>
              <a:gd name="connsiteY18" fmla="*/ 766831 h 766831"/>
              <a:gd name="connsiteX19" fmla="*/ 5732463 w 8039859"/>
              <a:gd name="connsiteY19" fmla="*/ 766831 h 766831"/>
              <a:gd name="connsiteX20" fmla="*/ 5161618 w 8039859"/>
              <a:gd name="connsiteY20" fmla="*/ 766831 h 766831"/>
              <a:gd name="connsiteX21" fmla="*/ 4668616 w 8039859"/>
              <a:gd name="connsiteY21" fmla="*/ 766831 h 766831"/>
              <a:gd name="connsiteX22" fmla="*/ 4019930 w 8039859"/>
              <a:gd name="connsiteY22" fmla="*/ 766831 h 766831"/>
              <a:gd name="connsiteX23" fmla="*/ 3293400 w 8039859"/>
              <a:gd name="connsiteY23" fmla="*/ 766831 h 766831"/>
              <a:gd name="connsiteX24" fmla="*/ 2489028 w 8039859"/>
              <a:gd name="connsiteY24" fmla="*/ 766831 h 766831"/>
              <a:gd name="connsiteX25" fmla="*/ 1762499 w 8039859"/>
              <a:gd name="connsiteY25" fmla="*/ 766831 h 766831"/>
              <a:gd name="connsiteX26" fmla="*/ 958127 w 8039859"/>
              <a:gd name="connsiteY26" fmla="*/ 766831 h 766831"/>
              <a:gd name="connsiteX27" fmla="*/ 127808 w 8039859"/>
              <a:gd name="connsiteY27" fmla="*/ 766831 h 766831"/>
              <a:gd name="connsiteX28" fmla="*/ 0 w 8039859"/>
              <a:gd name="connsiteY28" fmla="*/ 639023 h 766831"/>
              <a:gd name="connsiteX29" fmla="*/ 0 w 8039859"/>
              <a:gd name="connsiteY29" fmla="*/ 127808 h 766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039859" h="766831" fill="none" extrusionOk="0">
                <a:moveTo>
                  <a:pt x="0" y="127808"/>
                </a:moveTo>
                <a:cubicBezTo>
                  <a:pt x="8428" y="65037"/>
                  <a:pt x="59901" y="-1602"/>
                  <a:pt x="127808" y="0"/>
                </a:cubicBezTo>
                <a:cubicBezTo>
                  <a:pt x="300708" y="5245"/>
                  <a:pt x="581531" y="-12878"/>
                  <a:pt x="776495" y="0"/>
                </a:cubicBezTo>
                <a:cubicBezTo>
                  <a:pt x="971459" y="12878"/>
                  <a:pt x="1245615" y="27524"/>
                  <a:pt x="1503024" y="0"/>
                </a:cubicBezTo>
                <a:cubicBezTo>
                  <a:pt x="1760433" y="-27524"/>
                  <a:pt x="1808758" y="-18273"/>
                  <a:pt x="1996026" y="0"/>
                </a:cubicBezTo>
                <a:cubicBezTo>
                  <a:pt x="2183294" y="18273"/>
                  <a:pt x="2238242" y="-19732"/>
                  <a:pt x="2411186" y="0"/>
                </a:cubicBezTo>
                <a:cubicBezTo>
                  <a:pt x="2584130" y="19732"/>
                  <a:pt x="2711485" y="14946"/>
                  <a:pt x="2904188" y="0"/>
                </a:cubicBezTo>
                <a:cubicBezTo>
                  <a:pt x="3096891" y="-14946"/>
                  <a:pt x="3228808" y="15304"/>
                  <a:pt x="3475032" y="0"/>
                </a:cubicBezTo>
                <a:cubicBezTo>
                  <a:pt x="3721256" y="-15304"/>
                  <a:pt x="3820727" y="-9497"/>
                  <a:pt x="4123719" y="0"/>
                </a:cubicBezTo>
                <a:cubicBezTo>
                  <a:pt x="4426711" y="9497"/>
                  <a:pt x="4502504" y="-2113"/>
                  <a:pt x="4616721" y="0"/>
                </a:cubicBezTo>
                <a:cubicBezTo>
                  <a:pt x="4730938" y="2113"/>
                  <a:pt x="5020400" y="23745"/>
                  <a:pt x="5421093" y="0"/>
                </a:cubicBezTo>
                <a:cubicBezTo>
                  <a:pt x="5821786" y="-23745"/>
                  <a:pt x="5863503" y="-26425"/>
                  <a:pt x="6069780" y="0"/>
                </a:cubicBezTo>
                <a:cubicBezTo>
                  <a:pt x="6276057" y="26425"/>
                  <a:pt x="6523804" y="1276"/>
                  <a:pt x="6874152" y="0"/>
                </a:cubicBezTo>
                <a:cubicBezTo>
                  <a:pt x="7224500" y="-1276"/>
                  <a:pt x="7694117" y="39226"/>
                  <a:pt x="7912051" y="0"/>
                </a:cubicBezTo>
                <a:cubicBezTo>
                  <a:pt x="7978903" y="13675"/>
                  <a:pt x="8042853" y="52180"/>
                  <a:pt x="8039859" y="127808"/>
                </a:cubicBezTo>
                <a:cubicBezTo>
                  <a:pt x="8023918" y="372622"/>
                  <a:pt x="8017269" y="451528"/>
                  <a:pt x="8039859" y="639023"/>
                </a:cubicBezTo>
                <a:cubicBezTo>
                  <a:pt x="8040521" y="702914"/>
                  <a:pt x="7987690" y="751893"/>
                  <a:pt x="7912051" y="766831"/>
                </a:cubicBezTo>
                <a:cubicBezTo>
                  <a:pt x="7665048" y="751598"/>
                  <a:pt x="7344349" y="748961"/>
                  <a:pt x="7185522" y="766831"/>
                </a:cubicBezTo>
                <a:cubicBezTo>
                  <a:pt x="7026695" y="784701"/>
                  <a:pt x="6742730" y="797324"/>
                  <a:pt x="6536835" y="766831"/>
                </a:cubicBezTo>
                <a:cubicBezTo>
                  <a:pt x="6330940" y="736338"/>
                  <a:pt x="5948144" y="753634"/>
                  <a:pt x="5732463" y="766831"/>
                </a:cubicBezTo>
                <a:cubicBezTo>
                  <a:pt x="5516782" y="780028"/>
                  <a:pt x="5290263" y="776114"/>
                  <a:pt x="5161618" y="766831"/>
                </a:cubicBezTo>
                <a:cubicBezTo>
                  <a:pt x="5032974" y="757548"/>
                  <a:pt x="4823751" y="786375"/>
                  <a:pt x="4668616" y="766831"/>
                </a:cubicBezTo>
                <a:cubicBezTo>
                  <a:pt x="4513481" y="747287"/>
                  <a:pt x="4329492" y="743548"/>
                  <a:pt x="4019930" y="766831"/>
                </a:cubicBezTo>
                <a:cubicBezTo>
                  <a:pt x="3710368" y="790114"/>
                  <a:pt x="3575832" y="770328"/>
                  <a:pt x="3293400" y="766831"/>
                </a:cubicBezTo>
                <a:cubicBezTo>
                  <a:pt x="3010968" y="763335"/>
                  <a:pt x="2654331" y="793080"/>
                  <a:pt x="2489028" y="766831"/>
                </a:cubicBezTo>
                <a:cubicBezTo>
                  <a:pt x="2323725" y="740582"/>
                  <a:pt x="2044306" y="752426"/>
                  <a:pt x="1762499" y="766831"/>
                </a:cubicBezTo>
                <a:cubicBezTo>
                  <a:pt x="1480692" y="781236"/>
                  <a:pt x="1208914" y="776875"/>
                  <a:pt x="958127" y="766831"/>
                </a:cubicBezTo>
                <a:cubicBezTo>
                  <a:pt x="707340" y="756787"/>
                  <a:pt x="355865" y="788114"/>
                  <a:pt x="127808" y="766831"/>
                </a:cubicBezTo>
                <a:cubicBezTo>
                  <a:pt x="63943" y="759871"/>
                  <a:pt x="-1304" y="714004"/>
                  <a:pt x="0" y="639023"/>
                </a:cubicBezTo>
                <a:cubicBezTo>
                  <a:pt x="-23604" y="498158"/>
                  <a:pt x="-10518" y="263467"/>
                  <a:pt x="0" y="127808"/>
                </a:cubicBezTo>
                <a:close/>
              </a:path>
              <a:path w="8039859" h="766831" stroke="0" extrusionOk="0">
                <a:moveTo>
                  <a:pt x="0" y="127808"/>
                </a:moveTo>
                <a:cubicBezTo>
                  <a:pt x="-14742" y="48129"/>
                  <a:pt x="48924" y="3114"/>
                  <a:pt x="127808" y="0"/>
                </a:cubicBezTo>
                <a:cubicBezTo>
                  <a:pt x="506744" y="-14175"/>
                  <a:pt x="708714" y="-31950"/>
                  <a:pt x="932180" y="0"/>
                </a:cubicBezTo>
                <a:cubicBezTo>
                  <a:pt x="1155646" y="31950"/>
                  <a:pt x="1234762" y="16385"/>
                  <a:pt x="1503024" y="0"/>
                </a:cubicBezTo>
                <a:cubicBezTo>
                  <a:pt x="1771286" y="-16385"/>
                  <a:pt x="1790423" y="-1078"/>
                  <a:pt x="1996026" y="0"/>
                </a:cubicBezTo>
                <a:cubicBezTo>
                  <a:pt x="2201629" y="1078"/>
                  <a:pt x="2400644" y="32412"/>
                  <a:pt x="2722556" y="0"/>
                </a:cubicBezTo>
                <a:cubicBezTo>
                  <a:pt x="3044468" y="-32412"/>
                  <a:pt x="3143874" y="-14313"/>
                  <a:pt x="3293400" y="0"/>
                </a:cubicBezTo>
                <a:cubicBezTo>
                  <a:pt x="3442926" y="14313"/>
                  <a:pt x="3788608" y="-32398"/>
                  <a:pt x="4097772" y="0"/>
                </a:cubicBezTo>
                <a:cubicBezTo>
                  <a:pt x="4406936" y="32398"/>
                  <a:pt x="4351301" y="13242"/>
                  <a:pt x="4590774" y="0"/>
                </a:cubicBezTo>
                <a:cubicBezTo>
                  <a:pt x="4830247" y="-13242"/>
                  <a:pt x="5193894" y="-9059"/>
                  <a:pt x="5395146" y="0"/>
                </a:cubicBezTo>
                <a:cubicBezTo>
                  <a:pt x="5596398" y="9059"/>
                  <a:pt x="5720310" y="18462"/>
                  <a:pt x="5810305" y="0"/>
                </a:cubicBezTo>
                <a:cubicBezTo>
                  <a:pt x="5900300" y="-18462"/>
                  <a:pt x="6175205" y="-30084"/>
                  <a:pt x="6458992" y="0"/>
                </a:cubicBezTo>
                <a:cubicBezTo>
                  <a:pt x="6742779" y="30084"/>
                  <a:pt x="6882128" y="31034"/>
                  <a:pt x="7107679" y="0"/>
                </a:cubicBezTo>
                <a:cubicBezTo>
                  <a:pt x="7333230" y="-31034"/>
                  <a:pt x="7546586" y="-34467"/>
                  <a:pt x="7912051" y="0"/>
                </a:cubicBezTo>
                <a:cubicBezTo>
                  <a:pt x="7987188" y="5574"/>
                  <a:pt x="8042743" y="54697"/>
                  <a:pt x="8039859" y="127808"/>
                </a:cubicBezTo>
                <a:cubicBezTo>
                  <a:pt x="8051241" y="292582"/>
                  <a:pt x="8063100" y="408833"/>
                  <a:pt x="8039859" y="639023"/>
                </a:cubicBezTo>
                <a:cubicBezTo>
                  <a:pt x="8027216" y="697697"/>
                  <a:pt x="7980534" y="763687"/>
                  <a:pt x="7912051" y="766831"/>
                </a:cubicBezTo>
                <a:cubicBezTo>
                  <a:pt x="7652668" y="799835"/>
                  <a:pt x="7487811" y="770063"/>
                  <a:pt x="7185522" y="766831"/>
                </a:cubicBezTo>
                <a:cubicBezTo>
                  <a:pt x="6883233" y="763599"/>
                  <a:pt x="6864910" y="774838"/>
                  <a:pt x="6770362" y="766831"/>
                </a:cubicBezTo>
                <a:cubicBezTo>
                  <a:pt x="6675814" y="758824"/>
                  <a:pt x="6469798" y="749359"/>
                  <a:pt x="6277360" y="766831"/>
                </a:cubicBezTo>
                <a:cubicBezTo>
                  <a:pt x="6084922" y="784303"/>
                  <a:pt x="5849376" y="791864"/>
                  <a:pt x="5472988" y="766831"/>
                </a:cubicBezTo>
                <a:cubicBezTo>
                  <a:pt x="5096600" y="741798"/>
                  <a:pt x="5044363" y="796860"/>
                  <a:pt x="4824301" y="766831"/>
                </a:cubicBezTo>
                <a:cubicBezTo>
                  <a:pt x="4604239" y="736802"/>
                  <a:pt x="4446316" y="779559"/>
                  <a:pt x="4331299" y="766831"/>
                </a:cubicBezTo>
                <a:cubicBezTo>
                  <a:pt x="4216282" y="754103"/>
                  <a:pt x="3838006" y="756836"/>
                  <a:pt x="3682612" y="766831"/>
                </a:cubicBezTo>
                <a:cubicBezTo>
                  <a:pt x="3527218" y="776826"/>
                  <a:pt x="3413584" y="782489"/>
                  <a:pt x="3267453" y="766831"/>
                </a:cubicBezTo>
                <a:cubicBezTo>
                  <a:pt x="3121322" y="751173"/>
                  <a:pt x="2952109" y="782999"/>
                  <a:pt x="2852293" y="766831"/>
                </a:cubicBezTo>
                <a:cubicBezTo>
                  <a:pt x="2752477" y="750663"/>
                  <a:pt x="2378903" y="771319"/>
                  <a:pt x="2203606" y="766831"/>
                </a:cubicBezTo>
                <a:cubicBezTo>
                  <a:pt x="2028309" y="762343"/>
                  <a:pt x="1883144" y="753282"/>
                  <a:pt x="1710604" y="766831"/>
                </a:cubicBezTo>
                <a:cubicBezTo>
                  <a:pt x="1538064" y="780380"/>
                  <a:pt x="1280818" y="740752"/>
                  <a:pt x="984075" y="766831"/>
                </a:cubicBezTo>
                <a:cubicBezTo>
                  <a:pt x="687332" y="792910"/>
                  <a:pt x="555279" y="764908"/>
                  <a:pt x="127808" y="766831"/>
                </a:cubicBezTo>
                <a:cubicBezTo>
                  <a:pt x="54795" y="774396"/>
                  <a:pt x="-2596" y="701435"/>
                  <a:pt x="0" y="639023"/>
                </a:cubicBezTo>
                <a:cubicBezTo>
                  <a:pt x="-3012" y="388329"/>
                  <a:pt x="-3322" y="351854"/>
                  <a:pt x="0" y="127808"/>
                </a:cubicBezTo>
                <a:close/>
              </a:path>
            </a:pathLst>
          </a:custGeom>
          <a:pattFill prst="pct5">
            <a:fgClr>
              <a:schemeClr val="tx2">
                <a:lumMod val="20000"/>
                <a:lumOff val="80000"/>
              </a:schemeClr>
            </a:fgClr>
            <a:bgClr>
              <a:schemeClr val="tx1"/>
            </a:bgClr>
          </a:pattFill>
          <a:ln>
            <a:solidFill>
              <a:srgbClr val="00B05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معدل دوران الحسابات المدينة المرتفع </a:t>
            </a:r>
            <a:r>
              <a:rPr lang="ar-EG" sz="1100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يعكس كفاءة العمليات التجارية للشركة وقدرتها على إدارة الائتمان والتحصيل بشكل فعال</a:t>
            </a:r>
            <a:r>
              <a:rPr lang="ar-EG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هذا يعكس </a:t>
            </a:r>
            <a:r>
              <a:rPr lang="ar-EG" sz="1100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أداءً قويًا لإدارة الحسابات المدينة والسياسات الائتمانية</a:t>
            </a:r>
            <a:r>
              <a:rPr lang="ar-EG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en-US" sz="11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A60903D-A85F-D5D8-8E7E-E08652A495F2}"/>
              </a:ext>
            </a:extLst>
          </p:cNvPr>
          <p:cNvSpPr/>
          <p:nvPr/>
        </p:nvSpPr>
        <p:spPr>
          <a:xfrm>
            <a:off x="1520937" y="4548979"/>
            <a:ext cx="8039859" cy="766831"/>
          </a:xfrm>
          <a:custGeom>
            <a:avLst/>
            <a:gdLst>
              <a:gd name="connsiteX0" fmla="*/ 0 w 8039859"/>
              <a:gd name="connsiteY0" fmla="*/ 127808 h 766831"/>
              <a:gd name="connsiteX1" fmla="*/ 127808 w 8039859"/>
              <a:gd name="connsiteY1" fmla="*/ 0 h 766831"/>
              <a:gd name="connsiteX2" fmla="*/ 776495 w 8039859"/>
              <a:gd name="connsiteY2" fmla="*/ 0 h 766831"/>
              <a:gd name="connsiteX3" fmla="*/ 1503024 w 8039859"/>
              <a:gd name="connsiteY3" fmla="*/ 0 h 766831"/>
              <a:gd name="connsiteX4" fmla="*/ 1996026 w 8039859"/>
              <a:gd name="connsiteY4" fmla="*/ 0 h 766831"/>
              <a:gd name="connsiteX5" fmla="*/ 2411186 w 8039859"/>
              <a:gd name="connsiteY5" fmla="*/ 0 h 766831"/>
              <a:gd name="connsiteX6" fmla="*/ 2904188 w 8039859"/>
              <a:gd name="connsiteY6" fmla="*/ 0 h 766831"/>
              <a:gd name="connsiteX7" fmla="*/ 3475032 w 8039859"/>
              <a:gd name="connsiteY7" fmla="*/ 0 h 766831"/>
              <a:gd name="connsiteX8" fmla="*/ 4123719 w 8039859"/>
              <a:gd name="connsiteY8" fmla="*/ 0 h 766831"/>
              <a:gd name="connsiteX9" fmla="*/ 4616721 w 8039859"/>
              <a:gd name="connsiteY9" fmla="*/ 0 h 766831"/>
              <a:gd name="connsiteX10" fmla="*/ 5421093 w 8039859"/>
              <a:gd name="connsiteY10" fmla="*/ 0 h 766831"/>
              <a:gd name="connsiteX11" fmla="*/ 6069780 w 8039859"/>
              <a:gd name="connsiteY11" fmla="*/ 0 h 766831"/>
              <a:gd name="connsiteX12" fmla="*/ 6874152 w 8039859"/>
              <a:gd name="connsiteY12" fmla="*/ 0 h 766831"/>
              <a:gd name="connsiteX13" fmla="*/ 7912051 w 8039859"/>
              <a:gd name="connsiteY13" fmla="*/ 0 h 766831"/>
              <a:gd name="connsiteX14" fmla="*/ 8039859 w 8039859"/>
              <a:gd name="connsiteY14" fmla="*/ 127808 h 766831"/>
              <a:gd name="connsiteX15" fmla="*/ 8039859 w 8039859"/>
              <a:gd name="connsiteY15" fmla="*/ 639023 h 766831"/>
              <a:gd name="connsiteX16" fmla="*/ 7912051 w 8039859"/>
              <a:gd name="connsiteY16" fmla="*/ 766831 h 766831"/>
              <a:gd name="connsiteX17" fmla="*/ 7185522 w 8039859"/>
              <a:gd name="connsiteY17" fmla="*/ 766831 h 766831"/>
              <a:gd name="connsiteX18" fmla="*/ 6536835 w 8039859"/>
              <a:gd name="connsiteY18" fmla="*/ 766831 h 766831"/>
              <a:gd name="connsiteX19" fmla="*/ 5732463 w 8039859"/>
              <a:gd name="connsiteY19" fmla="*/ 766831 h 766831"/>
              <a:gd name="connsiteX20" fmla="*/ 5161618 w 8039859"/>
              <a:gd name="connsiteY20" fmla="*/ 766831 h 766831"/>
              <a:gd name="connsiteX21" fmla="*/ 4668616 w 8039859"/>
              <a:gd name="connsiteY21" fmla="*/ 766831 h 766831"/>
              <a:gd name="connsiteX22" fmla="*/ 4019930 w 8039859"/>
              <a:gd name="connsiteY22" fmla="*/ 766831 h 766831"/>
              <a:gd name="connsiteX23" fmla="*/ 3293400 w 8039859"/>
              <a:gd name="connsiteY23" fmla="*/ 766831 h 766831"/>
              <a:gd name="connsiteX24" fmla="*/ 2489028 w 8039859"/>
              <a:gd name="connsiteY24" fmla="*/ 766831 h 766831"/>
              <a:gd name="connsiteX25" fmla="*/ 1762499 w 8039859"/>
              <a:gd name="connsiteY25" fmla="*/ 766831 h 766831"/>
              <a:gd name="connsiteX26" fmla="*/ 958127 w 8039859"/>
              <a:gd name="connsiteY26" fmla="*/ 766831 h 766831"/>
              <a:gd name="connsiteX27" fmla="*/ 127808 w 8039859"/>
              <a:gd name="connsiteY27" fmla="*/ 766831 h 766831"/>
              <a:gd name="connsiteX28" fmla="*/ 0 w 8039859"/>
              <a:gd name="connsiteY28" fmla="*/ 639023 h 766831"/>
              <a:gd name="connsiteX29" fmla="*/ 0 w 8039859"/>
              <a:gd name="connsiteY29" fmla="*/ 127808 h 766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039859" h="766831" fill="none" extrusionOk="0">
                <a:moveTo>
                  <a:pt x="0" y="127808"/>
                </a:moveTo>
                <a:cubicBezTo>
                  <a:pt x="8428" y="65037"/>
                  <a:pt x="59901" y="-1602"/>
                  <a:pt x="127808" y="0"/>
                </a:cubicBezTo>
                <a:cubicBezTo>
                  <a:pt x="300708" y="5245"/>
                  <a:pt x="581531" y="-12878"/>
                  <a:pt x="776495" y="0"/>
                </a:cubicBezTo>
                <a:cubicBezTo>
                  <a:pt x="971459" y="12878"/>
                  <a:pt x="1245615" y="27524"/>
                  <a:pt x="1503024" y="0"/>
                </a:cubicBezTo>
                <a:cubicBezTo>
                  <a:pt x="1760433" y="-27524"/>
                  <a:pt x="1808758" y="-18273"/>
                  <a:pt x="1996026" y="0"/>
                </a:cubicBezTo>
                <a:cubicBezTo>
                  <a:pt x="2183294" y="18273"/>
                  <a:pt x="2238242" y="-19732"/>
                  <a:pt x="2411186" y="0"/>
                </a:cubicBezTo>
                <a:cubicBezTo>
                  <a:pt x="2584130" y="19732"/>
                  <a:pt x="2711485" y="14946"/>
                  <a:pt x="2904188" y="0"/>
                </a:cubicBezTo>
                <a:cubicBezTo>
                  <a:pt x="3096891" y="-14946"/>
                  <a:pt x="3228808" y="15304"/>
                  <a:pt x="3475032" y="0"/>
                </a:cubicBezTo>
                <a:cubicBezTo>
                  <a:pt x="3721256" y="-15304"/>
                  <a:pt x="3820727" y="-9497"/>
                  <a:pt x="4123719" y="0"/>
                </a:cubicBezTo>
                <a:cubicBezTo>
                  <a:pt x="4426711" y="9497"/>
                  <a:pt x="4502504" y="-2113"/>
                  <a:pt x="4616721" y="0"/>
                </a:cubicBezTo>
                <a:cubicBezTo>
                  <a:pt x="4730938" y="2113"/>
                  <a:pt x="5020400" y="23745"/>
                  <a:pt x="5421093" y="0"/>
                </a:cubicBezTo>
                <a:cubicBezTo>
                  <a:pt x="5821786" y="-23745"/>
                  <a:pt x="5863503" y="-26425"/>
                  <a:pt x="6069780" y="0"/>
                </a:cubicBezTo>
                <a:cubicBezTo>
                  <a:pt x="6276057" y="26425"/>
                  <a:pt x="6523804" y="1276"/>
                  <a:pt x="6874152" y="0"/>
                </a:cubicBezTo>
                <a:cubicBezTo>
                  <a:pt x="7224500" y="-1276"/>
                  <a:pt x="7694117" y="39226"/>
                  <a:pt x="7912051" y="0"/>
                </a:cubicBezTo>
                <a:cubicBezTo>
                  <a:pt x="7978903" y="13675"/>
                  <a:pt x="8042853" y="52180"/>
                  <a:pt x="8039859" y="127808"/>
                </a:cubicBezTo>
                <a:cubicBezTo>
                  <a:pt x="8023918" y="372622"/>
                  <a:pt x="8017269" y="451528"/>
                  <a:pt x="8039859" y="639023"/>
                </a:cubicBezTo>
                <a:cubicBezTo>
                  <a:pt x="8040521" y="702914"/>
                  <a:pt x="7987690" y="751893"/>
                  <a:pt x="7912051" y="766831"/>
                </a:cubicBezTo>
                <a:cubicBezTo>
                  <a:pt x="7665048" y="751598"/>
                  <a:pt x="7344349" y="748961"/>
                  <a:pt x="7185522" y="766831"/>
                </a:cubicBezTo>
                <a:cubicBezTo>
                  <a:pt x="7026695" y="784701"/>
                  <a:pt x="6742730" y="797324"/>
                  <a:pt x="6536835" y="766831"/>
                </a:cubicBezTo>
                <a:cubicBezTo>
                  <a:pt x="6330940" y="736338"/>
                  <a:pt x="5948144" y="753634"/>
                  <a:pt x="5732463" y="766831"/>
                </a:cubicBezTo>
                <a:cubicBezTo>
                  <a:pt x="5516782" y="780028"/>
                  <a:pt x="5290263" y="776114"/>
                  <a:pt x="5161618" y="766831"/>
                </a:cubicBezTo>
                <a:cubicBezTo>
                  <a:pt x="5032974" y="757548"/>
                  <a:pt x="4823751" y="786375"/>
                  <a:pt x="4668616" y="766831"/>
                </a:cubicBezTo>
                <a:cubicBezTo>
                  <a:pt x="4513481" y="747287"/>
                  <a:pt x="4329492" y="743548"/>
                  <a:pt x="4019930" y="766831"/>
                </a:cubicBezTo>
                <a:cubicBezTo>
                  <a:pt x="3710368" y="790114"/>
                  <a:pt x="3575832" y="770328"/>
                  <a:pt x="3293400" y="766831"/>
                </a:cubicBezTo>
                <a:cubicBezTo>
                  <a:pt x="3010968" y="763335"/>
                  <a:pt x="2654331" y="793080"/>
                  <a:pt x="2489028" y="766831"/>
                </a:cubicBezTo>
                <a:cubicBezTo>
                  <a:pt x="2323725" y="740582"/>
                  <a:pt x="2044306" y="752426"/>
                  <a:pt x="1762499" y="766831"/>
                </a:cubicBezTo>
                <a:cubicBezTo>
                  <a:pt x="1480692" y="781236"/>
                  <a:pt x="1208914" y="776875"/>
                  <a:pt x="958127" y="766831"/>
                </a:cubicBezTo>
                <a:cubicBezTo>
                  <a:pt x="707340" y="756787"/>
                  <a:pt x="355865" y="788114"/>
                  <a:pt x="127808" y="766831"/>
                </a:cubicBezTo>
                <a:cubicBezTo>
                  <a:pt x="63943" y="759871"/>
                  <a:pt x="-1304" y="714004"/>
                  <a:pt x="0" y="639023"/>
                </a:cubicBezTo>
                <a:cubicBezTo>
                  <a:pt x="-23604" y="498158"/>
                  <a:pt x="-10518" y="263467"/>
                  <a:pt x="0" y="127808"/>
                </a:cubicBezTo>
                <a:close/>
              </a:path>
              <a:path w="8039859" h="766831" stroke="0" extrusionOk="0">
                <a:moveTo>
                  <a:pt x="0" y="127808"/>
                </a:moveTo>
                <a:cubicBezTo>
                  <a:pt x="-14742" y="48129"/>
                  <a:pt x="48924" y="3114"/>
                  <a:pt x="127808" y="0"/>
                </a:cubicBezTo>
                <a:cubicBezTo>
                  <a:pt x="506744" y="-14175"/>
                  <a:pt x="708714" y="-31950"/>
                  <a:pt x="932180" y="0"/>
                </a:cubicBezTo>
                <a:cubicBezTo>
                  <a:pt x="1155646" y="31950"/>
                  <a:pt x="1234762" y="16385"/>
                  <a:pt x="1503024" y="0"/>
                </a:cubicBezTo>
                <a:cubicBezTo>
                  <a:pt x="1771286" y="-16385"/>
                  <a:pt x="1790423" y="-1078"/>
                  <a:pt x="1996026" y="0"/>
                </a:cubicBezTo>
                <a:cubicBezTo>
                  <a:pt x="2201629" y="1078"/>
                  <a:pt x="2400644" y="32412"/>
                  <a:pt x="2722556" y="0"/>
                </a:cubicBezTo>
                <a:cubicBezTo>
                  <a:pt x="3044468" y="-32412"/>
                  <a:pt x="3143874" y="-14313"/>
                  <a:pt x="3293400" y="0"/>
                </a:cubicBezTo>
                <a:cubicBezTo>
                  <a:pt x="3442926" y="14313"/>
                  <a:pt x="3788608" y="-32398"/>
                  <a:pt x="4097772" y="0"/>
                </a:cubicBezTo>
                <a:cubicBezTo>
                  <a:pt x="4406936" y="32398"/>
                  <a:pt x="4351301" y="13242"/>
                  <a:pt x="4590774" y="0"/>
                </a:cubicBezTo>
                <a:cubicBezTo>
                  <a:pt x="4830247" y="-13242"/>
                  <a:pt x="5193894" y="-9059"/>
                  <a:pt x="5395146" y="0"/>
                </a:cubicBezTo>
                <a:cubicBezTo>
                  <a:pt x="5596398" y="9059"/>
                  <a:pt x="5720310" y="18462"/>
                  <a:pt x="5810305" y="0"/>
                </a:cubicBezTo>
                <a:cubicBezTo>
                  <a:pt x="5900300" y="-18462"/>
                  <a:pt x="6175205" y="-30084"/>
                  <a:pt x="6458992" y="0"/>
                </a:cubicBezTo>
                <a:cubicBezTo>
                  <a:pt x="6742779" y="30084"/>
                  <a:pt x="6882128" y="31034"/>
                  <a:pt x="7107679" y="0"/>
                </a:cubicBezTo>
                <a:cubicBezTo>
                  <a:pt x="7333230" y="-31034"/>
                  <a:pt x="7546586" y="-34467"/>
                  <a:pt x="7912051" y="0"/>
                </a:cubicBezTo>
                <a:cubicBezTo>
                  <a:pt x="7987188" y="5574"/>
                  <a:pt x="8042743" y="54697"/>
                  <a:pt x="8039859" y="127808"/>
                </a:cubicBezTo>
                <a:cubicBezTo>
                  <a:pt x="8051241" y="292582"/>
                  <a:pt x="8063100" y="408833"/>
                  <a:pt x="8039859" y="639023"/>
                </a:cubicBezTo>
                <a:cubicBezTo>
                  <a:pt x="8027216" y="697697"/>
                  <a:pt x="7980534" y="763687"/>
                  <a:pt x="7912051" y="766831"/>
                </a:cubicBezTo>
                <a:cubicBezTo>
                  <a:pt x="7652668" y="799835"/>
                  <a:pt x="7487811" y="770063"/>
                  <a:pt x="7185522" y="766831"/>
                </a:cubicBezTo>
                <a:cubicBezTo>
                  <a:pt x="6883233" y="763599"/>
                  <a:pt x="6864910" y="774838"/>
                  <a:pt x="6770362" y="766831"/>
                </a:cubicBezTo>
                <a:cubicBezTo>
                  <a:pt x="6675814" y="758824"/>
                  <a:pt x="6469798" y="749359"/>
                  <a:pt x="6277360" y="766831"/>
                </a:cubicBezTo>
                <a:cubicBezTo>
                  <a:pt x="6084922" y="784303"/>
                  <a:pt x="5849376" y="791864"/>
                  <a:pt x="5472988" y="766831"/>
                </a:cubicBezTo>
                <a:cubicBezTo>
                  <a:pt x="5096600" y="741798"/>
                  <a:pt x="5044363" y="796860"/>
                  <a:pt x="4824301" y="766831"/>
                </a:cubicBezTo>
                <a:cubicBezTo>
                  <a:pt x="4604239" y="736802"/>
                  <a:pt x="4446316" y="779559"/>
                  <a:pt x="4331299" y="766831"/>
                </a:cubicBezTo>
                <a:cubicBezTo>
                  <a:pt x="4216282" y="754103"/>
                  <a:pt x="3838006" y="756836"/>
                  <a:pt x="3682612" y="766831"/>
                </a:cubicBezTo>
                <a:cubicBezTo>
                  <a:pt x="3527218" y="776826"/>
                  <a:pt x="3413584" y="782489"/>
                  <a:pt x="3267453" y="766831"/>
                </a:cubicBezTo>
                <a:cubicBezTo>
                  <a:pt x="3121322" y="751173"/>
                  <a:pt x="2952109" y="782999"/>
                  <a:pt x="2852293" y="766831"/>
                </a:cubicBezTo>
                <a:cubicBezTo>
                  <a:pt x="2752477" y="750663"/>
                  <a:pt x="2378903" y="771319"/>
                  <a:pt x="2203606" y="766831"/>
                </a:cubicBezTo>
                <a:cubicBezTo>
                  <a:pt x="2028309" y="762343"/>
                  <a:pt x="1883144" y="753282"/>
                  <a:pt x="1710604" y="766831"/>
                </a:cubicBezTo>
                <a:cubicBezTo>
                  <a:pt x="1538064" y="780380"/>
                  <a:pt x="1280818" y="740752"/>
                  <a:pt x="984075" y="766831"/>
                </a:cubicBezTo>
                <a:cubicBezTo>
                  <a:pt x="687332" y="792910"/>
                  <a:pt x="555279" y="764908"/>
                  <a:pt x="127808" y="766831"/>
                </a:cubicBezTo>
                <a:cubicBezTo>
                  <a:pt x="54795" y="774396"/>
                  <a:pt x="-2596" y="701435"/>
                  <a:pt x="0" y="639023"/>
                </a:cubicBezTo>
                <a:cubicBezTo>
                  <a:pt x="-3012" y="388329"/>
                  <a:pt x="-3322" y="351854"/>
                  <a:pt x="0" y="127808"/>
                </a:cubicBezTo>
                <a:close/>
              </a:path>
            </a:pathLst>
          </a:custGeom>
          <a:pattFill prst="pct5">
            <a:fgClr>
              <a:schemeClr val="tx2">
                <a:lumMod val="20000"/>
                <a:lumOff val="80000"/>
              </a:schemeClr>
            </a:fgClr>
            <a:bgClr>
              <a:schemeClr val="tx1"/>
            </a:bgClr>
          </a:pattFill>
          <a:ln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الشركات التي تحقق معدلات دوران حسابات مدينة </a:t>
            </a:r>
            <a:r>
              <a:rPr lang="ar-EG" sz="1100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مرتفعة تعتبر جذابة للمستثمرين</a:t>
            </a:r>
            <a:r>
              <a:rPr lang="ar-EG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، حيث يعكس ذلك قدرة الشركة على تحقيق إيرادات بشكل منتظم وسريع، مما </a:t>
            </a:r>
            <a:r>
              <a:rPr lang="ar-EG" sz="1100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يعزز ثقة المستثمرين في استقرار الشركة المالي.</a:t>
            </a:r>
            <a:endParaRPr lang="en-US" sz="1100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E170DA4-CD93-A60E-FCDE-A2F25295E7A1}"/>
              </a:ext>
            </a:extLst>
          </p:cNvPr>
          <p:cNvSpPr/>
          <p:nvPr/>
        </p:nvSpPr>
        <p:spPr>
          <a:xfrm>
            <a:off x="1473940" y="5756383"/>
            <a:ext cx="7780245" cy="766831"/>
          </a:xfrm>
          <a:custGeom>
            <a:avLst/>
            <a:gdLst>
              <a:gd name="connsiteX0" fmla="*/ 0 w 7780245"/>
              <a:gd name="connsiteY0" fmla="*/ 127808 h 766831"/>
              <a:gd name="connsiteX1" fmla="*/ 127808 w 7780245"/>
              <a:gd name="connsiteY1" fmla="*/ 0 h 766831"/>
              <a:gd name="connsiteX2" fmla="*/ 887111 w 7780245"/>
              <a:gd name="connsiteY2" fmla="*/ 0 h 766831"/>
              <a:gd name="connsiteX3" fmla="*/ 1345430 w 7780245"/>
              <a:gd name="connsiteY3" fmla="*/ 0 h 766831"/>
              <a:gd name="connsiteX4" fmla="*/ 1878994 w 7780245"/>
              <a:gd name="connsiteY4" fmla="*/ 0 h 766831"/>
              <a:gd name="connsiteX5" fmla="*/ 2638298 w 7780245"/>
              <a:gd name="connsiteY5" fmla="*/ 0 h 766831"/>
              <a:gd name="connsiteX6" fmla="*/ 3171862 w 7780245"/>
              <a:gd name="connsiteY6" fmla="*/ 0 h 766831"/>
              <a:gd name="connsiteX7" fmla="*/ 3630181 w 7780245"/>
              <a:gd name="connsiteY7" fmla="*/ 0 h 766831"/>
              <a:gd name="connsiteX8" fmla="*/ 4163745 w 7780245"/>
              <a:gd name="connsiteY8" fmla="*/ 0 h 766831"/>
              <a:gd name="connsiteX9" fmla="*/ 4772556 w 7780245"/>
              <a:gd name="connsiteY9" fmla="*/ 0 h 766831"/>
              <a:gd name="connsiteX10" fmla="*/ 5456613 w 7780245"/>
              <a:gd name="connsiteY10" fmla="*/ 0 h 766831"/>
              <a:gd name="connsiteX11" fmla="*/ 5990178 w 7780245"/>
              <a:gd name="connsiteY11" fmla="*/ 0 h 766831"/>
              <a:gd name="connsiteX12" fmla="*/ 6824728 w 7780245"/>
              <a:gd name="connsiteY12" fmla="*/ 0 h 766831"/>
              <a:gd name="connsiteX13" fmla="*/ 7652437 w 7780245"/>
              <a:gd name="connsiteY13" fmla="*/ 0 h 766831"/>
              <a:gd name="connsiteX14" fmla="*/ 7780245 w 7780245"/>
              <a:gd name="connsiteY14" fmla="*/ 127808 h 766831"/>
              <a:gd name="connsiteX15" fmla="*/ 7780245 w 7780245"/>
              <a:gd name="connsiteY15" fmla="*/ 639023 h 766831"/>
              <a:gd name="connsiteX16" fmla="*/ 7652437 w 7780245"/>
              <a:gd name="connsiteY16" fmla="*/ 766831 h 766831"/>
              <a:gd name="connsiteX17" fmla="*/ 7043626 w 7780245"/>
              <a:gd name="connsiteY17" fmla="*/ 766831 h 766831"/>
              <a:gd name="connsiteX18" fmla="*/ 6585308 w 7780245"/>
              <a:gd name="connsiteY18" fmla="*/ 766831 h 766831"/>
              <a:gd name="connsiteX19" fmla="*/ 5750758 w 7780245"/>
              <a:gd name="connsiteY19" fmla="*/ 766831 h 766831"/>
              <a:gd name="connsiteX20" fmla="*/ 5066701 w 7780245"/>
              <a:gd name="connsiteY20" fmla="*/ 766831 h 766831"/>
              <a:gd name="connsiteX21" fmla="*/ 4232151 w 7780245"/>
              <a:gd name="connsiteY21" fmla="*/ 766831 h 766831"/>
              <a:gd name="connsiteX22" fmla="*/ 3623340 w 7780245"/>
              <a:gd name="connsiteY22" fmla="*/ 766831 h 766831"/>
              <a:gd name="connsiteX23" fmla="*/ 3089776 w 7780245"/>
              <a:gd name="connsiteY23" fmla="*/ 766831 h 766831"/>
              <a:gd name="connsiteX24" fmla="*/ 2405718 w 7780245"/>
              <a:gd name="connsiteY24" fmla="*/ 766831 h 766831"/>
              <a:gd name="connsiteX25" fmla="*/ 1646415 w 7780245"/>
              <a:gd name="connsiteY25" fmla="*/ 766831 h 766831"/>
              <a:gd name="connsiteX26" fmla="*/ 811865 w 7780245"/>
              <a:gd name="connsiteY26" fmla="*/ 766831 h 766831"/>
              <a:gd name="connsiteX27" fmla="*/ 127808 w 7780245"/>
              <a:gd name="connsiteY27" fmla="*/ 766831 h 766831"/>
              <a:gd name="connsiteX28" fmla="*/ 0 w 7780245"/>
              <a:gd name="connsiteY28" fmla="*/ 639023 h 766831"/>
              <a:gd name="connsiteX29" fmla="*/ 0 w 7780245"/>
              <a:gd name="connsiteY29" fmla="*/ 127808 h 766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780245" h="766831" fill="none" extrusionOk="0">
                <a:moveTo>
                  <a:pt x="0" y="127808"/>
                </a:moveTo>
                <a:cubicBezTo>
                  <a:pt x="-7137" y="64447"/>
                  <a:pt x="51402" y="12454"/>
                  <a:pt x="127808" y="0"/>
                </a:cubicBezTo>
                <a:cubicBezTo>
                  <a:pt x="465897" y="-35486"/>
                  <a:pt x="727805" y="-20768"/>
                  <a:pt x="887111" y="0"/>
                </a:cubicBezTo>
                <a:cubicBezTo>
                  <a:pt x="1046417" y="20768"/>
                  <a:pt x="1192636" y="15212"/>
                  <a:pt x="1345430" y="0"/>
                </a:cubicBezTo>
                <a:cubicBezTo>
                  <a:pt x="1498224" y="-15212"/>
                  <a:pt x="1757546" y="6463"/>
                  <a:pt x="1878994" y="0"/>
                </a:cubicBezTo>
                <a:cubicBezTo>
                  <a:pt x="2000442" y="-6463"/>
                  <a:pt x="2456569" y="7781"/>
                  <a:pt x="2638298" y="0"/>
                </a:cubicBezTo>
                <a:cubicBezTo>
                  <a:pt x="2820027" y="-7781"/>
                  <a:pt x="2941228" y="8630"/>
                  <a:pt x="3171862" y="0"/>
                </a:cubicBezTo>
                <a:cubicBezTo>
                  <a:pt x="3402496" y="-8630"/>
                  <a:pt x="3435035" y="-22019"/>
                  <a:pt x="3630181" y="0"/>
                </a:cubicBezTo>
                <a:cubicBezTo>
                  <a:pt x="3825327" y="22019"/>
                  <a:pt x="3963225" y="1991"/>
                  <a:pt x="4163745" y="0"/>
                </a:cubicBezTo>
                <a:cubicBezTo>
                  <a:pt x="4364265" y="-1991"/>
                  <a:pt x="4617010" y="-25968"/>
                  <a:pt x="4772556" y="0"/>
                </a:cubicBezTo>
                <a:cubicBezTo>
                  <a:pt x="4928102" y="25968"/>
                  <a:pt x="5223852" y="-4835"/>
                  <a:pt x="5456613" y="0"/>
                </a:cubicBezTo>
                <a:cubicBezTo>
                  <a:pt x="5689374" y="4835"/>
                  <a:pt x="5757084" y="-21091"/>
                  <a:pt x="5990178" y="0"/>
                </a:cubicBezTo>
                <a:cubicBezTo>
                  <a:pt x="6223272" y="21091"/>
                  <a:pt x="6604108" y="29754"/>
                  <a:pt x="6824728" y="0"/>
                </a:cubicBezTo>
                <a:cubicBezTo>
                  <a:pt x="7045348" y="-29754"/>
                  <a:pt x="7252164" y="-22040"/>
                  <a:pt x="7652437" y="0"/>
                </a:cubicBezTo>
                <a:cubicBezTo>
                  <a:pt x="7725693" y="9372"/>
                  <a:pt x="7782615" y="58220"/>
                  <a:pt x="7780245" y="127808"/>
                </a:cubicBezTo>
                <a:cubicBezTo>
                  <a:pt x="7756985" y="311723"/>
                  <a:pt x="7800475" y="501872"/>
                  <a:pt x="7780245" y="639023"/>
                </a:cubicBezTo>
                <a:cubicBezTo>
                  <a:pt x="7783150" y="710107"/>
                  <a:pt x="7711989" y="770868"/>
                  <a:pt x="7652437" y="766831"/>
                </a:cubicBezTo>
                <a:cubicBezTo>
                  <a:pt x="7382810" y="771722"/>
                  <a:pt x="7185801" y="792093"/>
                  <a:pt x="7043626" y="766831"/>
                </a:cubicBezTo>
                <a:cubicBezTo>
                  <a:pt x="6901451" y="741569"/>
                  <a:pt x="6729293" y="747972"/>
                  <a:pt x="6585308" y="766831"/>
                </a:cubicBezTo>
                <a:cubicBezTo>
                  <a:pt x="6441323" y="785690"/>
                  <a:pt x="6076025" y="739402"/>
                  <a:pt x="5750758" y="766831"/>
                </a:cubicBezTo>
                <a:cubicBezTo>
                  <a:pt x="5425491" y="794261"/>
                  <a:pt x="5279905" y="749614"/>
                  <a:pt x="5066701" y="766831"/>
                </a:cubicBezTo>
                <a:cubicBezTo>
                  <a:pt x="4853497" y="784048"/>
                  <a:pt x="4495915" y="735217"/>
                  <a:pt x="4232151" y="766831"/>
                </a:cubicBezTo>
                <a:cubicBezTo>
                  <a:pt x="3968387" y="798446"/>
                  <a:pt x="3917957" y="742057"/>
                  <a:pt x="3623340" y="766831"/>
                </a:cubicBezTo>
                <a:cubicBezTo>
                  <a:pt x="3328723" y="791605"/>
                  <a:pt x="3256105" y="779739"/>
                  <a:pt x="3089776" y="766831"/>
                </a:cubicBezTo>
                <a:cubicBezTo>
                  <a:pt x="2923447" y="753923"/>
                  <a:pt x="2658997" y="757322"/>
                  <a:pt x="2405718" y="766831"/>
                </a:cubicBezTo>
                <a:cubicBezTo>
                  <a:pt x="2152439" y="776340"/>
                  <a:pt x="1943287" y="792446"/>
                  <a:pt x="1646415" y="766831"/>
                </a:cubicBezTo>
                <a:cubicBezTo>
                  <a:pt x="1349543" y="741216"/>
                  <a:pt x="1015985" y="803209"/>
                  <a:pt x="811865" y="766831"/>
                </a:cubicBezTo>
                <a:cubicBezTo>
                  <a:pt x="607745" y="730454"/>
                  <a:pt x="331114" y="744357"/>
                  <a:pt x="127808" y="766831"/>
                </a:cubicBezTo>
                <a:cubicBezTo>
                  <a:pt x="62679" y="777443"/>
                  <a:pt x="14992" y="705388"/>
                  <a:pt x="0" y="639023"/>
                </a:cubicBezTo>
                <a:cubicBezTo>
                  <a:pt x="6171" y="480394"/>
                  <a:pt x="-9734" y="344936"/>
                  <a:pt x="0" y="127808"/>
                </a:cubicBezTo>
                <a:close/>
              </a:path>
              <a:path w="7780245" h="766831" stroke="0" extrusionOk="0">
                <a:moveTo>
                  <a:pt x="0" y="127808"/>
                </a:moveTo>
                <a:cubicBezTo>
                  <a:pt x="-14742" y="48129"/>
                  <a:pt x="48924" y="3114"/>
                  <a:pt x="127808" y="0"/>
                </a:cubicBezTo>
                <a:cubicBezTo>
                  <a:pt x="533042" y="-11255"/>
                  <a:pt x="611970" y="5312"/>
                  <a:pt x="962358" y="0"/>
                </a:cubicBezTo>
                <a:cubicBezTo>
                  <a:pt x="1312746" y="-5312"/>
                  <a:pt x="1417580" y="-26671"/>
                  <a:pt x="1571169" y="0"/>
                </a:cubicBezTo>
                <a:cubicBezTo>
                  <a:pt x="1724758" y="26671"/>
                  <a:pt x="1963131" y="7024"/>
                  <a:pt x="2104733" y="0"/>
                </a:cubicBezTo>
                <a:cubicBezTo>
                  <a:pt x="2246335" y="-7024"/>
                  <a:pt x="2566923" y="-4335"/>
                  <a:pt x="2864037" y="0"/>
                </a:cubicBezTo>
                <a:cubicBezTo>
                  <a:pt x="3161151" y="4335"/>
                  <a:pt x="3300793" y="-16409"/>
                  <a:pt x="3472848" y="0"/>
                </a:cubicBezTo>
                <a:cubicBezTo>
                  <a:pt x="3644903" y="16409"/>
                  <a:pt x="3925509" y="-21779"/>
                  <a:pt x="4307397" y="0"/>
                </a:cubicBezTo>
                <a:cubicBezTo>
                  <a:pt x="4689285" y="21779"/>
                  <a:pt x="4716055" y="-20997"/>
                  <a:pt x="4840962" y="0"/>
                </a:cubicBezTo>
                <a:cubicBezTo>
                  <a:pt x="4965870" y="20997"/>
                  <a:pt x="5373042" y="-24684"/>
                  <a:pt x="5675512" y="0"/>
                </a:cubicBezTo>
                <a:cubicBezTo>
                  <a:pt x="5977982" y="24684"/>
                  <a:pt x="5969421" y="-20197"/>
                  <a:pt x="6133830" y="0"/>
                </a:cubicBezTo>
                <a:cubicBezTo>
                  <a:pt x="6298239" y="20197"/>
                  <a:pt x="6519066" y="-10135"/>
                  <a:pt x="6817887" y="0"/>
                </a:cubicBezTo>
                <a:cubicBezTo>
                  <a:pt x="7116708" y="10135"/>
                  <a:pt x="7342250" y="16552"/>
                  <a:pt x="7652437" y="0"/>
                </a:cubicBezTo>
                <a:cubicBezTo>
                  <a:pt x="7734513" y="-11354"/>
                  <a:pt x="7784312" y="54600"/>
                  <a:pt x="7780245" y="127808"/>
                </a:cubicBezTo>
                <a:cubicBezTo>
                  <a:pt x="7758771" y="342283"/>
                  <a:pt x="7790616" y="465014"/>
                  <a:pt x="7780245" y="639023"/>
                </a:cubicBezTo>
                <a:cubicBezTo>
                  <a:pt x="7771888" y="710981"/>
                  <a:pt x="7710929" y="758486"/>
                  <a:pt x="7652437" y="766831"/>
                </a:cubicBezTo>
                <a:cubicBezTo>
                  <a:pt x="7459471" y="770042"/>
                  <a:pt x="7189928" y="776925"/>
                  <a:pt x="6893134" y="766831"/>
                </a:cubicBezTo>
                <a:cubicBezTo>
                  <a:pt x="6596340" y="756737"/>
                  <a:pt x="6514508" y="773626"/>
                  <a:pt x="6209076" y="766831"/>
                </a:cubicBezTo>
                <a:cubicBezTo>
                  <a:pt x="5903644" y="760036"/>
                  <a:pt x="5875338" y="747668"/>
                  <a:pt x="5750758" y="766831"/>
                </a:cubicBezTo>
                <a:cubicBezTo>
                  <a:pt x="5626178" y="785994"/>
                  <a:pt x="5324840" y="753100"/>
                  <a:pt x="5217193" y="766831"/>
                </a:cubicBezTo>
                <a:cubicBezTo>
                  <a:pt x="5109546" y="780562"/>
                  <a:pt x="4789749" y="769861"/>
                  <a:pt x="4382644" y="766831"/>
                </a:cubicBezTo>
                <a:cubicBezTo>
                  <a:pt x="3975539" y="763801"/>
                  <a:pt x="3847248" y="761915"/>
                  <a:pt x="3698586" y="766831"/>
                </a:cubicBezTo>
                <a:cubicBezTo>
                  <a:pt x="3549924" y="771747"/>
                  <a:pt x="3315965" y="748894"/>
                  <a:pt x="3165022" y="766831"/>
                </a:cubicBezTo>
                <a:cubicBezTo>
                  <a:pt x="3014079" y="784768"/>
                  <a:pt x="2819507" y="744354"/>
                  <a:pt x="2480965" y="766831"/>
                </a:cubicBezTo>
                <a:cubicBezTo>
                  <a:pt x="2142423" y="789308"/>
                  <a:pt x="2177352" y="748783"/>
                  <a:pt x="2022646" y="766831"/>
                </a:cubicBezTo>
                <a:cubicBezTo>
                  <a:pt x="1867940" y="784879"/>
                  <a:pt x="1754808" y="785819"/>
                  <a:pt x="1564328" y="766831"/>
                </a:cubicBezTo>
                <a:cubicBezTo>
                  <a:pt x="1373848" y="747843"/>
                  <a:pt x="1173467" y="787713"/>
                  <a:pt x="880271" y="766831"/>
                </a:cubicBezTo>
                <a:cubicBezTo>
                  <a:pt x="587075" y="745949"/>
                  <a:pt x="361809" y="763479"/>
                  <a:pt x="127808" y="766831"/>
                </a:cubicBezTo>
                <a:cubicBezTo>
                  <a:pt x="57024" y="762718"/>
                  <a:pt x="13673" y="718223"/>
                  <a:pt x="0" y="639023"/>
                </a:cubicBezTo>
                <a:cubicBezTo>
                  <a:pt x="-6129" y="462898"/>
                  <a:pt x="16604" y="235761"/>
                  <a:pt x="0" y="127808"/>
                </a:cubicBezTo>
                <a:close/>
              </a:path>
            </a:pathLst>
          </a:custGeom>
          <a:pattFill prst="pct5">
            <a:fgClr>
              <a:schemeClr val="tx2">
                <a:lumMod val="20000"/>
                <a:lumOff val="80000"/>
              </a:schemeClr>
            </a:fgClr>
            <a:bgClr>
              <a:schemeClr val="tx1"/>
            </a:bgClr>
          </a:pattFill>
          <a:ln>
            <a:solidFill>
              <a:srgbClr val="00B05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الشركات ذات التدفق النقدي القوي </a:t>
            </a:r>
            <a:r>
              <a:rPr lang="ar-EG" sz="1100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يمكنها التفاوض بشكل أفضل مع الموردين والعملاء</a:t>
            </a:r>
            <a:r>
              <a:rPr lang="ar-EG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، ما قد يؤدي إلى الحصول على </a:t>
            </a:r>
            <a:r>
              <a:rPr lang="ar-EG" sz="1100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شروط ائتمانية أفضل أو خصومات على المشتريات</a:t>
            </a:r>
            <a:endParaRPr lang="en-US" sz="1100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010C61E-4FAB-F6F7-E63E-7E3F7B42D55F}"/>
              </a:ext>
            </a:extLst>
          </p:cNvPr>
          <p:cNvSpPr/>
          <p:nvPr/>
        </p:nvSpPr>
        <p:spPr>
          <a:xfrm>
            <a:off x="1473940" y="2640218"/>
            <a:ext cx="8104191" cy="766831"/>
          </a:xfrm>
          <a:custGeom>
            <a:avLst/>
            <a:gdLst>
              <a:gd name="connsiteX0" fmla="*/ 0 w 8104191"/>
              <a:gd name="connsiteY0" fmla="*/ 127808 h 766831"/>
              <a:gd name="connsiteX1" fmla="*/ 127808 w 8104191"/>
              <a:gd name="connsiteY1" fmla="*/ 0 h 766831"/>
              <a:gd name="connsiteX2" fmla="*/ 781856 w 8104191"/>
              <a:gd name="connsiteY2" fmla="*/ 0 h 766831"/>
              <a:gd name="connsiteX3" fmla="*/ 1514390 w 8104191"/>
              <a:gd name="connsiteY3" fmla="*/ 0 h 766831"/>
              <a:gd name="connsiteX4" fmla="*/ 2011466 w 8104191"/>
              <a:gd name="connsiteY4" fmla="*/ 0 h 766831"/>
              <a:gd name="connsiteX5" fmla="*/ 2430057 w 8104191"/>
              <a:gd name="connsiteY5" fmla="*/ 0 h 766831"/>
              <a:gd name="connsiteX6" fmla="*/ 2927133 w 8104191"/>
              <a:gd name="connsiteY6" fmla="*/ 0 h 766831"/>
              <a:gd name="connsiteX7" fmla="*/ 3502695 w 8104191"/>
              <a:gd name="connsiteY7" fmla="*/ 0 h 766831"/>
              <a:gd name="connsiteX8" fmla="*/ 4156743 w 8104191"/>
              <a:gd name="connsiteY8" fmla="*/ 0 h 766831"/>
              <a:gd name="connsiteX9" fmla="*/ 4653820 w 8104191"/>
              <a:gd name="connsiteY9" fmla="*/ 0 h 766831"/>
              <a:gd name="connsiteX10" fmla="*/ 5464839 w 8104191"/>
              <a:gd name="connsiteY10" fmla="*/ 0 h 766831"/>
              <a:gd name="connsiteX11" fmla="*/ 6118887 w 8104191"/>
              <a:gd name="connsiteY11" fmla="*/ 0 h 766831"/>
              <a:gd name="connsiteX12" fmla="*/ 6929906 w 8104191"/>
              <a:gd name="connsiteY12" fmla="*/ 0 h 766831"/>
              <a:gd name="connsiteX13" fmla="*/ 7976383 w 8104191"/>
              <a:gd name="connsiteY13" fmla="*/ 0 h 766831"/>
              <a:gd name="connsiteX14" fmla="*/ 8104191 w 8104191"/>
              <a:gd name="connsiteY14" fmla="*/ 127808 h 766831"/>
              <a:gd name="connsiteX15" fmla="*/ 8104191 w 8104191"/>
              <a:gd name="connsiteY15" fmla="*/ 639023 h 766831"/>
              <a:gd name="connsiteX16" fmla="*/ 7976383 w 8104191"/>
              <a:gd name="connsiteY16" fmla="*/ 766831 h 766831"/>
              <a:gd name="connsiteX17" fmla="*/ 7243849 w 8104191"/>
              <a:gd name="connsiteY17" fmla="*/ 766831 h 766831"/>
              <a:gd name="connsiteX18" fmla="*/ 6589801 w 8104191"/>
              <a:gd name="connsiteY18" fmla="*/ 766831 h 766831"/>
              <a:gd name="connsiteX19" fmla="*/ 5778782 w 8104191"/>
              <a:gd name="connsiteY19" fmla="*/ 766831 h 766831"/>
              <a:gd name="connsiteX20" fmla="*/ 5203220 w 8104191"/>
              <a:gd name="connsiteY20" fmla="*/ 766831 h 766831"/>
              <a:gd name="connsiteX21" fmla="*/ 4706143 w 8104191"/>
              <a:gd name="connsiteY21" fmla="*/ 766831 h 766831"/>
              <a:gd name="connsiteX22" fmla="*/ 4052096 w 8104191"/>
              <a:gd name="connsiteY22" fmla="*/ 766831 h 766831"/>
              <a:gd name="connsiteX23" fmla="*/ 3319562 w 8104191"/>
              <a:gd name="connsiteY23" fmla="*/ 766831 h 766831"/>
              <a:gd name="connsiteX24" fmla="*/ 2508542 w 8104191"/>
              <a:gd name="connsiteY24" fmla="*/ 766831 h 766831"/>
              <a:gd name="connsiteX25" fmla="*/ 1776009 w 8104191"/>
              <a:gd name="connsiteY25" fmla="*/ 766831 h 766831"/>
              <a:gd name="connsiteX26" fmla="*/ 964989 w 8104191"/>
              <a:gd name="connsiteY26" fmla="*/ 766831 h 766831"/>
              <a:gd name="connsiteX27" fmla="*/ 127808 w 8104191"/>
              <a:gd name="connsiteY27" fmla="*/ 766831 h 766831"/>
              <a:gd name="connsiteX28" fmla="*/ 0 w 8104191"/>
              <a:gd name="connsiteY28" fmla="*/ 639023 h 766831"/>
              <a:gd name="connsiteX29" fmla="*/ 0 w 8104191"/>
              <a:gd name="connsiteY29" fmla="*/ 127808 h 766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104191" h="766831" fill="none" extrusionOk="0">
                <a:moveTo>
                  <a:pt x="0" y="127808"/>
                </a:moveTo>
                <a:cubicBezTo>
                  <a:pt x="8428" y="65037"/>
                  <a:pt x="59901" y="-1602"/>
                  <a:pt x="127808" y="0"/>
                </a:cubicBezTo>
                <a:cubicBezTo>
                  <a:pt x="303854" y="29801"/>
                  <a:pt x="578248" y="-17234"/>
                  <a:pt x="781856" y="0"/>
                </a:cubicBezTo>
                <a:cubicBezTo>
                  <a:pt x="985464" y="17234"/>
                  <a:pt x="1161906" y="-14249"/>
                  <a:pt x="1514390" y="0"/>
                </a:cubicBezTo>
                <a:cubicBezTo>
                  <a:pt x="1866874" y="14249"/>
                  <a:pt x="1908310" y="-7586"/>
                  <a:pt x="2011466" y="0"/>
                </a:cubicBezTo>
                <a:cubicBezTo>
                  <a:pt x="2114622" y="7586"/>
                  <a:pt x="2234093" y="12633"/>
                  <a:pt x="2430057" y="0"/>
                </a:cubicBezTo>
                <a:cubicBezTo>
                  <a:pt x="2626021" y="-12633"/>
                  <a:pt x="2728340" y="12049"/>
                  <a:pt x="2927133" y="0"/>
                </a:cubicBezTo>
                <a:cubicBezTo>
                  <a:pt x="3125926" y="-12049"/>
                  <a:pt x="3241777" y="28215"/>
                  <a:pt x="3502695" y="0"/>
                </a:cubicBezTo>
                <a:cubicBezTo>
                  <a:pt x="3763613" y="-28215"/>
                  <a:pt x="3931505" y="10234"/>
                  <a:pt x="4156743" y="0"/>
                </a:cubicBezTo>
                <a:cubicBezTo>
                  <a:pt x="4381981" y="-10234"/>
                  <a:pt x="4495540" y="-13618"/>
                  <a:pt x="4653820" y="0"/>
                </a:cubicBezTo>
                <a:cubicBezTo>
                  <a:pt x="4812100" y="13618"/>
                  <a:pt x="5287978" y="16556"/>
                  <a:pt x="5464839" y="0"/>
                </a:cubicBezTo>
                <a:cubicBezTo>
                  <a:pt x="5641700" y="-16556"/>
                  <a:pt x="5942361" y="28103"/>
                  <a:pt x="6118887" y="0"/>
                </a:cubicBezTo>
                <a:cubicBezTo>
                  <a:pt x="6295413" y="-28103"/>
                  <a:pt x="6732225" y="2512"/>
                  <a:pt x="6929906" y="0"/>
                </a:cubicBezTo>
                <a:cubicBezTo>
                  <a:pt x="7127587" y="-2512"/>
                  <a:pt x="7548063" y="-1512"/>
                  <a:pt x="7976383" y="0"/>
                </a:cubicBezTo>
                <a:cubicBezTo>
                  <a:pt x="8043235" y="13675"/>
                  <a:pt x="8107185" y="52180"/>
                  <a:pt x="8104191" y="127808"/>
                </a:cubicBezTo>
                <a:cubicBezTo>
                  <a:pt x="8088250" y="372622"/>
                  <a:pt x="8081601" y="451528"/>
                  <a:pt x="8104191" y="639023"/>
                </a:cubicBezTo>
                <a:cubicBezTo>
                  <a:pt x="8104853" y="702914"/>
                  <a:pt x="8052022" y="751893"/>
                  <a:pt x="7976383" y="766831"/>
                </a:cubicBezTo>
                <a:cubicBezTo>
                  <a:pt x="7647308" y="746653"/>
                  <a:pt x="7593558" y="746160"/>
                  <a:pt x="7243849" y="766831"/>
                </a:cubicBezTo>
                <a:cubicBezTo>
                  <a:pt x="6894140" y="787502"/>
                  <a:pt x="6908874" y="776603"/>
                  <a:pt x="6589801" y="766831"/>
                </a:cubicBezTo>
                <a:cubicBezTo>
                  <a:pt x="6270728" y="757059"/>
                  <a:pt x="5968411" y="754857"/>
                  <a:pt x="5778782" y="766831"/>
                </a:cubicBezTo>
                <a:cubicBezTo>
                  <a:pt x="5589153" y="778805"/>
                  <a:pt x="5369700" y="773459"/>
                  <a:pt x="5203220" y="766831"/>
                </a:cubicBezTo>
                <a:cubicBezTo>
                  <a:pt x="5036740" y="760203"/>
                  <a:pt x="4912894" y="773951"/>
                  <a:pt x="4706143" y="766831"/>
                </a:cubicBezTo>
                <a:cubicBezTo>
                  <a:pt x="4499392" y="759711"/>
                  <a:pt x="4323856" y="791413"/>
                  <a:pt x="4052096" y="766831"/>
                </a:cubicBezTo>
                <a:cubicBezTo>
                  <a:pt x="3780336" y="742249"/>
                  <a:pt x="3528354" y="767046"/>
                  <a:pt x="3319562" y="766831"/>
                </a:cubicBezTo>
                <a:cubicBezTo>
                  <a:pt x="3110770" y="766616"/>
                  <a:pt x="2751432" y="762568"/>
                  <a:pt x="2508542" y="766831"/>
                </a:cubicBezTo>
                <a:cubicBezTo>
                  <a:pt x="2265652" y="771094"/>
                  <a:pt x="1959969" y="802565"/>
                  <a:pt x="1776009" y="766831"/>
                </a:cubicBezTo>
                <a:cubicBezTo>
                  <a:pt x="1592049" y="731097"/>
                  <a:pt x="1242107" y="763382"/>
                  <a:pt x="964989" y="766831"/>
                </a:cubicBezTo>
                <a:cubicBezTo>
                  <a:pt x="687871" y="770280"/>
                  <a:pt x="298797" y="775636"/>
                  <a:pt x="127808" y="766831"/>
                </a:cubicBezTo>
                <a:cubicBezTo>
                  <a:pt x="63943" y="759871"/>
                  <a:pt x="-1304" y="714004"/>
                  <a:pt x="0" y="639023"/>
                </a:cubicBezTo>
                <a:cubicBezTo>
                  <a:pt x="-23604" y="498158"/>
                  <a:pt x="-10518" y="263467"/>
                  <a:pt x="0" y="127808"/>
                </a:cubicBezTo>
                <a:close/>
              </a:path>
              <a:path w="8104191" h="766831" stroke="0" extrusionOk="0">
                <a:moveTo>
                  <a:pt x="0" y="127808"/>
                </a:moveTo>
                <a:cubicBezTo>
                  <a:pt x="-14742" y="48129"/>
                  <a:pt x="48924" y="3114"/>
                  <a:pt x="127808" y="0"/>
                </a:cubicBezTo>
                <a:cubicBezTo>
                  <a:pt x="338887" y="-25695"/>
                  <a:pt x="543142" y="-5188"/>
                  <a:pt x="938827" y="0"/>
                </a:cubicBezTo>
                <a:cubicBezTo>
                  <a:pt x="1334512" y="5188"/>
                  <a:pt x="1324126" y="-3512"/>
                  <a:pt x="1514390" y="0"/>
                </a:cubicBezTo>
                <a:cubicBezTo>
                  <a:pt x="1704654" y="3512"/>
                  <a:pt x="1864951" y="-7338"/>
                  <a:pt x="2011466" y="0"/>
                </a:cubicBezTo>
                <a:cubicBezTo>
                  <a:pt x="2157981" y="7338"/>
                  <a:pt x="2494415" y="-19558"/>
                  <a:pt x="2744000" y="0"/>
                </a:cubicBezTo>
                <a:cubicBezTo>
                  <a:pt x="2993585" y="19558"/>
                  <a:pt x="3146574" y="13435"/>
                  <a:pt x="3319562" y="0"/>
                </a:cubicBezTo>
                <a:cubicBezTo>
                  <a:pt x="3492550" y="-13435"/>
                  <a:pt x="3964749" y="-30172"/>
                  <a:pt x="4130581" y="0"/>
                </a:cubicBezTo>
                <a:cubicBezTo>
                  <a:pt x="4296413" y="30172"/>
                  <a:pt x="4525450" y="4069"/>
                  <a:pt x="4627658" y="0"/>
                </a:cubicBezTo>
                <a:cubicBezTo>
                  <a:pt x="4729866" y="-4069"/>
                  <a:pt x="5244814" y="2230"/>
                  <a:pt x="5438677" y="0"/>
                </a:cubicBezTo>
                <a:cubicBezTo>
                  <a:pt x="5632540" y="-2230"/>
                  <a:pt x="5698503" y="-18554"/>
                  <a:pt x="5857268" y="0"/>
                </a:cubicBezTo>
                <a:cubicBezTo>
                  <a:pt x="6016033" y="18554"/>
                  <a:pt x="6237818" y="-24231"/>
                  <a:pt x="6511316" y="0"/>
                </a:cubicBezTo>
                <a:cubicBezTo>
                  <a:pt x="6784814" y="24231"/>
                  <a:pt x="6988665" y="6228"/>
                  <a:pt x="7165364" y="0"/>
                </a:cubicBezTo>
                <a:cubicBezTo>
                  <a:pt x="7342063" y="-6228"/>
                  <a:pt x="7672916" y="-25124"/>
                  <a:pt x="7976383" y="0"/>
                </a:cubicBezTo>
                <a:cubicBezTo>
                  <a:pt x="8051520" y="5574"/>
                  <a:pt x="8107075" y="54697"/>
                  <a:pt x="8104191" y="127808"/>
                </a:cubicBezTo>
                <a:cubicBezTo>
                  <a:pt x="8115573" y="292582"/>
                  <a:pt x="8127432" y="408833"/>
                  <a:pt x="8104191" y="639023"/>
                </a:cubicBezTo>
                <a:cubicBezTo>
                  <a:pt x="8091548" y="697697"/>
                  <a:pt x="8044866" y="763687"/>
                  <a:pt x="7976383" y="766831"/>
                </a:cubicBezTo>
                <a:cubicBezTo>
                  <a:pt x="7779963" y="731563"/>
                  <a:pt x="7551299" y="783308"/>
                  <a:pt x="7243849" y="766831"/>
                </a:cubicBezTo>
                <a:cubicBezTo>
                  <a:pt x="6936399" y="750354"/>
                  <a:pt x="6945276" y="787508"/>
                  <a:pt x="6825259" y="766831"/>
                </a:cubicBezTo>
                <a:cubicBezTo>
                  <a:pt x="6705242" y="746155"/>
                  <a:pt x="6562759" y="765260"/>
                  <a:pt x="6328182" y="766831"/>
                </a:cubicBezTo>
                <a:cubicBezTo>
                  <a:pt x="6093605" y="768402"/>
                  <a:pt x="5756605" y="758868"/>
                  <a:pt x="5517163" y="766831"/>
                </a:cubicBezTo>
                <a:cubicBezTo>
                  <a:pt x="5277721" y="774794"/>
                  <a:pt x="5069747" y="756889"/>
                  <a:pt x="4863115" y="766831"/>
                </a:cubicBezTo>
                <a:cubicBezTo>
                  <a:pt x="4656483" y="776773"/>
                  <a:pt x="4568812" y="788088"/>
                  <a:pt x="4366039" y="766831"/>
                </a:cubicBezTo>
                <a:cubicBezTo>
                  <a:pt x="4163266" y="745574"/>
                  <a:pt x="3858715" y="738259"/>
                  <a:pt x="3711991" y="766831"/>
                </a:cubicBezTo>
                <a:cubicBezTo>
                  <a:pt x="3565267" y="795403"/>
                  <a:pt x="3418110" y="766811"/>
                  <a:pt x="3293400" y="766831"/>
                </a:cubicBezTo>
                <a:cubicBezTo>
                  <a:pt x="3168690" y="766851"/>
                  <a:pt x="3051050" y="748923"/>
                  <a:pt x="2874809" y="766831"/>
                </a:cubicBezTo>
                <a:cubicBezTo>
                  <a:pt x="2698568" y="784739"/>
                  <a:pt x="2427565" y="755914"/>
                  <a:pt x="2220761" y="766831"/>
                </a:cubicBezTo>
                <a:cubicBezTo>
                  <a:pt x="2013957" y="777748"/>
                  <a:pt x="1884177" y="780436"/>
                  <a:pt x="1723685" y="766831"/>
                </a:cubicBezTo>
                <a:cubicBezTo>
                  <a:pt x="1563193" y="753226"/>
                  <a:pt x="1185022" y="783338"/>
                  <a:pt x="991151" y="766831"/>
                </a:cubicBezTo>
                <a:cubicBezTo>
                  <a:pt x="797280" y="750324"/>
                  <a:pt x="383187" y="753623"/>
                  <a:pt x="127808" y="766831"/>
                </a:cubicBezTo>
                <a:cubicBezTo>
                  <a:pt x="54795" y="774396"/>
                  <a:pt x="-2596" y="701435"/>
                  <a:pt x="0" y="639023"/>
                </a:cubicBezTo>
                <a:cubicBezTo>
                  <a:pt x="-3012" y="388329"/>
                  <a:pt x="-3322" y="351854"/>
                  <a:pt x="0" y="127808"/>
                </a:cubicBezTo>
                <a:close/>
              </a:path>
            </a:pathLst>
          </a:custGeom>
          <a:pattFill prst="pct5">
            <a:fgClr>
              <a:schemeClr val="tx2">
                <a:lumMod val="20000"/>
                <a:lumOff val="80000"/>
              </a:schemeClr>
            </a:fgClr>
            <a:bgClr>
              <a:schemeClr val="tx1"/>
            </a:bgClr>
          </a:pattFill>
          <a:ln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عند تحصيل الحسابات المدينة بسرعة، </a:t>
            </a:r>
            <a:r>
              <a:rPr lang="ar-EG" sz="1400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تقل فرصة عدم سداد العملاء لديونهم</a:t>
            </a:r>
            <a:r>
              <a:rPr lang="ar-EG" sz="1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، </a:t>
            </a:r>
            <a:r>
              <a:rPr lang="ar-EG" sz="14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مما يقلل من المخاطر المالية المتعلقة بالديون المعدومة والخسائر المحتملة</a:t>
            </a:r>
            <a:endParaRPr lang="en-US" sz="14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473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3767</TotalTime>
  <Words>2496</Words>
  <Application>Microsoft Office PowerPoint</Application>
  <PresentationFormat>Widescreen</PresentationFormat>
  <Paragraphs>477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Cairo</vt:lpstr>
      <vt:lpstr>Calibri</vt:lpstr>
      <vt:lpstr>Calibri Light</vt:lpstr>
      <vt:lpstr>Century Gothic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Abu Taha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كورس التداول للمبتدأين From A to Z</dc:title>
  <dc:creator>Eslam.salman</dc:creator>
  <cp:lastModifiedBy>Eslam Salman</cp:lastModifiedBy>
  <cp:revision>378</cp:revision>
  <dcterms:created xsi:type="dcterms:W3CDTF">2023-04-11T21:53:46Z</dcterms:created>
  <dcterms:modified xsi:type="dcterms:W3CDTF">2024-08-01T14:25:13Z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2024-08-01T14:25:10Z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2b29c1fa-7876-4f3c-aef0-5a8bd02b7b3e</vt:lpwstr>
  </property>
  <property fmtid="{D5CDD505-2E9C-101B-9397-08002B2CF9AE}" pid="7" name="MSIP_Label_defa4170-0d19-0005-0004-bc88714345d2_ActionId">
    <vt:lpwstr>382625c1-21f9-429d-87a2-191cd13b62ec</vt:lpwstr>
  </property>
  <property fmtid="{D5CDD505-2E9C-101B-9397-08002B2CF9AE}" pid="8" name="MSIP_Label_defa4170-0d19-0005-0004-bc88714345d2_ContentBits">
    <vt:lpwstr>0</vt:lpwstr>
  </property>
</Properties>
</file>